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3" r:id="rId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F5A"/>
    <a:srgbClr val="FF6699"/>
    <a:srgbClr val="5AD09D"/>
    <a:srgbClr val="EF5E6C"/>
    <a:srgbClr val="CBA383"/>
    <a:srgbClr val="FFA7AC"/>
    <a:srgbClr val="FFFFFF"/>
    <a:srgbClr val="FFD873"/>
    <a:srgbClr val="E4A5C2"/>
    <a:srgbClr val="C42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882"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3989506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014404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3699689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99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200151"/>
            <a:ext cx="8229600" cy="339447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2225836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649231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71059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236361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163949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4019848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2817028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5/18/2022</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3052811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4625685"/>
            <a:ext cx="9144000" cy="517815"/>
          </a:xfrm>
          <a:prstGeom prst="rect">
            <a:avLst/>
          </a:prstGeom>
        </p:spPr>
      </p:pic>
    </p:spTree>
    <p:extLst>
      <p:ext uri="{BB962C8B-B14F-4D97-AF65-F5344CB8AC3E}">
        <p14:creationId xmlns:p14="http://schemas.microsoft.com/office/powerpoint/2010/main" val="2851434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11"/>
          <p:cNvSpPr txBox="1">
            <a:spLocks/>
          </p:cNvSpPr>
          <p:nvPr/>
        </p:nvSpPr>
        <p:spPr>
          <a:xfrm>
            <a:off x="3194031" y="1767505"/>
            <a:ext cx="5562599" cy="651845"/>
          </a:xfrm>
          <a:prstGeom prst="rect">
            <a:avLst/>
          </a:prstGeom>
        </p:spPr>
        <p:txBody>
          <a:bodyPr lIns="91438" tIns="45719" rIns="91438" bIns="45719"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b="1" dirty="0">
                <a:solidFill>
                  <a:srgbClr val="C00000"/>
                </a:solidFill>
                <a:latin typeface="+mj-lt"/>
                <a:cs typeface="Arial" pitchFamily="34" charset="0"/>
              </a:rPr>
              <a:t>PATHWAY TO ENGLISH</a:t>
            </a:r>
          </a:p>
        </p:txBody>
      </p:sp>
      <p:cxnSp>
        <p:nvCxnSpPr>
          <p:cNvPr id="11" name="直線コネクタ 9"/>
          <p:cNvCxnSpPr/>
          <p:nvPr/>
        </p:nvCxnSpPr>
        <p:spPr>
          <a:xfrm>
            <a:off x="3952614" y="2690923"/>
            <a:ext cx="4576597" cy="0"/>
          </a:xfrm>
          <a:prstGeom prst="line">
            <a:avLst/>
          </a:prstGeom>
          <a:noFill/>
          <a:ln w="19050" cap="flat" cmpd="sng" algn="ctr">
            <a:solidFill>
              <a:schemeClr val="tx1">
                <a:lumMod val="65000"/>
                <a:lumOff val="35000"/>
              </a:schemeClr>
            </a:solidFill>
            <a:prstDash val="solid"/>
          </a:ln>
          <a:effectLst/>
        </p:spPr>
      </p:cxnSp>
      <p:sp>
        <p:nvSpPr>
          <p:cNvPr id="12" name="タイトル 1"/>
          <p:cNvSpPr txBox="1">
            <a:spLocks/>
          </p:cNvSpPr>
          <p:nvPr/>
        </p:nvSpPr>
        <p:spPr>
          <a:xfrm>
            <a:off x="3684534" y="1123951"/>
            <a:ext cx="5073868" cy="469019"/>
          </a:xfrm>
          <a:prstGeom prst="rect">
            <a:avLst/>
          </a:prstGeom>
        </p:spPr>
        <p:txBody>
          <a:bodyPr lIns="91438" tIns="45719" rIns="91438" bIns="45719"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713">
              <a:defRPr/>
            </a:pPr>
            <a:r>
              <a:rPr kumimoji="1" lang="en-US" altLang="ja-JP" sz="3200" spc="0" dirty="0">
                <a:solidFill>
                  <a:schemeClr val="tx1">
                    <a:lumMod val="65000"/>
                    <a:lumOff val="35000"/>
                  </a:schemeClr>
                </a:solidFill>
                <a:latin typeface="Arial" pitchFamily="34" charset="0"/>
                <a:cs typeface="Arial" pitchFamily="34" charset="0"/>
              </a:rPr>
              <a:t>MEDIA MENGAJAR</a:t>
            </a:r>
            <a:endParaRPr kumimoji="1" lang="ja-JP" altLang="en-US" sz="3200" spc="0" dirty="0">
              <a:solidFill>
                <a:schemeClr val="tx1">
                  <a:lumMod val="65000"/>
                  <a:lumOff val="35000"/>
                </a:schemeClr>
              </a:solidFill>
              <a:latin typeface="Arial" pitchFamily="34" charset="0"/>
              <a:cs typeface="Arial" pitchFamily="34" charset="0"/>
            </a:endParaRPr>
          </a:p>
        </p:txBody>
      </p:sp>
      <p:sp>
        <p:nvSpPr>
          <p:cNvPr id="13" name="Rectangle 12"/>
          <p:cNvSpPr/>
          <p:nvPr/>
        </p:nvSpPr>
        <p:spPr>
          <a:xfrm>
            <a:off x="5048259" y="2787390"/>
            <a:ext cx="2182133" cy="338552"/>
          </a:xfrm>
          <a:prstGeom prst="rect">
            <a:avLst/>
          </a:prstGeom>
        </p:spPr>
        <p:txBody>
          <a:bodyPr wrap="none" lIns="91438" tIns="45719" rIns="91438" bIns="45719">
            <a:spAutoFit/>
          </a:bodyPr>
          <a:lstStyle/>
          <a:p>
            <a:pPr algn="ctr"/>
            <a:r>
              <a:rPr lang="en-US" sz="1600" b="1" dirty="0">
                <a:solidFill>
                  <a:schemeClr val="bg1">
                    <a:lumMod val="50000"/>
                  </a:schemeClr>
                </a:solidFill>
              </a:rPr>
              <a:t>FOR SMA/MA GRADE X</a:t>
            </a:r>
            <a:endParaRPr lang="id-ID" sz="1600" b="1" dirty="0">
              <a:solidFill>
                <a:schemeClr val="bg1">
                  <a:lumMod val="50000"/>
                </a:schemeClr>
              </a:solidFill>
            </a:endParaRPr>
          </a:p>
        </p:txBody>
      </p:sp>
      <p:grpSp>
        <p:nvGrpSpPr>
          <p:cNvPr id="6" name="Group 5"/>
          <p:cNvGrpSpPr/>
          <p:nvPr/>
        </p:nvGrpSpPr>
        <p:grpSpPr>
          <a:xfrm>
            <a:off x="609601" y="438151"/>
            <a:ext cx="2673425" cy="3695503"/>
            <a:chOff x="609601" y="438151"/>
            <a:chExt cx="2673425" cy="3695503"/>
          </a:xfrm>
        </p:grpSpPr>
        <p:sp>
          <p:nvSpPr>
            <p:cNvPr id="16" name="Cube 15"/>
            <p:cNvSpPr/>
            <p:nvPr/>
          </p:nvSpPr>
          <p:spPr>
            <a:xfrm>
              <a:off x="609601" y="438151"/>
              <a:ext cx="2673425" cy="3695503"/>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214171" tIns="107085" rIns="214171" bIns="107085" rtlCol="0" anchor="ctr"/>
            <a:lstStyle/>
            <a:p>
              <a:pPr algn="ctr"/>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1" y="541905"/>
              <a:ext cx="2514599" cy="3591749"/>
            </a:xfrm>
            <a:prstGeom prst="rect">
              <a:avLst/>
            </a:prstGeom>
          </p:spPr>
        </p:pic>
      </p:grpSp>
    </p:spTree>
    <p:extLst>
      <p:ext uri="{BB962C8B-B14F-4D97-AF65-F5344CB8AC3E}">
        <p14:creationId xmlns:p14="http://schemas.microsoft.com/office/powerpoint/2010/main" val="396025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iterate type="wd">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6" presetClass="entr" presetSubtype="37"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outVertical)">
                                      <p:cBhvr>
                                        <p:cTn id="16" dur="1000"/>
                                        <p:tgtEl>
                                          <p:spTgt spid="11"/>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fltVal val="0"/>
                                          </p:val>
                                        </p:tav>
                                        <p:tav tm="100000">
                                          <p:val>
                                            <p:strVal val="#ppt_w"/>
                                          </p:val>
                                        </p:tav>
                                      </p:tavLst>
                                    </p:anim>
                                    <p:anim calcmode="lin" valueType="num">
                                      <p:cBhvr>
                                        <p:cTn id="20" dur="1000" fill="hold"/>
                                        <p:tgtEl>
                                          <p:spTgt spid="13"/>
                                        </p:tgtEl>
                                        <p:attrNameLst>
                                          <p:attrName>ppt_h</p:attrName>
                                        </p:attrNameLst>
                                      </p:cBhvr>
                                      <p:tavLst>
                                        <p:tav tm="0">
                                          <p:val>
                                            <p:fltVal val="0"/>
                                          </p:val>
                                        </p:tav>
                                        <p:tav tm="100000">
                                          <p:val>
                                            <p:strVal val="#ppt_h"/>
                                          </p:val>
                                        </p:tav>
                                      </p:tavLst>
                                    </p:anim>
                                    <p:animEffect transition="in" filter="fade">
                                      <p:cBhvr>
                                        <p:cTn id="2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3885" cy="4635994"/>
          </a:xfrm>
          <a:prstGeom prst="rect">
            <a:avLst/>
          </a:prstGeom>
        </p:spPr>
      </p:pic>
      <p:grpSp>
        <p:nvGrpSpPr>
          <p:cNvPr id="23" name="Group 22"/>
          <p:cNvGrpSpPr/>
          <p:nvPr/>
        </p:nvGrpSpPr>
        <p:grpSpPr>
          <a:xfrm>
            <a:off x="1169633" y="513060"/>
            <a:ext cx="3587146" cy="787104"/>
            <a:chOff x="1347257" y="545950"/>
            <a:chExt cx="3462226" cy="890291"/>
          </a:xfrm>
        </p:grpSpPr>
        <p:grpSp>
          <p:nvGrpSpPr>
            <p:cNvPr id="24" name="Group 23"/>
            <p:cNvGrpSpPr/>
            <p:nvPr/>
          </p:nvGrpSpPr>
          <p:grpSpPr>
            <a:xfrm>
              <a:off x="1347257" y="545950"/>
              <a:ext cx="3462226" cy="890291"/>
              <a:chOff x="1347257" y="545950"/>
              <a:chExt cx="3462226" cy="890291"/>
            </a:xfrm>
            <a:effectLst>
              <a:outerShdw blurRad="50800" dist="38100" dir="2700000" algn="tl" rotWithShape="0">
                <a:prstClr val="black">
                  <a:alpha val="40000"/>
                </a:prstClr>
              </a:outerShdw>
            </a:effectLst>
          </p:grpSpPr>
          <p:sp>
            <p:nvSpPr>
              <p:cNvPr id="26" name="Rectangle 25"/>
              <p:cNvSpPr/>
              <p:nvPr/>
            </p:nvSpPr>
            <p:spPr>
              <a:xfrm>
                <a:off x="1388493" y="545950"/>
                <a:ext cx="3345458" cy="8902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TextBox 26"/>
              <p:cNvSpPr txBox="1"/>
              <p:nvPr/>
            </p:nvSpPr>
            <p:spPr>
              <a:xfrm>
                <a:off x="1347257" y="566758"/>
                <a:ext cx="3462226" cy="835501"/>
              </a:xfrm>
              <a:prstGeom prst="rect">
                <a:avLst/>
              </a:prstGeom>
              <a:noFill/>
            </p:spPr>
            <p:txBody>
              <a:bodyPr wrap="square" rtlCol="0">
                <a:spAutoFit/>
              </a:bodyPr>
              <a:lstStyle/>
              <a:p>
                <a:pPr algn="ctr" defTabSz="385763">
                  <a:defRPr/>
                </a:pPr>
                <a:r>
                  <a:rPr lang="en-GB" sz="2100" b="1" kern="0" spc="28" dirty="0">
                    <a:solidFill>
                      <a:prstClr val="black"/>
                    </a:solidFill>
                  </a:rPr>
                  <a:t>When a Disease was Declared as a Pandemic</a:t>
                </a:r>
              </a:p>
            </p:txBody>
          </p:sp>
        </p:grpSp>
        <p:sp>
          <p:nvSpPr>
            <p:cNvPr id="25" name="Rectangle 24"/>
            <p:cNvSpPr/>
            <p:nvPr/>
          </p:nvSpPr>
          <p:spPr>
            <a:xfrm>
              <a:off x="4733951" y="545950"/>
              <a:ext cx="75532" cy="89029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8" name="Group 27"/>
          <p:cNvGrpSpPr/>
          <p:nvPr/>
        </p:nvGrpSpPr>
        <p:grpSpPr>
          <a:xfrm>
            <a:off x="212620" y="199660"/>
            <a:ext cx="1396836" cy="937031"/>
            <a:chOff x="55507" y="128083"/>
            <a:chExt cx="1862449" cy="1249375"/>
          </a:xfrm>
        </p:grpSpPr>
        <p:sp>
          <p:nvSpPr>
            <p:cNvPr id="29" name="Rectangle 28"/>
            <p:cNvSpPr/>
            <p:nvPr/>
          </p:nvSpPr>
          <p:spPr>
            <a:xfrm>
              <a:off x="487554" y="171648"/>
              <a:ext cx="1366364" cy="386881"/>
            </a:xfrm>
            <a:prstGeom prst="rect">
              <a:avLst/>
            </a:prstGeom>
            <a:solidFill>
              <a:srgbClr val="C42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29"/>
            <p:cNvSpPr txBox="1"/>
            <p:nvPr/>
          </p:nvSpPr>
          <p:spPr>
            <a:xfrm>
              <a:off x="692234" y="128083"/>
              <a:ext cx="1225722" cy="492443"/>
            </a:xfrm>
            <a:prstGeom prst="rect">
              <a:avLst/>
            </a:prstGeom>
            <a:noFill/>
          </p:spPr>
          <p:txBody>
            <a:bodyPr wrap="none" rtlCol="0">
              <a:spAutoFit/>
            </a:bodyPr>
            <a:lstStyle/>
            <a:p>
              <a:r>
                <a:rPr lang="en-US" b="1" spc="38" dirty="0">
                  <a:solidFill>
                    <a:schemeClr val="bg1">
                      <a:lumMod val="95000"/>
                    </a:schemeClr>
                  </a:solidFill>
                </a:rPr>
                <a:t>UNIT 3 </a:t>
              </a:r>
              <a:endParaRPr lang="id-ID" dirty="0">
                <a:solidFill>
                  <a:schemeClr val="bg1">
                    <a:lumMod val="95000"/>
                  </a:schemeClr>
                </a:solidFill>
              </a:endParaRPr>
            </a:p>
          </p:txBody>
        </p:sp>
        <p:sp>
          <p:nvSpPr>
            <p:cNvPr id="31" name="Rectangle 30"/>
            <p:cNvSpPr/>
            <p:nvPr/>
          </p:nvSpPr>
          <p:spPr>
            <a:xfrm>
              <a:off x="487554" y="558531"/>
              <a:ext cx="432046" cy="38688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Rectangle 31"/>
            <p:cNvSpPr/>
            <p:nvPr/>
          </p:nvSpPr>
          <p:spPr>
            <a:xfrm>
              <a:off x="919531" y="945412"/>
              <a:ext cx="432046" cy="43204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Rectangle 32"/>
            <p:cNvSpPr/>
            <p:nvPr/>
          </p:nvSpPr>
          <p:spPr>
            <a:xfrm>
              <a:off x="55507" y="171650"/>
              <a:ext cx="432046" cy="38688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p:cNvGrpSpPr/>
          <p:nvPr/>
        </p:nvGrpSpPr>
        <p:grpSpPr>
          <a:xfrm>
            <a:off x="1213385" y="125819"/>
            <a:ext cx="378257" cy="1174344"/>
            <a:chOff x="1389861" y="29628"/>
            <a:chExt cx="504343" cy="1406612"/>
          </a:xfrm>
        </p:grpSpPr>
        <p:sp>
          <p:nvSpPr>
            <p:cNvPr id="35" name="Rectangle 34"/>
            <p:cNvSpPr/>
            <p:nvPr/>
          </p:nvSpPr>
          <p:spPr>
            <a:xfrm>
              <a:off x="1389861" y="537122"/>
              <a:ext cx="72252" cy="8991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p:cNvSpPr/>
            <p:nvPr/>
          </p:nvSpPr>
          <p:spPr>
            <a:xfrm>
              <a:off x="1784876" y="104439"/>
              <a:ext cx="69041" cy="4409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1744587" y="29628"/>
              <a:ext cx="149617" cy="1496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Rectangle 37"/>
            <p:cNvSpPr/>
            <p:nvPr/>
          </p:nvSpPr>
          <p:spPr>
            <a:xfrm rot="16200000">
              <a:off x="1587369" y="340315"/>
              <a:ext cx="69041" cy="46405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 name="TextBox 1"/>
          <p:cNvSpPr txBox="1"/>
          <p:nvPr/>
        </p:nvSpPr>
        <p:spPr>
          <a:xfrm>
            <a:off x="5644" y="4112774"/>
            <a:ext cx="2280356" cy="523220"/>
          </a:xfrm>
          <a:prstGeom prst="rect">
            <a:avLst/>
          </a:prstGeom>
          <a:noFill/>
        </p:spPr>
        <p:txBody>
          <a:bodyPr wrap="square" rtlCol="0">
            <a:spAutoFit/>
          </a:bodyPr>
          <a:lstStyle/>
          <a:p>
            <a:r>
              <a:rPr lang="en-US" sz="1400" dirty="0">
                <a:solidFill>
                  <a:schemeClr val="bg1"/>
                </a:solidFill>
              </a:rPr>
              <a:t>Source: shutterstock.com/</a:t>
            </a:r>
            <a:r>
              <a:rPr lang="en-US" sz="1400" dirty="0" err="1">
                <a:solidFill>
                  <a:schemeClr val="bg1"/>
                </a:solidFill>
              </a:rPr>
              <a:t>anttoniart</a:t>
            </a:r>
            <a:endParaRPr lang="en-US" sz="1400" dirty="0">
              <a:solidFill>
                <a:schemeClr val="bg1"/>
              </a:solidFill>
            </a:endParaRPr>
          </a:p>
        </p:txBody>
      </p:sp>
    </p:spTree>
    <p:extLst>
      <p:ext uri="{BB962C8B-B14F-4D97-AF65-F5344CB8AC3E}">
        <p14:creationId xmlns:p14="http://schemas.microsoft.com/office/powerpoint/2010/main" val="300367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up)">
                                      <p:cBhvr>
                                        <p:cTn id="13" dur="500"/>
                                        <p:tgtEl>
                                          <p:spTgt spid="34"/>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8600" y="0"/>
            <a:ext cx="5105400" cy="4648200"/>
          </a:xfrm>
          <a:prstGeom prst="rect">
            <a:avLst/>
          </a:prstGeom>
        </p:spPr>
      </p:pic>
      <p:sp>
        <p:nvSpPr>
          <p:cNvPr id="3" name="Content Placeholder 2"/>
          <p:cNvSpPr>
            <a:spLocks noGrp="1"/>
          </p:cNvSpPr>
          <p:nvPr>
            <p:ph idx="1"/>
          </p:nvPr>
        </p:nvSpPr>
        <p:spPr>
          <a:xfrm>
            <a:off x="457200" y="895350"/>
            <a:ext cx="3124200" cy="3236516"/>
          </a:xfrm>
          <a:prstGeom prst="foldedCorner">
            <a:avLst>
              <a:gd name="adj" fmla="val 27085"/>
            </a:avLst>
          </a:prstGeom>
          <a:solidFill>
            <a:schemeClr val="bg1">
              <a:alpha val="50000"/>
            </a:schemeClr>
          </a:solidFill>
          <a:ln w="19050">
            <a:solidFill>
              <a:srgbClr val="5AD09D"/>
            </a:solidFill>
          </a:ln>
        </p:spPr>
        <p:style>
          <a:lnRef idx="0">
            <a:scrgbClr r="0" g="0" b="0"/>
          </a:lnRef>
          <a:fillRef idx="0">
            <a:scrgbClr r="0" g="0" b="0"/>
          </a:fillRef>
          <a:effectRef idx="0">
            <a:scrgbClr r="0" g="0" b="0"/>
          </a:effectRef>
          <a:fontRef idx="minor">
            <a:schemeClr val="lt1"/>
          </a:fontRef>
        </p:style>
        <p:txBody>
          <a:bodyPr anchor="ctr"/>
          <a:lstStyle/>
          <a:p>
            <a:pPr marL="0" indent="0">
              <a:buNone/>
            </a:pPr>
            <a:endParaRPr lang="en-US" sz="2400" b="1" i="1" dirty="0">
              <a:solidFill>
                <a:srgbClr val="5AD09D"/>
              </a:solidFill>
              <a:latin typeface="Times New Roman" panose="02020603050405020304" pitchFamily="18" charset="0"/>
              <a:cs typeface="Times New Roman" panose="02020603050405020304" pitchFamily="18" charset="0"/>
            </a:endParaRPr>
          </a:p>
          <a:p>
            <a:pPr marL="112713" indent="0">
              <a:buNone/>
            </a:pPr>
            <a:r>
              <a:rPr lang="en-US" sz="2400" b="1" i="1" dirty="0">
                <a:solidFill>
                  <a:srgbClr val="5AD09D"/>
                </a:solidFill>
                <a:latin typeface="Times New Roman" panose="02020603050405020304" pitchFamily="18" charset="0"/>
                <a:cs typeface="Times New Roman" panose="02020603050405020304" pitchFamily="18" charset="0"/>
              </a:rPr>
              <a:t>Languages can be used to retell historical events so that we can develop better understanding of the world in which we live.</a:t>
            </a:r>
          </a:p>
        </p:txBody>
      </p:sp>
      <p:sp>
        <p:nvSpPr>
          <p:cNvPr id="4" name="Rounded Rectangle 3"/>
          <p:cNvSpPr/>
          <p:nvPr/>
        </p:nvSpPr>
        <p:spPr>
          <a:xfrm>
            <a:off x="4114800" y="3943350"/>
            <a:ext cx="1752600" cy="578882"/>
          </a:xfrm>
          <a:prstGeom prst="roundRect">
            <a:avLst/>
          </a:prstGeom>
          <a:solidFill>
            <a:schemeClr val="bg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400" dirty="0">
                <a:solidFill>
                  <a:schemeClr val="tx1"/>
                </a:solidFill>
              </a:rPr>
              <a:t>Source: freepik.com/</a:t>
            </a:r>
            <a:r>
              <a:rPr lang="en-US" sz="1400" dirty="0" err="1">
                <a:solidFill>
                  <a:schemeClr val="tx1"/>
                </a:solidFill>
              </a:rPr>
              <a:t>freepik</a:t>
            </a:r>
            <a:endParaRPr lang="en-US" sz="1400" dirty="0">
              <a:solidFill>
                <a:schemeClr val="tx1"/>
              </a:solidFill>
            </a:endParaRPr>
          </a:p>
        </p:txBody>
      </p:sp>
    </p:spTree>
    <p:extLst>
      <p:ext uri="{BB962C8B-B14F-4D97-AF65-F5344CB8AC3E}">
        <p14:creationId xmlns:p14="http://schemas.microsoft.com/office/powerpoint/2010/main" val="3714466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689371"/>
          </a:xfrm>
          <a:prstGeom prst="roundRect">
            <a:avLst/>
          </a:prstGeom>
          <a:solidFill>
            <a:srgbClr val="5AD09D"/>
          </a:solidFill>
          <a:ln>
            <a:noFill/>
          </a:ln>
        </p:spPr>
        <p:style>
          <a:lnRef idx="0">
            <a:scrgbClr r="0" g="0" b="0"/>
          </a:lnRef>
          <a:fillRef idx="0">
            <a:scrgbClr r="0" g="0" b="0"/>
          </a:fillRef>
          <a:effectRef idx="0">
            <a:scrgbClr r="0" g="0" b="0"/>
          </a:effectRef>
          <a:fontRef idx="minor">
            <a:schemeClr val="lt1"/>
          </a:fontRef>
        </p:style>
        <p:txBody>
          <a:bodyPr anchor="ctr"/>
          <a:lstStyle/>
          <a:p>
            <a:r>
              <a:rPr lang="en-US" sz="3600" dirty="0">
                <a:latin typeface="Arial" panose="020B0604020202020204" pitchFamily="34" charset="0"/>
                <a:cs typeface="Arial" panose="020B0604020202020204" pitchFamily="34" charset="0"/>
              </a:rPr>
              <a:t>QUESTION TAG</a:t>
            </a:r>
          </a:p>
        </p:txBody>
      </p:sp>
      <p:sp>
        <p:nvSpPr>
          <p:cNvPr id="3" name="Content Placeholder 2"/>
          <p:cNvSpPr>
            <a:spLocks noGrp="1"/>
          </p:cNvSpPr>
          <p:nvPr>
            <p:ph idx="1"/>
          </p:nvPr>
        </p:nvSpPr>
        <p:spPr>
          <a:xfrm>
            <a:off x="457200" y="1092380"/>
            <a:ext cx="8229600" cy="3384370"/>
          </a:xfrm>
          <a:prstGeom prst="roundRect">
            <a:avLst/>
          </a:prstGeom>
          <a:noFill/>
          <a:ln w="38100" cap="flat" cmpd="sng" algn="ctr">
            <a:solidFill>
              <a:srgbClr val="5AD09D"/>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a:lstStyle/>
          <a:p>
            <a:pPr marL="0" indent="0" algn="just">
              <a:buNone/>
            </a:pPr>
            <a:r>
              <a:rPr lang="en-US" sz="1800" dirty="0">
                <a:solidFill>
                  <a:srgbClr val="5AD09D"/>
                </a:solidFill>
              </a:rPr>
              <a:t>A </a:t>
            </a:r>
            <a:r>
              <a:rPr lang="en-US" sz="1800" b="1" dirty="0">
                <a:solidFill>
                  <a:srgbClr val="5AD09D"/>
                </a:solidFill>
              </a:rPr>
              <a:t>question tag </a:t>
            </a:r>
            <a:r>
              <a:rPr lang="en-US" sz="1800" dirty="0">
                <a:solidFill>
                  <a:srgbClr val="5AD09D"/>
                </a:solidFill>
              </a:rPr>
              <a:t>is a short question that is added at the end of a statement. It functions as asking for information or asking for approval. Question tags are often used in the daily conversation of a native speaker.</a:t>
            </a:r>
          </a:p>
          <a:p>
            <a:pPr marL="0" indent="0" algn="just">
              <a:buNone/>
            </a:pPr>
            <a:r>
              <a:rPr lang="en-US" sz="1800" dirty="0">
                <a:solidFill>
                  <a:srgbClr val="5AD09D"/>
                </a:solidFill>
              </a:rPr>
              <a:t>Here are the examples of question tags:</a:t>
            </a:r>
          </a:p>
          <a:p>
            <a:pPr algn="just">
              <a:buFont typeface="Wingdings" panose="05000000000000000000" pitchFamily="2" charset="2"/>
              <a:buChar char="q"/>
            </a:pPr>
            <a:r>
              <a:rPr lang="en-US" sz="1800" dirty="0">
                <a:solidFill>
                  <a:srgbClr val="5AD09D"/>
                </a:solidFill>
              </a:rPr>
              <a:t>Mr. Hendrickson </a:t>
            </a:r>
            <a:r>
              <a:rPr lang="en-US" sz="1800" u="sng" dirty="0">
                <a:solidFill>
                  <a:srgbClr val="5AD09D"/>
                </a:solidFill>
              </a:rPr>
              <a:t>is</a:t>
            </a:r>
            <a:r>
              <a:rPr lang="en-US" sz="1800" dirty="0">
                <a:solidFill>
                  <a:srgbClr val="5AD09D"/>
                </a:solidFill>
              </a:rPr>
              <a:t> a doctor, </a:t>
            </a:r>
            <a:r>
              <a:rPr lang="en-US" sz="1800" i="1" u="sng" dirty="0">
                <a:solidFill>
                  <a:srgbClr val="5AD09D"/>
                </a:solidFill>
              </a:rPr>
              <a:t>isn’t he</a:t>
            </a:r>
            <a:r>
              <a:rPr lang="en-US" sz="1800" dirty="0">
                <a:solidFill>
                  <a:srgbClr val="5AD09D"/>
                </a:solidFill>
              </a:rPr>
              <a:t>? (</a:t>
            </a:r>
            <a:r>
              <a:rPr lang="en-US" sz="1800" i="1" dirty="0">
                <a:solidFill>
                  <a:srgbClr val="5AD09D"/>
                </a:solidFill>
              </a:rPr>
              <a:t>Asking for approval</a:t>
            </a:r>
            <a:r>
              <a:rPr lang="en-US" sz="1800" dirty="0">
                <a:solidFill>
                  <a:srgbClr val="5AD09D"/>
                </a:solidFill>
              </a:rPr>
              <a:t>)</a:t>
            </a:r>
          </a:p>
          <a:p>
            <a:pPr algn="just">
              <a:buFont typeface="Wingdings" panose="05000000000000000000" pitchFamily="2" charset="2"/>
              <a:buChar char="q"/>
            </a:pPr>
            <a:r>
              <a:rPr lang="en-US" sz="1800" dirty="0">
                <a:solidFill>
                  <a:srgbClr val="5AD09D"/>
                </a:solidFill>
              </a:rPr>
              <a:t>Everybody </a:t>
            </a:r>
            <a:r>
              <a:rPr lang="en-US" sz="1800" u="sng" dirty="0">
                <a:solidFill>
                  <a:srgbClr val="5AD09D"/>
                </a:solidFill>
              </a:rPr>
              <a:t>looks</a:t>
            </a:r>
            <a:r>
              <a:rPr lang="en-US" sz="1800" dirty="0">
                <a:solidFill>
                  <a:srgbClr val="5AD09D"/>
                </a:solidFill>
              </a:rPr>
              <a:t> happy in this picture, </a:t>
            </a:r>
            <a:r>
              <a:rPr lang="en-US" sz="1800" i="1" u="sng" dirty="0">
                <a:solidFill>
                  <a:srgbClr val="5AD09D"/>
                </a:solidFill>
              </a:rPr>
              <a:t>don’t they</a:t>
            </a:r>
            <a:r>
              <a:rPr lang="en-US" sz="1800" dirty="0">
                <a:solidFill>
                  <a:srgbClr val="5AD09D"/>
                </a:solidFill>
              </a:rPr>
              <a:t>? (</a:t>
            </a:r>
            <a:r>
              <a:rPr lang="en-US" sz="1800" i="1" dirty="0">
                <a:solidFill>
                  <a:srgbClr val="5AD09D"/>
                </a:solidFill>
              </a:rPr>
              <a:t>Asking for approval</a:t>
            </a:r>
            <a:r>
              <a:rPr lang="en-US" sz="1800" dirty="0">
                <a:solidFill>
                  <a:srgbClr val="5AD09D"/>
                </a:solidFill>
              </a:rPr>
              <a:t>)</a:t>
            </a:r>
          </a:p>
          <a:p>
            <a:pPr algn="just">
              <a:buFont typeface="Wingdings" panose="05000000000000000000" pitchFamily="2" charset="2"/>
              <a:buChar char="q"/>
            </a:pPr>
            <a:r>
              <a:rPr lang="en-US" sz="1800" dirty="0">
                <a:solidFill>
                  <a:srgbClr val="5AD09D"/>
                </a:solidFill>
              </a:rPr>
              <a:t>Let’s watch a movie tonight, </a:t>
            </a:r>
            <a:r>
              <a:rPr lang="en-US" sz="1800" i="1" dirty="0">
                <a:solidFill>
                  <a:srgbClr val="5AD09D"/>
                </a:solidFill>
              </a:rPr>
              <a:t>shall we</a:t>
            </a:r>
            <a:r>
              <a:rPr lang="en-US" sz="1800" dirty="0">
                <a:solidFill>
                  <a:srgbClr val="5AD09D"/>
                </a:solidFill>
              </a:rPr>
              <a:t>? (</a:t>
            </a:r>
            <a:r>
              <a:rPr lang="en-US" sz="1800" i="1" dirty="0">
                <a:solidFill>
                  <a:srgbClr val="5AD09D"/>
                </a:solidFill>
              </a:rPr>
              <a:t>Inviting</a:t>
            </a:r>
            <a:r>
              <a:rPr lang="en-US" sz="1800" dirty="0">
                <a:solidFill>
                  <a:srgbClr val="5AD09D"/>
                </a:solidFill>
              </a:rPr>
              <a:t>)</a:t>
            </a:r>
          </a:p>
          <a:p>
            <a:pPr algn="just">
              <a:buFont typeface="Wingdings" panose="05000000000000000000" pitchFamily="2" charset="2"/>
              <a:buChar char="q"/>
            </a:pPr>
            <a:r>
              <a:rPr lang="en-US" sz="1800" dirty="0">
                <a:solidFill>
                  <a:srgbClr val="5AD09D"/>
                </a:solidFill>
              </a:rPr>
              <a:t>Don’t make me disappointed, </a:t>
            </a:r>
            <a:r>
              <a:rPr lang="en-US" sz="1800" i="1" dirty="0">
                <a:solidFill>
                  <a:srgbClr val="5AD09D"/>
                </a:solidFill>
              </a:rPr>
              <a:t>will you</a:t>
            </a:r>
            <a:r>
              <a:rPr lang="en-US" sz="1800" dirty="0">
                <a:solidFill>
                  <a:srgbClr val="5AD09D"/>
                </a:solidFill>
              </a:rPr>
              <a:t>? (</a:t>
            </a:r>
            <a:r>
              <a:rPr lang="en-US" sz="1800" i="1" dirty="0">
                <a:solidFill>
                  <a:srgbClr val="5AD09D"/>
                </a:solidFill>
              </a:rPr>
              <a:t>Command and prohibition</a:t>
            </a:r>
            <a:r>
              <a:rPr lang="en-US" sz="1800" dirty="0">
                <a:solidFill>
                  <a:srgbClr val="5AD09D"/>
                </a:solidFill>
              </a:rPr>
              <a:t>)</a:t>
            </a:r>
          </a:p>
          <a:p>
            <a:pPr algn="just">
              <a:buFont typeface="Wingdings" panose="05000000000000000000" pitchFamily="2" charset="2"/>
              <a:buChar char="q"/>
            </a:pPr>
            <a:r>
              <a:rPr lang="en-US" sz="1800" dirty="0">
                <a:solidFill>
                  <a:srgbClr val="5AD09D"/>
                </a:solidFill>
              </a:rPr>
              <a:t>Be quiet now. Just finish your homework, </a:t>
            </a:r>
            <a:r>
              <a:rPr lang="en-US" sz="1800" i="1" dirty="0">
                <a:solidFill>
                  <a:srgbClr val="5AD09D"/>
                </a:solidFill>
              </a:rPr>
              <a:t>will you</a:t>
            </a:r>
            <a:r>
              <a:rPr lang="en-US" sz="1800" dirty="0">
                <a:solidFill>
                  <a:srgbClr val="5AD09D"/>
                </a:solidFill>
              </a:rPr>
              <a:t>? (</a:t>
            </a:r>
            <a:r>
              <a:rPr lang="en-US" sz="1800" i="1" dirty="0">
                <a:solidFill>
                  <a:srgbClr val="5AD09D"/>
                </a:solidFill>
              </a:rPr>
              <a:t>Command and prohibition</a:t>
            </a:r>
            <a:r>
              <a:rPr lang="en-US" sz="1800" dirty="0">
                <a:solidFill>
                  <a:srgbClr val="5AD09D"/>
                </a:solidFill>
              </a:rPr>
              <a:t>)</a:t>
            </a:r>
          </a:p>
        </p:txBody>
      </p:sp>
    </p:spTree>
    <p:extLst>
      <p:ext uri="{BB962C8B-B14F-4D97-AF65-F5344CB8AC3E}">
        <p14:creationId xmlns:p14="http://schemas.microsoft.com/office/powerpoint/2010/main" val="1499973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704850"/>
          </a:xfrm>
          <a:solidFill>
            <a:srgbClr val="FFC000"/>
          </a:solidFill>
        </p:spPr>
        <p:style>
          <a:lnRef idx="0">
            <a:schemeClr val="accent5"/>
          </a:lnRef>
          <a:fillRef idx="3">
            <a:schemeClr val="accent5"/>
          </a:fillRef>
          <a:effectRef idx="3">
            <a:schemeClr val="accent5"/>
          </a:effectRef>
          <a:fontRef idx="minor">
            <a:schemeClr val="lt1"/>
          </a:fontRef>
        </p:style>
        <p:txBody>
          <a:bodyPr/>
          <a:lstStyle/>
          <a:p>
            <a:r>
              <a:rPr lang="en-US" dirty="0"/>
              <a:t>Historical Recount Text</a:t>
            </a:r>
          </a:p>
        </p:txBody>
      </p:sp>
      <p:sp>
        <p:nvSpPr>
          <p:cNvPr id="3" name="Content Placeholder 2"/>
          <p:cNvSpPr>
            <a:spLocks noGrp="1"/>
          </p:cNvSpPr>
          <p:nvPr>
            <p:ph idx="1"/>
          </p:nvPr>
        </p:nvSpPr>
        <p:spPr>
          <a:xfrm>
            <a:off x="476956" y="1139429"/>
            <a:ext cx="8229600" cy="1508521"/>
          </a:xfrm>
          <a:prstGeom prst="roundRect">
            <a:avLst/>
          </a:prstGeom>
          <a:solidFill>
            <a:srgbClr val="FFC000"/>
          </a:solidFill>
          <a:ln>
            <a:noFill/>
          </a:ln>
        </p:spPr>
        <p:style>
          <a:lnRef idx="0">
            <a:scrgbClr r="0" g="0" b="0"/>
          </a:lnRef>
          <a:fillRef idx="0">
            <a:scrgbClr r="0" g="0" b="0"/>
          </a:fillRef>
          <a:effectRef idx="0">
            <a:scrgbClr r="0" g="0" b="0"/>
          </a:effectRef>
          <a:fontRef idx="minor">
            <a:schemeClr val="lt1"/>
          </a:fontRef>
        </p:style>
        <p:txBody>
          <a:bodyPr/>
          <a:lstStyle/>
          <a:p>
            <a:pPr marL="0" indent="0" algn="just">
              <a:buNone/>
            </a:pPr>
            <a:r>
              <a:rPr lang="en-US" sz="2200" dirty="0"/>
              <a:t>A historical recount text retells factual events in the past that has historical values. It consists of orientation (introducing a topic that will be discussed), sequence of events (the chronology of the events), and re-orientation (a personal remark at the end of the events).</a:t>
            </a:r>
          </a:p>
        </p:txBody>
      </p:sp>
      <p:sp>
        <p:nvSpPr>
          <p:cNvPr id="4" name="Content Placeholder 2"/>
          <p:cNvSpPr txBox="1">
            <a:spLocks/>
          </p:cNvSpPr>
          <p:nvPr/>
        </p:nvSpPr>
        <p:spPr>
          <a:xfrm>
            <a:off x="476956" y="2876550"/>
            <a:ext cx="8229600" cy="167282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800" dirty="0">
                <a:solidFill>
                  <a:schemeClr val="accent6">
                    <a:lumMod val="50000"/>
                  </a:schemeClr>
                </a:solidFill>
              </a:rPr>
              <a:t>In a recount text, you often find temporal conjunctions used to connect an action or an event to a point in time. For example:</a:t>
            </a:r>
          </a:p>
          <a:p>
            <a:pPr marL="225425" indent="-225425"/>
            <a:r>
              <a:rPr lang="en-US" sz="1800" b="1" u="sng" dirty="0">
                <a:solidFill>
                  <a:schemeClr val="accent6">
                    <a:lumMod val="50000"/>
                  </a:schemeClr>
                </a:solidFill>
              </a:rPr>
              <a:t>Before</a:t>
            </a:r>
            <a:r>
              <a:rPr lang="en-US" sz="1800" dirty="0">
                <a:solidFill>
                  <a:schemeClr val="accent6">
                    <a:lumMod val="50000"/>
                  </a:schemeClr>
                </a:solidFill>
              </a:rPr>
              <a:t> doing something, let’s think this matter carefully.</a:t>
            </a:r>
          </a:p>
          <a:p>
            <a:pPr marL="225425" indent="-225425"/>
            <a:r>
              <a:rPr lang="en-US" sz="1800" b="1" u="sng" dirty="0">
                <a:solidFill>
                  <a:schemeClr val="accent6">
                    <a:lumMod val="50000"/>
                  </a:schemeClr>
                </a:solidFill>
              </a:rPr>
              <a:t>After</a:t>
            </a:r>
            <a:r>
              <a:rPr lang="en-US" sz="1800" dirty="0">
                <a:solidFill>
                  <a:schemeClr val="accent6">
                    <a:lumMod val="50000"/>
                  </a:schemeClr>
                </a:solidFill>
              </a:rPr>
              <a:t> we had prepared the meals for the family, we ate together.</a:t>
            </a:r>
          </a:p>
          <a:p>
            <a:pPr marL="225425" indent="-225425"/>
            <a:r>
              <a:rPr lang="en-US" sz="1800" b="1" u="sng" dirty="0">
                <a:solidFill>
                  <a:schemeClr val="accent6">
                    <a:lumMod val="50000"/>
                  </a:schemeClr>
                </a:solidFill>
              </a:rPr>
              <a:t>When</a:t>
            </a:r>
            <a:r>
              <a:rPr lang="en-US" sz="1800" dirty="0">
                <a:solidFill>
                  <a:schemeClr val="accent6">
                    <a:lumMod val="50000"/>
                  </a:schemeClr>
                </a:solidFill>
              </a:rPr>
              <a:t> the guests walk into the room, the guests will smell something special.</a:t>
            </a:r>
          </a:p>
        </p:txBody>
      </p:sp>
    </p:spTree>
    <p:extLst>
      <p:ext uri="{BB962C8B-B14F-4D97-AF65-F5344CB8AC3E}">
        <p14:creationId xmlns:p14="http://schemas.microsoft.com/office/powerpoint/2010/main" val="2748300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704850"/>
          </a:xfrm>
          <a:solidFill>
            <a:srgbClr val="FFC000"/>
          </a:solidFill>
        </p:spPr>
        <p:style>
          <a:lnRef idx="0">
            <a:schemeClr val="accent5"/>
          </a:lnRef>
          <a:fillRef idx="3">
            <a:schemeClr val="accent5"/>
          </a:fillRef>
          <a:effectRef idx="3">
            <a:schemeClr val="accent5"/>
          </a:effectRef>
          <a:fontRef idx="minor">
            <a:schemeClr val="lt1"/>
          </a:fontRef>
        </p:style>
        <p:txBody>
          <a:bodyPr/>
          <a:lstStyle/>
          <a:p>
            <a:r>
              <a:rPr lang="en-US" dirty="0"/>
              <a:t>Historical Recount Text</a:t>
            </a:r>
          </a:p>
        </p:txBody>
      </p:sp>
      <p:sp>
        <p:nvSpPr>
          <p:cNvPr id="3" name="Content Placeholder 2"/>
          <p:cNvSpPr>
            <a:spLocks noGrp="1"/>
          </p:cNvSpPr>
          <p:nvPr>
            <p:ph idx="1"/>
          </p:nvPr>
        </p:nvSpPr>
        <p:spPr>
          <a:xfrm>
            <a:off x="476956" y="1101329"/>
            <a:ext cx="8229600" cy="1165621"/>
          </a:xfrm>
          <a:prstGeom prst="roundRect">
            <a:avLst/>
          </a:prstGeom>
          <a:solidFill>
            <a:srgbClr val="FFC000"/>
          </a:solidFill>
          <a:ln>
            <a:noFill/>
          </a:ln>
        </p:spPr>
        <p:style>
          <a:lnRef idx="0">
            <a:scrgbClr r="0" g="0" b="0"/>
          </a:lnRef>
          <a:fillRef idx="0">
            <a:scrgbClr r="0" g="0" b="0"/>
          </a:fillRef>
          <a:effectRef idx="0">
            <a:scrgbClr r="0" g="0" b="0"/>
          </a:effectRef>
          <a:fontRef idx="minor">
            <a:schemeClr val="lt1"/>
          </a:fontRef>
        </p:style>
        <p:txBody>
          <a:bodyPr/>
          <a:lstStyle/>
          <a:p>
            <a:pPr marL="0" indent="0">
              <a:buNone/>
            </a:pPr>
            <a:r>
              <a:rPr lang="en-US" sz="2000" dirty="0">
                <a:solidFill>
                  <a:srgbClr val="FFFFFF"/>
                </a:solidFill>
              </a:rPr>
              <a:t>To help your listener follow your story easily, you need to arrange the information in the past time together. One way to link the ideas together is to sequence them. Here are the words or phrases to mark your stories.</a:t>
            </a:r>
          </a:p>
        </p:txBody>
      </p:sp>
      <p:sp>
        <p:nvSpPr>
          <p:cNvPr id="5" name="Folded Corner 4"/>
          <p:cNvSpPr/>
          <p:nvPr/>
        </p:nvSpPr>
        <p:spPr>
          <a:xfrm>
            <a:off x="457200" y="2457450"/>
            <a:ext cx="1981200" cy="914400"/>
          </a:xfrm>
          <a:prstGeom prst="foldedCorner">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r>
              <a:rPr lang="en-US" sz="1600" b="1" dirty="0"/>
              <a:t>To begin your story</a:t>
            </a:r>
          </a:p>
          <a:p>
            <a:pPr marL="285750" indent="-285750">
              <a:buFont typeface="Wingdings" panose="05000000000000000000" pitchFamily="2" charset="2"/>
              <a:buChar char="ü"/>
            </a:pPr>
            <a:r>
              <a:rPr lang="en-US" sz="1600" dirty="0"/>
              <a:t>First of all,</a:t>
            </a:r>
          </a:p>
          <a:p>
            <a:pPr marL="285750" indent="-285750">
              <a:buFont typeface="Wingdings" panose="05000000000000000000" pitchFamily="2" charset="2"/>
              <a:buChar char="ü"/>
            </a:pPr>
            <a:r>
              <a:rPr lang="en-US" sz="1600" dirty="0"/>
              <a:t>To start off with,</a:t>
            </a:r>
          </a:p>
        </p:txBody>
      </p:sp>
      <p:sp>
        <p:nvSpPr>
          <p:cNvPr id="6" name="Folded Corner 5"/>
          <p:cNvSpPr/>
          <p:nvPr/>
        </p:nvSpPr>
        <p:spPr>
          <a:xfrm>
            <a:off x="3086100" y="2457450"/>
            <a:ext cx="2133600" cy="914400"/>
          </a:xfrm>
          <a:prstGeom prst="foldedCorner">
            <a:avLst/>
          </a:prstGeom>
          <a:noFill/>
          <a:ln w="28575" cap="flat" cmpd="sng" algn="ctr">
            <a:solidFill>
              <a:srgbClr val="5AD09D"/>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r>
              <a:rPr lang="en-US" sz="1600" b="1" dirty="0">
                <a:solidFill>
                  <a:srgbClr val="5AD09D"/>
                </a:solidFill>
              </a:rPr>
              <a:t>To continue your story</a:t>
            </a:r>
          </a:p>
          <a:p>
            <a:pPr marL="285750" indent="-285750">
              <a:buFont typeface="Wingdings" panose="05000000000000000000" pitchFamily="2" charset="2"/>
              <a:buChar char="ü"/>
            </a:pPr>
            <a:r>
              <a:rPr lang="en-US" sz="1600" dirty="0">
                <a:solidFill>
                  <a:srgbClr val="5AD09D"/>
                </a:solidFill>
              </a:rPr>
              <a:t>Then,</a:t>
            </a:r>
          </a:p>
          <a:p>
            <a:pPr marL="285750" indent="-285750">
              <a:buFont typeface="Wingdings" panose="05000000000000000000" pitchFamily="2" charset="2"/>
              <a:buChar char="ü"/>
            </a:pPr>
            <a:r>
              <a:rPr lang="en-US" sz="1600" dirty="0">
                <a:solidFill>
                  <a:srgbClr val="5AD09D"/>
                </a:solidFill>
              </a:rPr>
              <a:t>After that,</a:t>
            </a:r>
          </a:p>
        </p:txBody>
      </p:sp>
      <p:sp>
        <p:nvSpPr>
          <p:cNvPr id="7" name="Folded Corner 6"/>
          <p:cNvSpPr/>
          <p:nvPr/>
        </p:nvSpPr>
        <p:spPr>
          <a:xfrm>
            <a:off x="5867400" y="2457451"/>
            <a:ext cx="2819400" cy="914400"/>
          </a:xfrm>
          <a:prstGeom prst="foldedCorner">
            <a:avLst/>
          </a:prstGeom>
          <a:noFill/>
          <a:ln w="28575" cap="flat" cmpd="sng" algn="ctr">
            <a:solidFill>
              <a:srgbClr val="FF4F5A"/>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r>
              <a:rPr lang="en-US" sz="1600" b="1" dirty="0">
                <a:solidFill>
                  <a:srgbClr val="FF4F5A"/>
                </a:solidFill>
              </a:rPr>
              <a:t>To add suspense to your story</a:t>
            </a:r>
          </a:p>
          <a:p>
            <a:pPr marL="285750" indent="-285750">
              <a:buFont typeface="Wingdings" panose="05000000000000000000" pitchFamily="2" charset="2"/>
              <a:buChar char="ü"/>
            </a:pPr>
            <a:r>
              <a:rPr lang="en-US" sz="1600" dirty="0">
                <a:solidFill>
                  <a:srgbClr val="FF4F5A"/>
                </a:solidFill>
              </a:rPr>
              <a:t>Suddenly,</a:t>
            </a:r>
          </a:p>
          <a:p>
            <a:pPr marL="285750" indent="-285750">
              <a:buFont typeface="Wingdings" panose="05000000000000000000" pitchFamily="2" charset="2"/>
              <a:buChar char="ü"/>
            </a:pPr>
            <a:r>
              <a:rPr lang="en-US" sz="1600" dirty="0">
                <a:solidFill>
                  <a:srgbClr val="FF4F5A"/>
                </a:solidFill>
              </a:rPr>
              <a:t>Unexpectedly,</a:t>
            </a:r>
          </a:p>
        </p:txBody>
      </p:sp>
      <p:sp>
        <p:nvSpPr>
          <p:cNvPr id="8" name="Folded Corner 7"/>
          <p:cNvSpPr/>
          <p:nvPr/>
        </p:nvSpPr>
        <p:spPr>
          <a:xfrm>
            <a:off x="914400" y="3562350"/>
            <a:ext cx="3771900" cy="914400"/>
          </a:xfrm>
          <a:prstGeom prst="foldedCorner">
            <a:avLst/>
          </a:prstGeom>
          <a:noFill/>
          <a:ln w="28575" cap="flat" cmpd="sng" algn="ctr">
            <a:solidFill>
              <a:srgbClr val="FF6699"/>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r>
              <a:rPr lang="en-US" sz="1600" b="1" dirty="0">
                <a:solidFill>
                  <a:srgbClr val="FF6699"/>
                </a:solidFill>
              </a:rPr>
              <a:t>To state events occurring at the same time</a:t>
            </a:r>
          </a:p>
          <a:p>
            <a:pPr marL="285750" indent="-285750">
              <a:buFont typeface="Wingdings" panose="05000000000000000000" pitchFamily="2" charset="2"/>
              <a:buChar char="ü"/>
            </a:pPr>
            <a:r>
              <a:rPr lang="en-US" sz="1600" dirty="0">
                <a:solidFill>
                  <a:srgbClr val="FF6699"/>
                </a:solidFill>
              </a:rPr>
              <a:t>While</a:t>
            </a:r>
          </a:p>
          <a:p>
            <a:pPr marL="285750" indent="-285750">
              <a:buFont typeface="Wingdings" panose="05000000000000000000" pitchFamily="2" charset="2"/>
              <a:buChar char="ü"/>
            </a:pPr>
            <a:r>
              <a:rPr lang="en-US" sz="1600" dirty="0">
                <a:solidFill>
                  <a:srgbClr val="FF6699"/>
                </a:solidFill>
              </a:rPr>
              <a:t>During</a:t>
            </a:r>
          </a:p>
        </p:txBody>
      </p:sp>
      <p:sp>
        <p:nvSpPr>
          <p:cNvPr id="9" name="Folded Corner 8"/>
          <p:cNvSpPr/>
          <p:nvPr/>
        </p:nvSpPr>
        <p:spPr>
          <a:xfrm>
            <a:off x="5219700" y="3562350"/>
            <a:ext cx="2819400" cy="914400"/>
          </a:xfrm>
          <a:prstGeom prst="foldedCorner">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r>
              <a:rPr lang="en-US" sz="1600" b="1" dirty="0">
                <a:solidFill>
                  <a:schemeClr val="accent4"/>
                </a:solidFill>
              </a:rPr>
              <a:t>To mark the end of your story</a:t>
            </a:r>
          </a:p>
          <a:p>
            <a:pPr marL="285750" indent="-285750">
              <a:buFont typeface="Wingdings" panose="05000000000000000000" pitchFamily="2" charset="2"/>
              <a:buChar char="ü"/>
            </a:pPr>
            <a:r>
              <a:rPr lang="en-US" sz="1600" dirty="0">
                <a:solidFill>
                  <a:schemeClr val="accent4"/>
                </a:solidFill>
              </a:rPr>
              <a:t>Finally,</a:t>
            </a:r>
          </a:p>
          <a:p>
            <a:pPr marL="285750" indent="-285750">
              <a:buFont typeface="Wingdings" panose="05000000000000000000" pitchFamily="2" charset="2"/>
              <a:buChar char="ü"/>
            </a:pPr>
            <a:r>
              <a:rPr lang="en-US" sz="1600" dirty="0">
                <a:solidFill>
                  <a:schemeClr val="accent4"/>
                </a:solidFill>
              </a:rPr>
              <a:t>In the end,</a:t>
            </a:r>
          </a:p>
        </p:txBody>
      </p:sp>
    </p:spTree>
    <p:extLst>
      <p:ext uri="{BB962C8B-B14F-4D97-AF65-F5344CB8AC3E}">
        <p14:creationId xmlns:p14="http://schemas.microsoft.com/office/powerpoint/2010/main" val="650067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767</TotalTime>
  <Words>394</Words>
  <Application>Microsoft Office PowerPoint</Application>
  <PresentationFormat>On-screen Show (16:9)</PresentationFormat>
  <Paragraphs>40</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ＭＳ Ｐゴシック</vt:lpstr>
      <vt:lpstr>Arial</vt:lpstr>
      <vt:lpstr>Calibri</vt:lpstr>
      <vt:lpstr>Times New Roman</vt:lpstr>
      <vt:lpstr>Wingdings</vt:lpstr>
      <vt:lpstr>Office Theme</vt:lpstr>
      <vt:lpstr>PowerPoint Presentation</vt:lpstr>
      <vt:lpstr>PowerPoint Presentation</vt:lpstr>
      <vt:lpstr>PowerPoint Presentation</vt:lpstr>
      <vt:lpstr>QUESTION TAG</vt:lpstr>
      <vt:lpstr>Historical Recount Text</vt:lpstr>
      <vt:lpstr>Historical Recount Text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MutiaRKinasih</dc:creator>
  <cp:lastModifiedBy>MutiaRKinasih</cp:lastModifiedBy>
  <cp:revision>102</cp:revision>
  <dcterms:created xsi:type="dcterms:W3CDTF">2020-01-31T07:09:35Z</dcterms:created>
  <dcterms:modified xsi:type="dcterms:W3CDTF">2022-05-18T07:28:04Z</dcterms:modified>
</cp:coreProperties>
</file>