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448" r:id="rId4"/>
    <p:sldId id="449" r:id="rId5"/>
    <p:sldId id="388" r:id="rId6"/>
    <p:sldId id="389" r:id="rId7"/>
    <p:sldId id="451" r:id="rId8"/>
    <p:sldId id="392" r:id="rId9"/>
    <p:sldId id="453" r:id="rId10"/>
    <p:sldId id="452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55" r:id="rId19"/>
    <p:sldId id="464" r:id="rId20"/>
    <p:sldId id="465" r:id="rId21"/>
    <p:sldId id="466" r:id="rId22"/>
    <p:sldId id="467" r:id="rId23"/>
    <p:sldId id="494" r:id="rId24"/>
    <p:sldId id="468" r:id="rId25"/>
    <p:sldId id="470" r:id="rId26"/>
    <p:sldId id="495" r:id="rId27"/>
    <p:sldId id="477" r:id="rId28"/>
    <p:sldId id="472" r:id="rId29"/>
    <p:sldId id="471" r:id="rId30"/>
    <p:sldId id="478" r:id="rId31"/>
    <p:sldId id="473" r:id="rId32"/>
    <p:sldId id="480" r:id="rId33"/>
    <p:sldId id="474" r:id="rId34"/>
    <p:sldId id="475" r:id="rId35"/>
    <p:sldId id="481" r:id="rId36"/>
    <p:sldId id="482" r:id="rId37"/>
    <p:sldId id="483" r:id="rId38"/>
    <p:sldId id="484" r:id="rId39"/>
    <p:sldId id="485" r:id="rId40"/>
    <p:sldId id="486" r:id="rId41"/>
    <p:sldId id="487" r:id="rId42"/>
    <p:sldId id="492" r:id="rId43"/>
    <p:sldId id="493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50" autoAdjust="0"/>
    <p:restoredTop sz="94660"/>
  </p:normalViewPr>
  <p:slideViewPr>
    <p:cSldViewPr snapToGrid="0">
      <p:cViewPr>
        <p:scale>
          <a:sx n="58" d="100"/>
          <a:sy n="58" d="100"/>
        </p:scale>
        <p:origin x="-398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1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1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1.png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59" y="695459"/>
            <a:ext cx="3720119" cy="497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B. Sik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Kuda-Kuda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2157956" y="5852563"/>
            <a:ext cx="69021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sikap </a:t>
            </a:r>
            <a:r>
              <a:rPr lang="id-ID" sz="2400" dirty="0">
                <a:cs typeface="Arial" panose="020B0604020202020204" pitchFamily="34" charset="0"/>
              </a:rPr>
              <a:t>pasang yang dipadukan dengan sikap kuda-kuda 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5170" name="Picture 50" descr="D:\JOB ERLANGGA\PPT PJOK SMP VIII Kurikulum Merdeka\PJOK SMP VIII KM\Powerpoint\Bab 4\4.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29" y="1836280"/>
            <a:ext cx="2394255" cy="37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71" name="Picture 51" descr="D:\JOB ERLANGGA\PPT PJOK SMP VIII Kurikulum Merdeka\PJOK SMP VIII KM\Powerpoint\Bab 4\4.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97" y="2026557"/>
            <a:ext cx="2306916" cy="382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72" name="Picture 52" descr="D:\JOB ERLANGGA\PPT PJOK SMP VIII Kurikulum Merdeka\PJOK SMP VIII KM\Powerpoint\Bab 4\4.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253" y="1862155"/>
            <a:ext cx="2541262" cy="378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73" name="Picture 53" descr="D:\JOB ERLANGGA\PPT PJOK SMP VIII Kurikulum Merdeka\PJOK SMP VIII KM\Powerpoint\Bab 4\4.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6" y="1810407"/>
            <a:ext cx="2265596" cy="383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4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522687" y="2255836"/>
            <a:ext cx="710160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pasang kuda-kuda </a:t>
            </a:r>
            <a:r>
              <a:rPr lang="id-ID" sz="2400" dirty="0" smtClean="0"/>
              <a:t>tengah: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kedua kaki berada pada </a:t>
            </a:r>
            <a:r>
              <a:rPr lang="id-ID" sz="2400" dirty="0" smtClean="0"/>
              <a:t>titik 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Gerakkan </a:t>
            </a:r>
            <a:r>
              <a:rPr lang="id-ID" sz="2400" dirty="0"/>
              <a:t>kaki kanan ke samping kanan sehingga </a:t>
            </a:r>
            <a:r>
              <a:rPr lang="id-ID" sz="2400" dirty="0" smtClean="0"/>
              <a:t>kedua kaki</a:t>
            </a:r>
            <a:r>
              <a:rPr lang="id-ID" sz="2400" dirty="0"/>
              <a:t> </a:t>
            </a:r>
            <a:r>
              <a:rPr lang="id-ID" sz="2400" dirty="0" smtClean="0"/>
              <a:t>membentuk kuda-kuda.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ke arah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321425" y="5722108"/>
            <a:ext cx="4050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sikap </a:t>
            </a:r>
            <a:r>
              <a:rPr lang="id-ID" sz="2400" dirty="0">
                <a:cs typeface="Arial" panose="020B0604020202020204" pitchFamily="34" charset="0"/>
              </a:rPr>
              <a:t>pasang kuda-kuda tengah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7" name="Picture 50" descr="D:\JOB ERLANGGA\PPT PJOK SMP VIII Kurikulum Merdeka\PJOK SMP VIII KM\Powerpoint\Bab 4\4.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451" y="1281039"/>
            <a:ext cx="3018743" cy="467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049084" y="1889884"/>
            <a:ext cx="642690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kaki </a:t>
            </a:r>
            <a:r>
              <a:rPr lang="id-ID" sz="2400" dirty="0" smtClean="0"/>
              <a:t>kiri: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</a:t>
            </a:r>
            <a:r>
              <a:rPr lang="id-ID" sz="2400" dirty="0" smtClean="0"/>
              <a:t>pasang.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Putar </a:t>
            </a:r>
            <a:r>
              <a:rPr lang="id-ID" sz="2400" dirty="0"/>
              <a:t>badan ke samping kiri sehingga membentuk </a:t>
            </a:r>
            <a:r>
              <a:rPr lang="id-ID" sz="2400" dirty="0" smtClean="0"/>
              <a:t>kuda kuda</a:t>
            </a:r>
            <a:r>
              <a:rPr lang="id-ID" sz="2400" dirty="0"/>
              <a:t> </a:t>
            </a:r>
            <a:r>
              <a:rPr lang="id-ID" sz="2400" dirty="0" smtClean="0"/>
              <a:t>pada </a:t>
            </a:r>
            <a:r>
              <a:rPr lang="id-ID" sz="2400" dirty="0"/>
              <a:t>kaki </a:t>
            </a:r>
            <a:r>
              <a:rPr lang="id-ID" sz="2400" dirty="0" smtClean="0"/>
              <a:t>kiri.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Gerakkan </a:t>
            </a:r>
            <a:r>
              <a:rPr lang="id-ID" sz="2400" dirty="0"/>
              <a:t>kepalan tangan ke </a:t>
            </a:r>
            <a:r>
              <a:rPr lang="id-ID" sz="2400" dirty="0" smtClean="0"/>
              <a:t>pinggang.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Perhatikan </a:t>
            </a:r>
            <a:r>
              <a:rPr lang="id-ID" sz="2400" dirty="0"/>
              <a:t>posisi arah ujung kaki </a:t>
            </a:r>
            <a:r>
              <a:rPr lang="id-ID" sz="2400" dirty="0" smtClean="0"/>
              <a:t>kanan.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Badan </a:t>
            </a:r>
            <a:r>
              <a:rPr lang="id-ID" sz="2400" dirty="0"/>
              <a:t>tegak, pandangan ke arah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726036" y="5967883"/>
            <a:ext cx="2496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kaki kiri 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8" name="Picture 51" descr="D:\JOB ERLANGGA\PPT PJOK SMP VIII Kurikulum Merdeka\PJOK SMP VIII KM\Powerpoint\Bab 4\4.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988" y="1358328"/>
            <a:ext cx="2996667" cy="497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48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061963" y="2031552"/>
            <a:ext cx="64269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kaki </a:t>
            </a:r>
            <a:r>
              <a:rPr lang="id-ID" sz="2400" dirty="0" smtClean="0"/>
              <a:t>kanan: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kuda-kuda kaki </a:t>
            </a:r>
            <a:r>
              <a:rPr lang="id-ID" sz="2400" dirty="0" smtClean="0"/>
              <a:t>kiri.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Putar </a:t>
            </a:r>
            <a:r>
              <a:rPr lang="id-ID" sz="2400" dirty="0"/>
              <a:t>badan ke samping kanan sehingga </a:t>
            </a:r>
            <a:r>
              <a:rPr lang="id-ID" sz="2400" dirty="0" smtClean="0"/>
              <a:t>kuda-kuda beralih di </a:t>
            </a:r>
            <a:r>
              <a:rPr lang="id-ID" sz="2400" dirty="0"/>
              <a:t>kaki </a:t>
            </a:r>
            <a:r>
              <a:rPr lang="id-ID" sz="2400" dirty="0" smtClean="0"/>
              <a:t>kanan.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Badan </a:t>
            </a:r>
            <a:r>
              <a:rPr lang="id-ID" sz="2400" dirty="0"/>
              <a:t>tegak, kuda-kuda </a:t>
            </a:r>
            <a:r>
              <a:rPr lang="id-ID" sz="2400" dirty="0" smtClean="0"/>
              <a:t>kuat.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ke arah </a:t>
            </a:r>
            <a:r>
              <a:rPr lang="id-ID" sz="2400" dirty="0" smtClean="0"/>
              <a:t>depan</a:t>
            </a:r>
            <a:r>
              <a:rPr lang="id-ID" sz="2400" dirty="0"/>
              <a:t>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591897" y="6057048"/>
            <a:ext cx="3116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kaki </a:t>
            </a:r>
            <a:r>
              <a:rPr lang="id-ID" sz="2400" dirty="0" smtClean="0">
                <a:cs typeface="Arial" panose="020B0604020202020204" pitchFamily="34" charset="0"/>
              </a:rPr>
              <a:t>kanan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7" name="Picture 52" descr="D:\JOB ERLANGGA\PPT PJOK SMP VIII Kurikulum Merdeka\PJOK SMP VIII KM\Powerpoint\Bab 4\4.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867" y="1358328"/>
            <a:ext cx="3219716" cy="479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50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190047" y="1689969"/>
            <a:ext cx="64269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kaki </a:t>
            </a:r>
            <a:r>
              <a:rPr lang="id-ID" sz="2400" dirty="0" smtClean="0"/>
              <a:t>depan: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kuda-kuda kaki kanan. Kamu </a:t>
            </a:r>
            <a:r>
              <a:rPr lang="id-ID" sz="2400" dirty="0" smtClean="0"/>
              <a:t>dapat menggerakkan</a:t>
            </a:r>
            <a:r>
              <a:rPr lang="id-ID" sz="2400" dirty="0"/>
              <a:t> </a:t>
            </a:r>
            <a:r>
              <a:rPr lang="id-ID" sz="2400" dirty="0" smtClean="0"/>
              <a:t>kaki </a:t>
            </a:r>
            <a:r>
              <a:rPr lang="id-ID" sz="2400" dirty="0"/>
              <a:t>kanan ke depan untuk melakukan serangan </a:t>
            </a:r>
            <a:r>
              <a:rPr lang="id-ID" sz="2400" dirty="0" smtClean="0"/>
              <a:t>balik.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Gerakkan </a:t>
            </a:r>
            <a:r>
              <a:rPr lang="id-ID" sz="2400" dirty="0"/>
              <a:t>kaki kanan secara rapat ke titik </a:t>
            </a:r>
            <a:r>
              <a:rPr lang="id-ID" sz="2400" dirty="0" smtClean="0"/>
              <a:t>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Langkahkan </a:t>
            </a:r>
            <a:r>
              <a:rPr lang="id-ID" sz="2400" dirty="0"/>
              <a:t>kaki kanan ke depan (kuda-kuda depan</a:t>
            </a:r>
            <a:r>
              <a:rPr lang="id-ID" sz="2400" dirty="0" smtClean="0"/>
              <a:t>).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ke arah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856113" y="5595384"/>
            <a:ext cx="33098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kaki </a:t>
            </a:r>
            <a:r>
              <a:rPr lang="id-ID" sz="2400" dirty="0" smtClean="0">
                <a:cs typeface="Arial" panose="020B0604020202020204" pitchFamily="34" charset="0"/>
              </a:rPr>
              <a:t>depan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7" name="Picture 53" descr="D:\JOB ERLANGGA\PPT PJOK SMP VIII Kurikulum Merdeka\PJOK SMP VIII KM\Powerpoint\Bab 4\4.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6" y="1196789"/>
            <a:ext cx="2627642" cy="445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47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65276" y="352705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061963" y="2031552"/>
            <a:ext cx="6426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</a:t>
            </a:r>
            <a:r>
              <a:rPr lang="id-ID" sz="2400" dirty="0" smtClean="0"/>
              <a:t>serong kiri depan: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kuda-kuda kiri depan, kemudian gerakkan </a:t>
            </a:r>
            <a:r>
              <a:rPr lang="id-ID" sz="2400" dirty="0" smtClean="0"/>
              <a:t>kaki kanan </a:t>
            </a:r>
            <a:r>
              <a:rPr lang="id-ID" sz="2400" dirty="0"/>
              <a:t>ke titik </a:t>
            </a:r>
            <a:r>
              <a:rPr lang="id-ID" sz="2400" dirty="0" smtClean="0"/>
              <a:t>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Serongkan </a:t>
            </a:r>
            <a:r>
              <a:rPr lang="id-ID" sz="2400" dirty="0"/>
              <a:t>kaki kiri ke kiri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Pandangan </a:t>
            </a:r>
            <a:r>
              <a:rPr lang="id-ID" sz="2400" dirty="0"/>
              <a:t>ke arah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590378" y="6070121"/>
            <a:ext cx="41542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serong kiri </a:t>
            </a:r>
            <a:r>
              <a:rPr lang="id-ID" sz="2400" dirty="0" smtClean="0">
                <a:cs typeface="Arial" panose="020B0604020202020204" pitchFamily="34" charset="0"/>
              </a:rPr>
              <a:t>depan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9229" name="Picture 13" descr="D:\JOB ERLANGGA\PPT PJOK SMP VIII Kurikulum Merdeka\PJOK SMP VIII KM\Powerpoint\Bab 4\4.5.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029" y="829758"/>
            <a:ext cx="3895131" cy="547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78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958932" y="1919249"/>
            <a:ext cx="6426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</a:t>
            </a:r>
            <a:r>
              <a:rPr lang="id-ID" sz="2400" dirty="0" smtClean="0"/>
              <a:t>serong kiri belakang: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kuda-kuda serong kanan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Gerakkan </a:t>
            </a:r>
            <a:r>
              <a:rPr lang="id-ID" sz="2400" dirty="0"/>
              <a:t>kaki kanan ke titik tengah, lalu serongkan kaki </a:t>
            </a:r>
            <a:r>
              <a:rPr lang="id-ID" sz="2400" dirty="0" smtClean="0"/>
              <a:t>kiri ke </a:t>
            </a:r>
            <a:r>
              <a:rPr lang="id-ID" sz="2400" dirty="0"/>
              <a:t>kiri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Kuda-kuda </a:t>
            </a:r>
            <a:r>
              <a:rPr lang="id-ID" sz="2400" dirty="0"/>
              <a:t>pada kaki kiri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385836" y="5724173"/>
            <a:ext cx="38445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serong </a:t>
            </a:r>
            <a:r>
              <a:rPr lang="id-ID" sz="2400" dirty="0" smtClean="0">
                <a:cs typeface="Arial" panose="020B0604020202020204" pitchFamily="34" charset="0"/>
              </a:rPr>
              <a:t>kiri belakang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1277" name="Picture 13" descr="D:\JOB ERLANGGA\PPT PJOK SMP VIII Kurikulum Merdeka\PJOK SMP VIII KM\Powerpoint\Bab 4\4.5.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899" y="1039737"/>
            <a:ext cx="3655996" cy="489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9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Kuda-Kuda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662718" y="2073796"/>
            <a:ext cx="642690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kuda-kuda </a:t>
            </a:r>
            <a:r>
              <a:rPr lang="id-ID" sz="2400" dirty="0" smtClean="0"/>
              <a:t>serong kanan bel</a:t>
            </a:r>
            <a:r>
              <a:rPr lang="id-ID" sz="2400" dirty="0" smtClean="0">
                <a:cs typeface="Arial" panose="020B0604020202020204" pitchFamily="34" charset="0"/>
              </a:rPr>
              <a:t>akang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kuda-kuda serong kiri </a:t>
            </a:r>
            <a:r>
              <a:rPr lang="id-ID" sz="2400" dirty="0" smtClean="0"/>
              <a:t>belakang.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Gerakkan </a:t>
            </a:r>
            <a:r>
              <a:rPr lang="id-ID" sz="2400" dirty="0"/>
              <a:t>kaki kiri ke titik tengah, lalu serongkan </a:t>
            </a:r>
            <a:r>
              <a:rPr lang="id-ID" sz="2400" dirty="0" smtClean="0"/>
              <a:t>kaki kanan</a:t>
            </a:r>
            <a:r>
              <a:rPr lang="id-ID" sz="2400" dirty="0"/>
              <a:t> </a:t>
            </a:r>
            <a:r>
              <a:rPr lang="id-ID" sz="2400" dirty="0" smtClean="0"/>
              <a:t>ke </a:t>
            </a:r>
            <a:r>
              <a:rPr lang="id-ID" sz="2400" dirty="0"/>
              <a:t>kanan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Badan </a:t>
            </a:r>
            <a:r>
              <a:rPr lang="id-ID" sz="2400" dirty="0"/>
              <a:t>tegak, pandangan ke arah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667479" y="5824526"/>
            <a:ext cx="44303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kuda-kuda serong kanan </a:t>
            </a:r>
            <a:r>
              <a:rPr lang="id-ID" sz="2400" dirty="0" smtClean="0">
                <a:cs typeface="Arial" panose="020B0604020202020204" pitchFamily="34" charset="0"/>
              </a:rPr>
              <a:t>belakang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0257" name="Picture 17" descr="D:\JOB ERLANGGA\PPT PJOK SMP VIII Kurikulum Merdeka\PJOK SMP VIII KM\Powerpoint\Bab 4\4.5.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436" y="978795"/>
            <a:ext cx="3548817" cy="507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43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Pola Langkah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C. Pol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812013" y="5441122"/>
            <a:ext cx="2496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lurus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4476846" y="5441122"/>
            <a:ext cx="2907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zig-zag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333263" y="5441122"/>
            <a:ext cx="29827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</a:t>
            </a:r>
            <a:r>
              <a:rPr lang="id-ID" sz="2400" dirty="0">
                <a:cs typeface="Arial" panose="020B0604020202020204" pitchFamily="34" charset="0"/>
              </a:rPr>
              <a:t>huruf U 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2343" name="Picture 55" descr="D:\JOB ERLANGGA\PPT PJOK SMP VIII Kurikulum Merdeka\PJOK SMP VIII KM\Powerpoint\Bab 4\4.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757" y="1313645"/>
            <a:ext cx="2857080" cy="474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4" name="Picture 56" descr="D:\JOB ERLANGGA\PPT PJOK SMP VIII Kurikulum Merdeka\PJOK SMP VIII KM\Powerpoint\Bab 4\4.2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713" y="1361773"/>
            <a:ext cx="2710640" cy="431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5" name="Picture 57" descr="D:\JOB ERLANGGA\PPT PJOK SMP VIII Kurikulum Merdeka\PJOK SMP VIII KM\Powerpoint\Bab 4\4.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507" y="1143784"/>
            <a:ext cx="3318346" cy="49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08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Pola Langkah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C. Pol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3354" name="Picture 42" descr="D:\JOB ERLANGGA\PPT PJOK SMP VIII Kurikulum Merdeka\PJOK SMP VIII KM\Powerpoint\Bab 4\4.2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93" y="1184149"/>
            <a:ext cx="7233124" cy="526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249641" y="5899777"/>
            <a:ext cx="3571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segitig</a:t>
            </a:r>
            <a:r>
              <a:rPr lang="id-ID" sz="2400" dirty="0">
                <a:cs typeface="Arial" panose="020B0604020202020204" pitchFamily="34" charset="0"/>
              </a:rPr>
              <a:t>a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096000" y="5922086"/>
            <a:ext cx="3438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</a:t>
            </a:r>
            <a:r>
              <a:rPr lang="id-ID" sz="2400" dirty="0">
                <a:cs typeface="Arial" panose="020B0604020202020204" pitchFamily="34" charset="0"/>
              </a:rPr>
              <a:t>huruf </a:t>
            </a:r>
            <a:r>
              <a:rPr lang="id-ID" sz="2400" dirty="0" smtClean="0">
                <a:cs typeface="Arial" panose="020B0604020202020204" pitchFamily="34" charset="0"/>
              </a:rPr>
              <a:t>S 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3353" name="Picture 41" descr="D:\JOB ERLANGGA\PPT PJOK SMP VIII Kurikulum Merdeka\PJOK SMP VIII KM\Powerpoint\Bab 4\4.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043" y="1699002"/>
            <a:ext cx="2794849" cy="460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91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-1" y="1459547"/>
            <a:ext cx="6091709" cy="4653220"/>
            <a:chOff x="-1" y="1847850"/>
            <a:chExt cx="3523533" cy="3489914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-1" y="2190750"/>
              <a:ext cx="3523533" cy="314701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sikap pasang kuda-kuda (sikap kuda-kuda tengah, kuda-kuda </a:t>
              </a:r>
              <a:r>
                <a:rPr lang="id-ID" sz="2000" dirty="0" smtClean="0"/>
                <a:t>silang</a:t>
              </a:r>
              <a:r>
                <a:rPr lang="id-ID" sz="2000" dirty="0"/>
                <a:t>, dan kuda-kuda samping kanan)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sikap pasang dan kuda-kuda (sikap pasang kuda-kuda tengah, sikap pasang kuda-kuda kaki kiri, sikap pasang kuda-kuda kaki kanan, sikap pasang kuda-kuda depan, sikap pasang kuda-kuda serong kiri depan, sikap pasang kuda-kuda serong kanan depan, sikap pasang kuda-kuda serong kiri belakang, dan sikap pasang kuda-kuda serong kanan belakang</a:t>
              </a:r>
              <a:r>
                <a:rPr lang="id-ID" sz="2000" dirty="0" smtClean="0"/>
                <a:t>).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1" y="1847850"/>
              <a:ext cx="3523531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02910" y="1502400"/>
            <a:ext cx="2872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4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0169479-6984-9146-9B8D-974D4DE7CEE1}"/>
              </a:ext>
            </a:extLst>
          </p:cNvPr>
          <p:cNvSpPr txBox="1"/>
          <p:nvPr/>
        </p:nvSpPr>
        <p:spPr>
          <a:xfrm>
            <a:off x="1447526" y="523154"/>
            <a:ext cx="6203730" cy="7087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Pencak Silat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A9BE2871-E752-E72C-A35B-FCB302FC9B07}"/>
              </a:ext>
            </a:extLst>
          </p:cNvPr>
          <p:cNvSpPr/>
          <p:nvPr/>
        </p:nvSpPr>
        <p:spPr>
          <a:xfrm>
            <a:off x="10182280" y="5370238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08" y="1502400"/>
            <a:ext cx="5658475" cy="3772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Pola Langkah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C. Pol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67492" y="1444339"/>
            <a:ext cx="4204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Tiga variasi gerak pola langkah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314504" y="5361142"/>
            <a:ext cx="2496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lurus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811073" y="5361143"/>
            <a:ext cx="2906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huruf U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672866" y="5361143"/>
            <a:ext cx="21751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putar huruf U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8848027" y="5361143"/>
            <a:ext cx="26391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zig-zag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7481" name="Picture 73" descr="D:\JOB ERLANGGA\PPT PJOK SMP VIII Kurikulum Merdeka\PJOK SMP VIII KM\Powerpoint\Bab 4\4.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86" y="1906005"/>
            <a:ext cx="2311614" cy="383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82" name="Picture 74" descr="D:\JOB ERLANGGA\PPT PJOK SMP VIII Kurikulum Merdeka\PJOK SMP VIII KM\Powerpoint\Bab 4\4.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45" y="1774738"/>
            <a:ext cx="2931362" cy="396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83" name="Picture 75" descr="D:\JOB ERLANGGA\PPT PJOK SMP VIII Kurikulum Merdeka\PJOK SMP VIII KM\Powerpoint\Bab 4\4.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46" y="1720279"/>
            <a:ext cx="2717444" cy="402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84" name="Picture 76" descr="D:\JOB ERLANGGA\PPT PJOK SMP VIII Kurikulum Merdeka\PJOK SMP VIII KM\Powerpoint\Bab 4\4.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778" y="1675171"/>
            <a:ext cx="2406374" cy="382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0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Pola Langkah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C. Pol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67493" y="1444339"/>
            <a:ext cx="4539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Empat variasi gerak pola langkah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029250" y="5250050"/>
            <a:ext cx="15130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</a:t>
            </a:r>
            <a:r>
              <a:rPr lang="id-ID" sz="2400" dirty="0" smtClean="0">
                <a:cs typeface="Arial" panose="020B0604020202020204" pitchFamily="34" charset="0"/>
              </a:rPr>
              <a:t>segitiga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2897154" y="5250050"/>
            <a:ext cx="17915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</a:t>
            </a:r>
            <a:r>
              <a:rPr lang="id-ID" sz="2400" dirty="0" smtClean="0">
                <a:cs typeface="Arial" panose="020B0604020202020204" pitchFamily="34" charset="0"/>
              </a:rPr>
              <a:t>lurus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5074505" y="5250050"/>
            <a:ext cx="15496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</a:t>
            </a:r>
            <a:r>
              <a:rPr lang="id-ID" sz="2400" dirty="0" smtClean="0">
                <a:cs typeface="Arial" panose="020B0604020202020204" pitchFamily="34" charset="0"/>
              </a:rPr>
              <a:t>huruf U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933956" y="5250050"/>
            <a:ext cx="22744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lanjutan huruf </a:t>
            </a:r>
            <a:r>
              <a:rPr lang="id-ID" sz="2400" dirty="0" smtClean="0">
                <a:cs typeface="Arial" panose="020B0604020202020204" pitchFamily="34" charset="0"/>
              </a:rPr>
              <a:t>U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9242168" y="5250049"/>
            <a:ext cx="20039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</a:t>
            </a:r>
            <a:r>
              <a:rPr lang="id-ID" sz="2400" dirty="0" smtClean="0">
                <a:cs typeface="Arial" panose="020B0604020202020204" pitchFamily="34" charset="0"/>
              </a:rPr>
              <a:t>segi empat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1" name="Picture 41" descr="D:\JOB ERLANGGA\PPT PJOK SMP VIII Kurikulum Merdeka\PJOK SMP VIII KM\Powerpoint\Bab 4\4.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69" y="1906004"/>
            <a:ext cx="2067769" cy="340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75" name="Picture 91" descr="D:\JOB ERLANGGA\PPT PJOK SMP VIII Kurikulum Merdeka\PJOK SMP VIII KM\Powerpoint\Bab 4\4.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098" y="1906004"/>
            <a:ext cx="2235407" cy="330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76" name="Picture 92" descr="D:\JOB ERLANGGA\PPT PJOK SMP VIII Kurikulum Merdeka\PJOK SMP VIII KM\Powerpoint\Bab 4\4.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51" y="1836555"/>
            <a:ext cx="2115350" cy="343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77" name="Picture 93" descr="D:\JOB ERLANGGA\PPT PJOK SMP VIII Kurikulum Merdeka\PJOK SMP VIII KM\Powerpoint\Bab 4\4.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434" y="1675171"/>
            <a:ext cx="2548487" cy="363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78" name="Picture 94" descr="D:\JOB ERLANGGA\PPT PJOK SMP VIII Kurikulum Merdeka\PJOK SMP VIII KM\Powerpoint\Bab 4\4.4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502" y="1836556"/>
            <a:ext cx="2435865" cy="363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70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Pola Langkah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C. Pol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52399" y="1439997"/>
            <a:ext cx="41272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Lima variasi gerak pola langkah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5433" name="Picture 73" descr="D:\JOB ERLANGGA\PPT PJOK SMP VIII Kurikulum Merdeka\PJOK SMP VIII KM\Powerpoint\Bab 4\4.2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41" y="1625025"/>
            <a:ext cx="5596646" cy="407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300767" y="5532302"/>
            <a:ext cx="28574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 langkah </a:t>
            </a:r>
            <a:r>
              <a:rPr lang="id-ID" sz="2400" dirty="0">
                <a:cs typeface="Arial" panose="020B0604020202020204" pitchFamily="34" charset="0"/>
              </a:rPr>
              <a:t>huruf </a:t>
            </a:r>
            <a:r>
              <a:rPr lang="id-ID" sz="2400" dirty="0" smtClean="0">
                <a:cs typeface="Arial" panose="020B0604020202020204" pitchFamily="34" charset="0"/>
              </a:rPr>
              <a:t>S 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801295" y="5578469"/>
            <a:ext cx="4378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cs typeface="Arial" panose="020B0604020202020204" pitchFamily="34" charset="0"/>
              </a:rPr>
              <a:t>p</a:t>
            </a:r>
            <a:r>
              <a:rPr lang="id-ID" sz="2400" dirty="0" smtClean="0">
                <a:cs typeface="Arial" panose="020B0604020202020204" pitchFamily="34" charset="0"/>
              </a:rPr>
              <a:t>ola</a:t>
            </a:r>
            <a:r>
              <a:rPr lang="en-US" sz="2400" dirty="0" smtClean="0">
                <a:cs typeface="Arial" panose="020B0604020202020204" pitchFamily="34" charset="0"/>
              </a:rPr>
              <a:t> </a:t>
            </a:r>
            <a:r>
              <a:rPr lang="id-ID" sz="2400" dirty="0" smtClean="0">
                <a:cs typeface="Arial" panose="020B0604020202020204" pitchFamily="34" charset="0"/>
              </a:rPr>
              <a:t>langkah lurus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292049" y="5393802"/>
            <a:ext cx="24314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pola</a:t>
            </a:r>
            <a:r>
              <a:rPr lang="id-ID" sz="2400" dirty="0">
                <a:cs typeface="Arial" panose="020B0604020202020204" pitchFamily="34" charset="0"/>
              </a:rPr>
              <a:t/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langkah </a:t>
            </a:r>
            <a:r>
              <a:rPr lang="id-ID" sz="2400" dirty="0" smtClean="0">
                <a:cs typeface="Arial" panose="020B0604020202020204" pitchFamily="34" charset="0"/>
              </a:rPr>
              <a:t>huruf U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9961734" y="5532302"/>
            <a:ext cx="19512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cs typeface="Arial" panose="020B0604020202020204" pitchFamily="34" charset="0"/>
              </a:rPr>
              <a:t>p</a:t>
            </a:r>
            <a:r>
              <a:rPr lang="id-ID" sz="2400" dirty="0" smtClean="0">
                <a:cs typeface="Arial" panose="020B0604020202020204" pitchFamily="34" charset="0"/>
              </a:rPr>
              <a:t>ola</a:t>
            </a:r>
            <a:r>
              <a:rPr lang="en-US" sz="2400" dirty="0" smtClean="0">
                <a:cs typeface="Arial" panose="020B0604020202020204" pitchFamily="34" charset="0"/>
              </a:rPr>
              <a:t> </a:t>
            </a:r>
            <a:r>
              <a:rPr lang="id-ID" sz="2400" dirty="0" smtClean="0">
                <a:cs typeface="Arial" panose="020B0604020202020204" pitchFamily="34" charset="0"/>
              </a:rPr>
              <a:t>langkah</a:t>
            </a:r>
          </a:p>
          <a:p>
            <a:pPr algn="ctr"/>
            <a:r>
              <a:rPr lang="id-ID" sz="2400" dirty="0" smtClean="0">
                <a:cs typeface="Arial" panose="020B0604020202020204" pitchFamily="34" charset="0"/>
              </a:rPr>
              <a:t>zig-zag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7" name="Picture 73" descr="D:\JOB ERLANGGA\PPT PJOK SMP VIII Kurikulum Merdeka\PJOK SMP VIII KM\Powerpoint\Bab 4\4.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193" y="1972823"/>
            <a:ext cx="2311614" cy="383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36" name="Picture 76" descr="D:\JOB ERLANGGA\PPT PJOK SMP VIII Kurikulum Merdeka\PJOK SMP VIII KM\Powerpoint\Bab 4\4.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800" y="1901661"/>
            <a:ext cx="2337611" cy="380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37" name="Picture 77" descr="D:\JOB ERLANGGA\PPT PJOK SMP VIII Kurikulum Merdeka\PJOK SMP VIII KM\Powerpoint\Bab 4\4.3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411" y="1972823"/>
            <a:ext cx="2306547" cy="366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81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h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0036130200.0144.01 (Pola Langkah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66239" y="1410326"/>
            <a:ext cx="8669424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9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D. 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4402" name="Picture 66" descr="D:\JOB ERLANGGA\PPT PJOK SMP VIII Kurikulum Merdeka\PJOK SMP VIII KM\Powerpoint\Bab 4\4.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93" y="1540868"/>
            <a:ext cx="3028371" cy="425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173900" y="5556691"/>
            <a:ext cx="2097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p</a:t>
            </a:r>
            <a:r>
              <a:rPr lang="id-ID" sz="2400" dirty="0" smtClean="0">
                <a:cs typeface="Arial" panose="020B0604020202020204" pitchFamily="34" charset="0"/>
              </a:rPr>
              <a:t>ukulan depan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659523" y="5556690"/>
            <a:ext cx="2097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atas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003478" y="5565419"/>
            <a:ext cx="24450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pukulan </a:t>
            </a:r>
            <a:r>
              <a:rPr lang="id-ID" sz="2400" dirty="0" smtClean="0">
                <a:cs typeface="Arial" panose="020B0604020202020204" pitchFamily="34" charset="0"/>
              </a:rPr>
              <a:t>bandul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8762310" y="5539661"/>
            <a:ext cx="23254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pukulan </a:t>
            </a:r>
            <a:r>
              <a:rPr lang="id-ID" sz="2400" dirty="0" smtClean="0">
                <a:cs typeface="Arial" panose="020B0604020202020204" pitchFamily="34" charset="0"/>
              </a:rPr>
              <a:t>samping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4403" name="Picture 67" descr="D:\JOB ERLANGGA\PPT PJOK SMP VIII Kurikulum Merdeka\PJOK SMP VIII KM\Powerpoint\Bab 4\4.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228" y="1499875"/>
            <a:ext cx="2984082" cy="427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04" name="Picture 6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500" y="1327599"/>
            <a:ext cx="3139727" cy="467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07" name="Picture 71" descr="D:\JOB ERLANGGA\PPT PJOK SMP VIII Kurikulum Merdeka\PJOK SMP VIII KM\Powerpoint\Bab 4\1 1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533" y="1581513"/>
            <a:ext cx="2925467" cy="417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31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557269" y="5388619"/>
            <a:ext cx="2097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p</a:t>
            </a:r>
            <a:r>
              <a:rPr lang="id-ID" sz="2400" dirty="0" smtClean="0">
                <a:cs typeface="Arial" panose="020B0604020202020204" pitchFamily="34" charset="0"/>
              </a:rPr>
              <a:t>ukulan depan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9015211" y="5388619"/>
            <a:ext cx="25886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pukulan </a:t>
            </a:r>
            <a:r>
              <a:rPr lang="id-ID" sz="2400" dirty="0" smtClean="0">
                <a:cs typeface="Arial" panose="020B0604020202020204" pitchFamily="34" charset="0"/>
              </a:rPr>
              <a:t>bandul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534413" y="1828903"/>
            <a:ext cx="566080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pukul</a:t>
            </a:r>
            <a:r>
              <a:rPr lang="id-ID" sz="2400" dirty="0" smtClean="0">
                <a:cs typeface="Arial" panose="020B0604020202020204" pitchFamily="34" charset="0"/>
              </a:rPr>
              <a:t>an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pasang kuda-kuda </a:t>
            </a:r>
            <a:r>
              <a:rPr lang="id-ID" sz="2400" dirty="0" smtClean="0"/>
              <a:t>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pukulan samping kanan dan kiri, pukulan </a:t>
            </a:r>
            <a:r>
              <a:rPr lang="id-ID" sz="2400" dirty="0" smtClean="0"/>
              <a:t>depan lurus</a:t>
            </a:r>
            <a:r>
              <a:rPr lang="id-ID" sz="2400" dirty="0"/>
              <a:t>, dan pukulan depan </a:t>
            </a:r>
            <a:r>
              <a:rPr lang="id-ID" sz="2400" dirty="0" smtClean="0"/>
              <a:t>atas.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pukulan dilakukan </a:t>
            </a:r>
            <a:r>
              <a:rPr lang="id-ID" sz="2400" dirty="0" smtClean="0"/>
              <a:t>secara berkesinambungan</a:t>
            </a:r>
            <a:r>
              <a:rPr lang="id-ID" sz="2400" dirty="0"/>
              <a:t> </a:t>
            </a:r>
            <a:r>
              <a:rPr lang="id-ID" sz="2400" dirty="0" smtClean="0"/>
              <a:t>dan </a:t>
            </a:r>
            <a:r>
              <a:rPr lang="id-ID" sz="2400" dirty="0"/>
              <a:t>variatif dengan gerak pukulan yang sudah </a:t>
            </a:r>
            <a:r>
              <a:rPr lang="id-ID" sz="2400" dirty="0" smtClean="0"/>
              <a:t>pelajari.</a:t>
            </a:r>
            <a:endParaRPr lang="en-ID" sz="2400" dirty="0"/>
          </a:p>
        </p:txBody>
      </p:sp>
      <p:pic>
        <p:nvPicPr>
          <p:cNvPr id="10" name="Picture 66" descr="D:\JOB ERLANGGA\PPT PJOK SMP VIII Kurikulum Merdeka\PJOK SMP VIII KM\Powerpoint\Bab 4\4.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656" y="1594901"/>
            <a:ext cx="3028371" cy="425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7" descr="D:\JOB ERLANGGA\PPT PJOK SMP VIII Kurikulum Merdeka\PJOK SMP VIII KM\Powerpoint\Bab 4\4.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11" y="1539839"/>
            <a:ext cx="2850617" cy="407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20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Pukulan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7" name="0036130200.0147.01. (Pukulan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66238" y="1410326"/>
            <a:ext cx="8669425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8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Tend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E. Tend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105608" y="5445251"/>
            <a:ext cx="2653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tendangan depan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758656" y="5445251"/>
            <a:ext cx="43191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samping kanan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933385" y="5445251"/>
            <a:ext cx="31295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samping kiri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2582" name="Picture 54" descr="D:\JOB ERLANGGA\PPT PJOK SMP VIII Kurikulum Merdeka\PJOK SMP VIII KM\Powerpoint\Bab 4\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38" y="1363604"/>
            <a:ext cx="2560122" cy="395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83" name="Picture 55" descr="D:\JOB ERLANGGA\PPT PJOK SMP VIII Kurikulum Merdeka\PJOK SMP VIII KM\Powerpoint\Bab 4\1 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963" y="1363604"/>
            <a:ext cx="5670594" cy="4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84" name="Picture 56" descr="D:\JOB ERLANGGA\PPT PJOK SMP VIII Kurikulum Merdeka\PJOK SMP VIII KM\Powerpoint\Bab 4\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145" y="1286611"/>
            <a:ext cx="2949262" cy="43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52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2706439" y="5838825"/>
            <a:ext cx="32135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sabit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497515" y="5838825"/>
            <a:ext cx="31295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huruf T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Tend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E. Tend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35" descr="D:\JOB ERLANGGA\PPT PJOK SMP VIII Kurikulum Merdeka\PJOK SMP VIII KM\Powerpoint\Bab 4\4.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946" y="1692907"/>
            <a:ext cx="2868817" cy="4145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6" descr="D:\JOB ERLANGGA\PPT PJOK SMP VIII Kurikulum Merdeka\PJOK SMP VIII KM\Powerpoint\Bab 4\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514" y="1692908"/>
            <a:ext cx="3067540" cy="449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8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264095"/>
            <a:ext cx="8502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Tend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4406192" y="4650155"/>
            <a:ext cx="3557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samping kanan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368874" y="5153093"/>
            <a:ext cx="102116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tend</a:t>
            </a:r>
            <a:r>
              <a:rPr lang="id-ID" sz="2400" dirty="0" smtClean="0">
                <a:cs typeface="Arial" panose="020B0604020202020204" pitchFamily="34" charset="0"/>
              </a:rPr>
              <a:t>ang</a:t>
            </a:r>
            <a:r>
              <a:rPr lang="id-ID" sz="2400" dirty="0">
                <a:cs typeface="Arial" panose="020B0604020202020204" pitchFamily="34" charset="0"/>
              </a:rPr>
              <a:t>a</a:t>
            </a:r>
            <a:r>
              <a:rPr lang="id-ID" sz="2400" dirty="0" smtClean="0">
                <a:cs typeface="Arial" panose="020B0604020202020204" pitchFamily="34" charset="0"/>
              </a:rPr>
              <a:t>n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pasang kuda-kuda </a:t>
            </a:r>
            <a:r>
              <a:rPr lang="id-ID" sz="2400" dirty="0" smtClean="0"/>
              <a:t>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tendangan depan, </a:t>
            </a:r>
            <a:r>
              <a:rPr lang="id-ID" sz="2400" dirty="0" smtClean="0"/>
              <a:t>tendangan samping kanan, dan </a:t>
            </a:r>
            <a:r>
              <a:rPr lang="id-ID" sz="2400" dirty="0"/>
              <a:t>tendangan samping </a:t>
            </a:r>
            <a:r>
              <a:rPr lang="id-ID" sz="2400" dirty="0" smtClean="0"/>
              <a:t>kiri.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669125" y="4650155"/>
            <a:ext cx="2653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tendangan depan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963891" y="4619518"/>
            <a:ext cx="31376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samping kiri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487455" y="787315"/>
            <a:ext cx="33650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Arah gerak tendangan </a:t>
            </a:r>
            <a:r>
              <a:rPr lang="id-ID" sz="2400" dirty="0" smtClean="0">
                <a:cs typeface="Arial" panose="020B0604020202020204" pitchFamily="34" charset="0"/>
              </a:rPr>
              <a:t>A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2" name="Picture 54" descr="D:\JOB ERLANGGA\PPT PJOK SMP VIII Kurikulum Merdeka\PJOK SMP VIII KM\Powerpoint\Bab 4\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957" y="1244004"/>
            <a:ext cx="2361575" cy="365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5" descr="D:\JOB ERLANGGA\PPT PJOK SMP VIII Kurikulum Merdeka\PJOK SMP VIII KM\Powerpoint\Bab 4\1 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571" y="1099102"/>
            <a:ext cx="5304857" cy="386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6" descr="D:\JOB ERLANGGA\PPT PJOK SMP VIII Kurikulum Merdeka\PJOK SMP VIII KM\Powerpoint\Bab 4\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002" y="910977"/>
            <a:ext cx="2766585" cy="405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06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-1" y="1459547"/>
            <a:ext cx="5689601" cy="3729891"/>
            <a:chOff x="-1" y="1847850"/>
            <a:chExt cx="3769360" cy="2797418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-1" y="2190750"/>
              <a:ext cx="3769360" cy="245451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pola langkah (langkah lurus, langkah zig-zag, langkah huruf U, langkah huruf S, langkah segitiga, dan langkah segi empat)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pukulan (pukulan depan, pukulan samping, pukulan atas, pukulan bandul, dan pukulan melingkar</a:t>
              </a:r>
              <a:r>
                <a:rPr lang="id-ID" sz="2000" dirty="0" smtClean="0"/>
                <a:t>).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02910" y="1502400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4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0169479-6984-9146-9B8D-974D4DE7CEE1}"/>
              </a:ext>
            </a:extLst>
          </p:cNvPr>
          <p:cNvSpPr txBox="1"/>
          <p:nvPr/>
        </p:nvSpPr>
        <p:spPr>
          <a:xfrm>
            <a:off x="1447526" y="523154"/>
            <a:ext cx="6203730" cy="7087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Pencak Silat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A9BE2871-E752-E72C-A35B-FCB302FC9B07}"/>
              </a:ext>
            </a:extLst>
          </p:cNvPr>
          <p:cNvSpPr/>
          <p:nvPr/>
        </p:nvSpPr>
        <p:spPr>
          <a:xfrm>
            <a:off x="9963339" y="5362883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949" y="1462233"/>
            <a:ext cx="5707693" cy="3805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30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nb-NO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4797080" y="4489782"/>
            <a:ext cx="32135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sabit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388468" y="5355668"/>
            <a:ext cx="104214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tend</a:t>
            </a:r>
            <a:r>
              <a:rPr lang="id-ID" sz="2400" dirty="0" smtClean="0">
                <a:cs typeface="Arial" panose="020B0604020202020204" pitchFamily="34" charset="0"/>
              </a:rPr>
              <a:t>ang</a:t>
            </a:r>
            <a:r>
              <a:rPr lang="id-ID" sz="2400" dirty="0">
                <a:cs typeface="Arial" panose="020B0604020202020204" pitchFamily="34" charset="0"/>
              </a:rPr>
              <a:t>a</a:t>
            </a:r>
            <a:r>
              <a:rPr lang="id-ID" sz="2400" dirty="0" smtClean="0">
                <a:cs typeface="Arial" panose="020B0604020202020204" pitchFamily="34" charset="0"/>
              </a:rPr>
              <a:t>n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Awali dengan sikap pasang kuda-kuda </a:t>
            </a:r>
            <a:r>
              <a:rPr lang="id-ID" sz="2400" dirty="0" smtClean="0"/>
              <a:t>tengah.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tendangan depan, tendangan sabit, </a:t>
            </a:r>
            <a:r>
              <a:rPr lang="id-ID" sz="2400" dirty="0" smtClean="0"/>
              <a:t>dan tendangan </a:t>
            </a:r>
            <a:r>
              <a:rPr lang="id-ID" sz="2400" dirty="0"/>
              <a:t>huruf </a:t>
            </a:r>
            <a:r>
              <a:rPr lang="id-ID" sz="2400" dirty="0" smtClean="0"/>
              <a:t>T.</a:t>
            </a:r>
            <a:endParaRPr lang="en-ID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2662907" y="4489782"/>
            <a:ext cx="2653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tendangan depan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456222" y="4489782"/>
            <a:ext cx="26886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t</a:t>
            </a:r>
            <a:r>
              <a:rPr lang="id-ID" sz="2400" dirty="0" smtClean="0">
                <a:cs typeface="Arial" panose="020B0604020202020204" pitchFamily="34" charset="0"/>
              </a:rPr>
              <a:t>endangan huruf T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276265" y="953301"/>
            <a:ext cx="33813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Arah gerak tendangan </a:t>
            </a:r>
            <a:r>
              <a:rPr lang="id-ID" sz="2400" dirty="0" smtClean="0">
                <a:cs typeface="Arial" panose="020B0604020202020204" pitchFamily="34" charset="0"/>
              </a:rPr>
              <a:t>B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3587" name="Picture 35" descr="D:\JOB ERLANGGA\PPT PJOK SMP VIII Kurikulum Merdeka\PJOK SMP VIII KM\Powerpoint\Bab 4\4.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955" y="953301"/>
            <a:ext cx="2524058" cy="364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4" descr="D:\JOB ERLANGGA\PPT PJOK SMP VIII Kurikulum Merdeka\PJOK SMP VIII KM\Powerpoint\Bab 4\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907" y="1117016"/>
            <a:ext cx="2310059" cy="35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6" descr="D:\JOB ERLANGGA\PPT PJOK SMP VIII Kurikulum Merdeka\PJOK SMP VIII KM\Powerpoint\Bab 4\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706" y="953301"/>
            <a:ext cx="2642520" cy="387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78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5344733" y="2413126"/>
            <a:ext cx="57034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Tangkisan adalah usaha pembelaan diri yang dilakukan </a:t>
            </a:r>
            <a:r>
              <a:rPr lang="id-ID" sz="2400" dirty="0" smtClean="0">
                <a:cs typeface="Arial" panose="020B0604020202020204" pitchFamily="34" charset="0"/>
              </a:rPr>
              <a:t>secara kontak </a:t>
            </a:r>
            <a:r>
              <a:rPr lang="id-ID" sz="2400" dirty="0">
                <a:cs typeface="Arial" panose="020B0604020202020204" pitchFamily="34" charset="0"/>
              </a:rPr>
              <a:t>langsung </a:t>
            </a:r>
            <a:r>
              <a:rPr lang="id-ID" sz="2400" dirty="0" smtClean="0">
                <a:cs typeface="Arial" panose="020B0604020202020204" pitchFamily="34" charset="0"/>
              </a:rPr>
              <a:t>dengan serangan </a:t>
            </a:r>
            <a:r>
              <a:rPr lang="id-ID" sz="2400" dirty="0">
                <a:cs typeface="Arial" panose="020B0604020202020204" pitchFamily="34" charset="0"/>
              </a:rPr>
              <a:t>lawan. Ketepatan tangkisan</a:t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ditentukan dari analisis kita terhadap </a:t>
            </a:r>
            <a:r>
              <a:rPr lang="id-ID" sz="2400" dirty="0" smtClean="0">
                <a:cs typeface="Arial" panose="020B0604020202020204" pitchFamily="34" charset="0"/>
              </a:rPr>
              <a:t>arah gerakan </a:t>
            </a:r>
            <a:r>
              <a:rPr lang="id-ID" sz="2400" dirty="0">
                <a:cs typeface="Arial" panose="020B0604020202020204" pitchFamily="34" charset="0"/>
              </a:rPr>
              <a:t>lawan, </a:t>
            </a:r>
            <a:r>
              <a:rPr lang="id-ID" sz="2400" dirty="0" smtClean="0">
                <a:cs typeface="Arial" panose="020B0604020202020204" pitchFamily="34" charset="0"/>
              </a:rPr>
              <a:t>baik serangan </a:t>
            </a:r>
            <a:r>
              <a:rPr lang="id-ID" sz="2400" dirty="0">
                <a:cs typeface="Arial" panose="020B0604020202020204" pitchFamily="34" charset="0"/>
              </a:rPr>
              <a:t>pukulan maupun tendangan. 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ngkis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F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. T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ngkis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638805" y="5764962"/>
            <a:ext cx="2462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tangkisan atas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4594" name="Picture 18" descr="D:\JOB ERLANGGA\PPT PJOK SMP VIII Kurikulum Merdeka\PJOK SMP VIII KM\Powerpoint\Bab 4\1 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729" y="1143784"/>
            <a:ext cx="6815383" cy="496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10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Tangkisan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" name="0036130200.0151.01 (Tangkisan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3118" y="1356269"/>
            <a:ext cx="9001260" cy="502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6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6171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G. El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422734" y="4995130"/>
            <a:ext cx="2462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samping 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5644" name="Picture 44" descr="D:\JOB ERLANGGA\PPT PJOK SMP VIII Kurikulum Merdeka\PJOK SMP VIII KM\Powerpoint\Bab 4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750" y="1217719"/>
            <a:ext cx="5968463" cy="400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3363789" y="4996620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bawah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850213" y="4996620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atas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11" name="Picture 13" descr="D:\JOB ERLANGGA\PPT PJOK SMP VIII Kurikulum Merdeka\PJOK SMP VIII KM\Powerpoint\Bab 4\G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1" y="1153351"/>
            <a:ext cx="2590626" cy="395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5" name="Picture 45" descr="D:\JOB ERLANGGA\PPT PJOK SMP VIII Kurikulum Merdeka\PJOK SMP VIII KM\Powerpoint\Bab 4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68" y="1473669"/>
            <a:ext cx="5649532" cy="364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93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651" name="Picture 27" descr="D:\JOB ERLANGGA\PPT PJOK SMP VIII Kurikulum Merdeka\PJOK SMP VIII KM\Powerpoint\Bab 4\G 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919" y="120308"/>
            <a:ext cx="8293689" cy="604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2" name="Picture 28" descr="D:\JOB ERLANGGA\PPT PJOK SMP VIII Kurikulum Merdeka\PJOK SMP VIII KM\Powerpoint\Bab 4\G 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81" y="233866"/>
            <a:ext cx="8137801" cy="592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522735" y="5426410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samping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6517117" y="5426410"/>
            <a:ext cx="33641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belakang berputar</a:t>
            </a:r>
            <a:endParaRPr lang="en-ID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28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661" name="Picture 13" descr="D:\JOB ERLANGGA\PPT PJOK SMP VIII Kurikulum Merdeka\PJOK SMP VIII KM\Powerpoint\Bab 4\G 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4190" y="485618"/>
            <a:ext cx="7762540" cy="565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490342" y="5909473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bawah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5872246" y="1978289"/>
            <a:ext cx="620813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elakan bawah: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Berdirilah di titik tengah atau </a:t>
            </a:r>
            <a:r>
              <a:rPr lang="id-ID" sz="2400" dirty="0" smtClean="0"/>
              <a:t>poros.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Geser </a:t>
            </a:r>
            <a:r>
              <a:rPr lang="id-ID" sz="2400" dirty="0"/>
              <a:t>kaki kiri serong </a:t>
            </a:r>
            <a:r>
              <a:rPr lang="id-ID" sz="2400" dirty="0" smtClean="0"/>
              <a:t>kanan.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kuda-kuda pada kaki belakang, sedangkan kaki </a:t>
            </a:r>
            <a:r>
              <a:rPr lang="id-ID" sz="2400" dirty="0" smtClean="0"/>
              <a:t>depan tetap </a:t>
            </a:r>
            <a:r>
              <a:rPr lang="id-ID" sz="2400" dirty="0"/>
              <a:t>waspada untuk mengubah arah </a:t>
            </a:r>
            <a:r>
              <a:rPr lang="id-ID" sz="2400" dirty="0" smtClean="0"/>
              <a:t>sesuai kondisi serangan.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tangan kondisional mengantisipasi </a:t>
            </a:r>
            <a:r>
              <a:rPr lang="id-ID" sz="2400" dirty="0" smtClean="0"/>
              <a:t>serangan susulan.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elakan ini secara </a:t>
            </a:r>
            <a:r>
              <a:rPr lang="id-ID" sz="2400" dirty="0" smtClean="0"/>
              <a:t>variatif.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1018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457606" y="5538958"/>
            <a:ext cx="2462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samping 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4784263" y="1547549"/>
            <a:ext cx="64269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elakan samping: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Berdirilah di titik tengah atau </a:t>
            </a:r>
            <a:r>
              <a:rPr lang="id-ID" sz="2400" dirty="0" smtClean="0"/>
              <a:t>poros.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Geser </a:t>
            </a:r>
            <a:r>
              <a:rPr lang="id-ID" sz="2400" dirty="0"/>
              <a:t>kaki kanan ke kanan atau </a:t>
            </a:r>
            <a:r>
              <a:rPr lang="id-ID" sz="2400" dirty="0" smtClean="0"/>
              <a:t>sebaliknya.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kuda-kuda pada kaki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waspada pada kaki kanan untuk mengubah </a:t>
            </a:r>
            <a:r>
              <a:rPr lang="id-ID" sz="2400" dirty="0" smtClean="0"/>
              <a:t>arah elakan.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tangan kondisional mengantisipasi serangan </a:t>
            </a:r>
            <a:r>
              <a:rPr lang="id-ID" sz="2400" dirty="0" smtClean="0"/>
              <a:t>susulan.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elakan samping ini secara </a:t>
            </a:r>
            <a:r>
              <a:rPr lang="id-ID" sz="2400" dirty="0" smtClean="0"/>
              <a:t>variatif.</a:t>
            </a:r>
            <a:endParaRPr lang="en-ID" sz="2400" dirty="0"/>
          </a:p>
        </p:txBody>
      </p:sp>
      <p:pic>
        <p:nvPicPr>
          <p:cNvPr id="28685" name="Picture 13" descr="D:\JOB ERLANGGA\PPT PJOK SMP VIII Kurikulum Merdeka\PJOK SMP VIII KM\Powerpoint\Bab 4\G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22" y="277048"/>
            <a:ext cx="3598916" cy="549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47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457606" y="5215944"/>
            <a:ext cx="2462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atas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5773926" y="1522626"/>
            <a:ext cx="607334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elakan atas: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Berdirilah di titik tengah atau </a:t>
            </a:r>
            <a:r>
              <a:rPr lang="id-ID" sz="2400" dirty="0" smtClean="0"/>
              <a:t>poros.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Geser </a:t>
            </a:r>
            <a:r>
              <a:rPr lang="id-ID" sz="2400" dirty="0"/>
              <a:t>kaki kanan serong kanan atau </a:t>
            </a:r>
            <a:r>
              <a:rPr lang="id-ID" sz="2400" dirty="0" smtClean="0"/>
              <a:t>sebaliknya.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kuda-kuda pada kaki belakang, sedangkan kaki </a:t>
            </a:r>
            <a:r>
              <a:rPr lang="id-ID" sz="2400" dirty="0" smtClean="0"/>
              <a:t>depan menyesuaikan </a:t>
            </a:r>
            <a:r>
              <a:rPr lang="id-ID" sz="2400" dirty="0"/>
              <a:t>dan tetap waspada jika </a:t>
            </a:r>
            <a:r>
              <a:rPr lang="id-ID" sz="2400" dirty="0" smtClean="0"/>
              <a:t>terjadi serangan susulan.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tangan kondisional mengantisipasi </a:t>
            </a:r>
            <a:r>
              <a:rPr lang="id-ID" sz="2400" dirty="0" smtClean="0"/>
              <a:t>serangan susulan.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elakan atas ini secara </a:t>
            </a:r>
            <a:r>
              <a:rPr lang="id-ID" sz="2400" dirty="0" smtClean="0"/>
              <a:t>variatif.</a:t>
            </a:r>
            <a:endParaRPr lang="en-ID" sz="2400" dirty="0"/>
          </a:p>
        </p:txBody>
      </p:sp>
      <p:pic>
        <p:nvPicPr>
          <p:cNvPr id="29708" name="Picture 12" descr="D:\JOB ERLANGGA\PPT PJOK SMP VIII Kurikulum Merdeka\PJOK SMP VIII KM\Powerpoint\Bab 4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444" y="1079145"/>
            <a:ext cx="6965760" cy="449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25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083044" y="5125792"/>
            <a:ext cx="3384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belakang berputar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5773926" y="1522626"/>
            <a:ext cx="607334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</a:t>
            </a:r>
            <a:r>
              <a:rPr lang="id-ID" sz="2400" dirty="0" smtClean="0"/>
              <a:t>elakan belakang berputar: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Berdirilah di titik tengah atau </a:t>
            </a:r>
            <a:r>
              <a:rPr lang="id-ID" sz="2400" dirty="0" smtClean="0"/>
              <a:t>poros.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Geser </a:t>
            </a:r>
            <a:r>
              <a:rPr lang="id-ID" sz="2400" dirty="0"/>
              <a:t>kaki kanan ke </a:t>
            </a:r>
            <a:r>
              <a:rPr lang="id-ID" sz="2400" dirty="0" smtClean="0"/>
              <a:t>kanan.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kuda-kuda pada kaki belakang, sedangkan kaki </a:t>
            </a:r>
            <a:r>
              <a:rPr lang="id-ID" sz="2400" dirty="0" smtClean="0"/>
              <a:t>depan tetap </a:t>
            </a:r>
            <a:r>
              <a:rPr lang="id-ID" sz="2400" dirty="0"/>
              <a:t>waspada untuk mengubah arah sesuai kondisi </a:t>
            </a:r>
            <a:r>
              <a:rPr lang="id-ID" sz="2400" dirty="0" smtClean="0"/>
              <a:t>serangan.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Sikap </a:t>
            </a:r>
            <a:r>
              <a:rPr lang="id-ID" sz="2400" dirty="0"/>
              <a:t>tangan kondisional mengantisipasi </a:t>
            </a:r>
            <a:r>
              <a:rPr lang="id-ID" sz="2400" dirty="0" smtClean="0"/>
              <a:t>serangan susulan.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elakan putar ini secara variatif</a:t>
            </a:r>
            <a:r>
              <a:rPr lang="id-ID" sz="2400" dirty="0" smtClean="0"/>
              <a:t>.</a:t>
            </a:r>
            <a:endParaRPr lang="en-ID" sz="2400" dirty="0"/>
          </a:p>
        </p:txBody>
      </p:sp>
      <p:pic>
        <p:nvPicPr>
          <p:cNvPr id="30732" name="Picture 12" descr="D:\JOB ERLANGGA\PPT PJOK SMP VIII Kurikulum Merdeka\PJOK SMP VIII KM\Powerpoint\Bab 4\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3495" y="267727"/>
            <a:ext cx="7640119" cy="556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06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327743" y="5254581"/>
            <a:ext cx="3384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bawah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6374661" y="2358199"/>
            <a:ext cx="525183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Penggeseran kaki harus tepat dengan kuda-kuda kuat </a:t>
            </a:r>
            <a:r>
              <a:rPr lang="id-ID" sz="2400" dirty="0" smtClean="0">
                <a:cs typeface="Arial" panose="020B0604020202020204" pitchFamily="34" charset="0"/>
              </a:rPr>
              <a:t>dan seimbang</a:t>
            </a:r>
            <a:r>
              <a:rPr lang="id-ID" sz="2400" dirty="0">
                <a:cs typeface="Arial" panose="020B0604020202020204" pitchFamily="34" charset="0"/>
              </a:rPr>
              <a:t>. Gerak lengan bervariasi mengantisipasi </a:t>
            </a:r>
            <a:r>
              <a:rPr lang="id-ID" sz="2400" dirty="0" smtClean="0">
                <a:cs typeface="Arial" panose="020B0604020202020204" pitchFamily="34" charset="0"/>
              </a:rPr>
              <a:t>serangan lanjutan </a:t>
            </a:r>
            <a:r>
              <a:rPr lang="id-ID" sz="2400" dirty="0">
                <a:cs typeface="Arial" panose="020B0604020202020204" pitchFamily="34" charset="0"/>
              </a:rPr>
              <a:t>dari lawan. Pandangan harus fokus ke arah </a:t>
            </a:r>
            <a:r>
              <a:rPr lang="id-ID" sz="2400" dirty="0" smtClean="0">
                <a:cs typeface="Arial" panose="020B0604020202020204" pitchFamily="34" charset="0"/>
              </a:rPr>
              <a:t>gerakan lawan.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1756" name="Picture 12" descr="D:\JOB ERLANGGA\PPT PJOK SMP VIII Kurikulum Merdeka\PJOK SMP VIII KM\Powerpoint\Bab 4\G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811" y="824742"/>
            <a:ext cx="6939958" cy="466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21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-1" y="1459547"/>
            <a:ext cx="6078829" cy="4755814"/>
            <a:chOff x="-1" y="1847850"/>
            <a:chExt cx="4095482" cy="3566859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-1" y="2190750"/>
              <a:ext cx="4095482" cy="322395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tendangan (tendangan depan, tendangan samping kanan, tendangan samping kiri, tendangan sabit, dan tendangan huruf T)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tangkisan (tangkisan luar, tangkisan dalam, tangkisan atas, tangkisan bawah, dan tangkisan tengah</a:t>
              </a:r>
              <a:r>
                <a:rPr lang="id-ID" sz="2000" dirty="0" smtClean="0"/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elakan (hindaran hadap, hindaran sisi, hindaran angkat kaki, dan hindaran kaki silang</a:t>
              </a:r>
              <a:r>
                <a:rPr lang="id-ID" sz="2000" dirty="0" smtClean="0"/>
                <a:t>).</a:t>
              </a:r>
              <a:endParaRPr lang="id-ID" sz="2000" dirty="0" smtClean="0"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4095481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02910" y="1502400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4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0169479-6984-9146-9B8D-974D4DE7CEE1}"/>
              </a:ext>
            </a:extLst>
          </p:cNvPr>
          <p:cNvSpPr txBox="1"/>
          <p:nvPr/>
        </p:nvSpPr>
        <p:spPr>
          <a:xfrm>
            <a:off x="1447526" y="523154"/>
            <a:ext cx="6203730" cy="7087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Pencak Silat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A9BE2871-E752-E72C-A35B-FCB302FC9B07}"/>
              </a:ext>
            </a:extLst>
          </p:cNvPr>
          <p:cNvSpPr/>
          <p:nvPr/>
        </p:nvSpPr>
        <p:spPr>
          <a:xfrm>
            <a:off x="10172517" y="5280766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768" y="1459547"/>
            <a:ext cx="5598052" cy="3732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738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780" name="Picture 12" descr="D:\JOB ERLANGGA\PPT PJOK SMP VIII Kurikulum Merdeka\PJOK SMP VIII KM\Powerpoint\Bab 4\G 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56" y="235614"/>
            <a:ext cx="8640763" cy="629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6284116" y="2228671"/>
            <a:ext cx="525183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Penggeseran gerak kaki harus tepat dengan </a:t>
            </a:r>
            <a:r>
              <a:rPr lang="id-ID" sz="2400" dirty="0" smtClean="0">
                <a:cs typeface="Arial" panose="020B0604020202020204" pitchFamily="34" charset="0"/>
              </a:rPr>
              <a:t>kuda-kuda </a:t>
            </a:r>
            <a:r>
              <a:rPr lang="id-ID" sz="2400" dirty="0">
                <a:cs typeface="Arial" panose="020B0604020202020204" pitchFamily="34" charset="0"/>
              </a:rPr>
              <a:t>samping kuat dan seimbang. Gerak lengan </a:t>
            </a:r>
            <a:r>
              <a:rPr lang="id-ID" sz="2400" dirty="0" smtClean="0">
                <a:cs typeface="Arial" panose="020B0604020202020204" pitchFamily="34" charset="0"/>
              </a:rPr>
              <a:t>bervariasi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id-ID" sz="2400" dirty="0" smtClean="0">
                <a:cs typeface="Arial" panose="020B0604020202020204" pitchFamily="34" charset="0"/>
              </a:rPr>
              <a:t>mengantisipasi </a:t>
            </a:r>
            <a:r>
              <a:rPr lang="id-ID" sz="2400" dirty="0">
                <a:cs typeface="Arial" panose="020B0604020202020204" pitchFamily="34" charset="0"/>
              </a:rPr>
              <a:t>serangan lanjutan dari lawan. Pandangan </a:t>
            </a:r>
            <a:r>
              <a:rPr lang="id-ID" sz="2400" dirty="0" smtClean="0">
                <a:cs typeface="Arial" panose="020B0604020202020204" pitchFamily="34" charset="0"/>
              </a:rPr>
              <a:t>harus fokus </a:t>
            </a:r>
            <a:r>
              <a:rPr lang="id-ID" sz="2400" dirty="0">
                <a:cs typeface="Arial" panose="020B0604020202020204" pitchFamily="34" charset="0"/>
              </a:rPr>
              <a:t>ke arah gerakan </a:t>
            </a:r>
            <a:r>
              <a:rPr lang="id-ID" sz="2400" dirty="0" smtClean="0">
                <a:cs typeface="Arial" panose="020B0604020202020204" pitchFamily="34" charset="0"/>
              </a:rPr>
              <a:t>lawan.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522735" y="5619705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samping</a:t>
            </a:r>
            <a:endParaRPr lang="en-ID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42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6230005" y="2396096"/>
            <a:ext cx="525183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cs typeface="Arial" panose="020B0604020202020204" pitchFamily="34" charset="0"/>
              </a:rPr>
              <a:t>Penggeseran kaki ke posisi kuda-kuda </a:t>
            </a:r>
            <a:r>
              <a:rPr lang="id-ID" sz="2400" dirty="0" smtClean="0">
                <a:cs typeface="Arial" panose="020B0604020202020204" pitchFamily="34" charset="0"/>
              </a:rPr>
              <a:t>serong harus </a:t>
            </a:r>
            <a:r>
              <a:rPr lang="id-ID" sz="2400" dirty="0">
                <a:cs typeface="Arial" panose="020B0604020202020204" pitchFamily="34" charset="0"/>
              </a:rPr>
              <a:t>kuat </a:t>
            </a:r>
            <a:r>
              <a:rPr lang="id-ID" sz="2400" dirty="0" smtClean="0">
                <a:cs typeface="Arial" panose="020B0604020202020204" pitchFamily="34" charset="0"/>
              </a:rPr>
              <a:t>dan seimbang</a:t>
            </a:r>
            <a:r>
              <a:rPr lang="id-ID" sz="2400" dirty="0">
                <a:cs typeface="Arial" panose="020B0604020202020204" pitchFamily="34" charset="0"/>
              </a:rPr>
              <a:t>. Gerak lengan bervariasi mengantisipasi </a:t>
            </a:r>
            <a:r>
              <a:rPr lang="id-ID" sz="2400" dirty="0" smtClean="0">
                <a:cs typeface="Arial" panose="020B0604020202020204" pitchFamily="34" charset="0"/>
              </a:rPr>
              <a:t>serangan lanjutan </a:t>
            </a:r>
            <a:r>
              <a:rPr lang="id-ID" sz="2400" dirty="0">
                <a:cs typeface="Arial" panose="020B0604020202020204" pitchFamily="34" charset="0"/>
              </a:rPr>
              <a:t>dari lawan. Pandangan harus fokus ke arah </a:t>
            </a:r>
            <a:r>
              <a:rPr lang="id-ID" sz="2400" dirty="0" smtClean="0">
                <a:cs typeface="Arial" panose="020B0604020202020204" pitchFamily="34" charset="0"/>
              </a:rPr>
              <a:t>gerakan lawan.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52397" y="404221"/>
            <a:ext cx="8502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1748763" y="5272668"/>
            <a:ext cx="3004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elakan </a:t>
            </a:r>
            <a:r>
              <a:rPr lang="id-ID" sz="2400" dirty="0" smtClean="0">
                <a:cs typeface="Arial" panose="020B0604020202020204" pitchFamily="34" charset="0"/>
              </a:rPr>
              <a:t>atas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33803" name="Picture 11" descr="D:\JOB ERLANGGA\PPT PJOK SMP VIII Kurikulum Merdeka\PJOK SMP VIII KM\Powerpoint\Bab 4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" y="1197736"/>
            <a:ext cx="6677001" cy="430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3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857" name="Picture 41" descr="D:\JOB ERLANGGA\PPT PJOK SMP VIII Kurikulum Merdeka\PJOK SMP VIII KM\Powerpoint\Bab 4\G9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75" y="1206643"/>
            <a:ext cx="2743200" cy="418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8" y="258454"/>
            <a:ext cx="82188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I. 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Sederh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17807" y="1554444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1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34878" name="Picture 62" descr="D:\JOB ERLANGGA\PPT PJOK SMP VIII Kurikulum Merdeka\PJOK SMP VIII KM\Powerpoint\Bab 4\1 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586" y="1280316"/>
            <a:ext cx="6193465" cy="451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76" name="Picture 60" descr="D:\JOB ERLANGGA\PPT PJOK SMP VIII Kurikulum Merdeka\PJOK SMP VIII KM\Powerpoint\Bab 4\4.5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883" y="1431006"/>
            <a:ext cx="2563765" cy="422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/>
          <p:cNvSpPr/>
          <p:nvPr/>
        </p:nvSpPr>
        <p:spPr>
          <a:xfrm>
            <a:off x="3290550" y="1565872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2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667173" y="1410961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3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762186" y="1565872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4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34877" name="Picture 61" descr="D:\JOB ERLANGGA\PPT PJOK SMP VIII Kurikulum Merdeka\PJOK SMP VIII KM\Powerpoint\Bab 4\4.2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26" y="1565872"/>
            <a:ext cx="2423902" cy="394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32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8" y="258454"/>
            <a:ext cx="82188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I. 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Sederh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5899" name="Picture 59" descr="D:\JOB ERLANGGA\PPT PJOK SMP VIII Kurikulum Merdeka\PJOK SMP VIII KM\Powerpoint\Bab 4\1 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500" y="1145741"/>
            <a:ext cx="5919973" cy="431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12"/>
          <p:cNvSpPr/>
          <p:nvPr/>
        </p:nvSpPr>
        <p:spPr>
          <a:xfrm>
            <a:off x="6785486" y="1489190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7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35901" name="Picture 61" descr="D:\JOB ERLANGGA\PPT PJOK SMP VIII Kurikulum Merdeka\PJOK SMP VIII KM\Powerpoint\Bab 4\1 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894" y="1368393"/>
            <a:ext cx="5349130" cy="389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/>
          <p:cNvSpPr/>
          <p:nvPr/>
        </p:nvSpPr>
        <p:spPr>
          <a:xfrm>
            <a:off x="769082" y="1360404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5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194435" y="1360404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6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975917" y="1663057"/>
            <a:ext cx="631065" cy="6053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8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35897" name="Picture 57" descr="D:\JOB ERLANGGA\PPT PJOK SMP VIII Kurikulum Merdeka\PJOK SMP VIII KM\Powerpoint\Bab 4\1 1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592297"/>
            <a:ext cx="2565044" cy="365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98" name="Picture 58" descr="D:\JOB ERLANGGA\PPT PJOK SMP VIII Kurikulum Merdeka\PJOK SMP VIII KM\Powerpoint\Bab 4\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47" y="1360404"/>
            <a:ext cx="2392760" cy="370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37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583842" y="1346046"/>
            <a:ext cx="10714616" cy="3858131"/>
            <a:chOff x="0" y="1847850"/>
            <a:chExt cx="4038600" cy="2893597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255069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Regulasi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beristirahat</a:t>
              </a:r>
              <a:r>
                <a:rPr lang="en-US" sz="2000" dirty="0">
                  <a:cs typeface="Calibri" pitchFamily="34" charset="0"/>
                </a:rPr>
                <a:t>, dan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kegiatan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sehari-hari</a:t>
              </a:r>
              <a:r>
                <a:rPr lang="en-US" sz="2000" dirty="0">
                  <a:cs typeface="Calibri" pitchFamily="34" charset="0"/>
                </a:rPr>
                <a:t>.</a:t>
              </a:r>
              <a:endParaRPr lang="id-ID" sz="2000" dirty="0">
                <a:cs typeface="Calibri" pitchFamily="34" charset="0"/>
              </a:endParaRP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saa</a:t>
              </a:r>
              <a:r>
                <a:rPr lang="id-ID" sz="2000" dirty="0" smtClean="0">
                  <a:cs typeface="Calibri" pitchFamily="34" charset="0"/>
                </a:rPr>
                <a:t>t 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tih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n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id-ID" sz="2000" b="1" dirty="0">
                  <a:cs typeface="Calibri" pitchFamily="34" charset="0"/>
                </a:rPr>
                <a:t>Bernalar kritis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Merefleksi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pemikiran</a:t>
              </a:r>
              <a:r>
                <a:rPr lang="en-US" sz="2000" dirty="0">
                  <a:cs typeface="Calibri" pitchFamily="34" charset="0"/>
                </a:rPr>
                <a:t> dan proses </a:t>
              </a:r>
              <a:r>
                <a:rPr lang="en-US" sz="2000" dirty="0" err="1">
                  <a:cs typeface="Calibri" pitchFamily="34" charset="0"/>
                </a:rPr>
                <a:t>berpikir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membaca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kekuatan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kelemahan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lawan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695460" y="1346046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201259" y="33371"/>
            <a:ext cx="57616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</a:rPr>
              <a:t>Mencari dan Menemukan Gerak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201259" y="556591"/>
            <a:ext cx="85563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dirty="0">
                <a:cs typeface="Arial" pitchFamily="34" charset="0"/>
              </a:rPr>
              <a:t>pencak silat</a:t>
            </a:r>
            <a:r>
              <a:rPr lang="en-US" sz="2400" dirty="0">
                <a:cs typeface="Arial" pitchFamily="34" charset="0"/>
              </a:rPr>
              <a:t>. 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pic>
        <p:nvPicPr>
          <p:cNvPr id="1134" name="Picture 110" descr="D:\JOB ERLANGGA\PPT PJOK SMP VIII Kurikulum Merdeka\PJOK SMP VIII KM\Powerpoint\Bab 4\4.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758" y="1436648"/>
            <a:ext cx="1752340" cy="27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14"/>
          <p:cNvSpPr/>
          <p:nvPr/>
        </p:nvSpPr>
        <p:spPr>
          <a:xfrm>
            <a:off x="1226286" y="142459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7" name="Oval 16"/>
          <p:cNvSpPr/>
          <p:nvPr/>
        </p:nvSpPr>
        <p:spPr>
          <a:xfrm>
            <a:off x="3637849" y="142459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6353147" y="167557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9" name="Oval 18"/>
          <p:cNvSpPr/>
          <p:nvPr/>
        </p:nvSpPr>
        <p:spPr>
          <a:xfrm>
            <a:off x="8609096" y="148930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  <p:pic>
        <p:nvPicPr>
          <p:cNvPr id="1150" name="Picture 126" descr="D:\JOB ERLANGGA\PPT PJOK SMP VIII Kurikulum Merdeka\PJOK SMP VIII KM\Powerpoint\Bab 4\1 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1575"/>
            <a:ext cx="4319292" cy="31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3" name="Picture 129" descr="D:\JOB ERLANGGA\PPT PJOK SMP VIII Kurikulum Merdeka\PJOK SMP VIII KM\Powerpoint\Bab 4\1 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77" y="3786770"/>
            <a:ext cx="4434302" cy="323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val 19"/>
          <p:cNvSpPr/>
          <p:nvPr/>
        </p:nvSpPr>
        <p:spPr>
          <a:xfrm>
            <a:off x="1335758" y="4170939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5</a:t>
            </a:r>
            <a:endParaRPr lang="en-US" sz="2400" dirty="0"/>
          </a:p>
        </p:txBody>
      </p:sp>
      <p:sp>
        <p:nvSpPr>
          <p:cNvPr id="21" name="Oval 20"/>
          <p:cNvSpPr/>
          <p:nvPr/>
        </p:nvSpPr>
        <p:spPr>
          <a:xfrm>
            <a:off x="3360952" y="4324338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endParaRPr lang="en-US" sz="2400" dirty="0"/>
          </a:p>
        </p:txBody>
      </p:sp>
      <p:sp>
        <p:nvSpPr>
          <p:cNvPr id="22" name="Oval 21"/>
          <p:cNvSpPr/>
          <p:nvPr/>
        </p:nvSpPr>
        <p:spPr>
          <a:xfrm>
            <a:off x="6310217" y="4332259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endParaRPr lang="en-US" sz="2400" dirty="0"/>
          </a:p>
        </p:txBody>
      </p:sp>
      <p:sp>
        <p:nvSpPr>
          <p:cNvPr id="23" name="Oval 22"/>
          <p:cNvSpPr/>
          <p:nvPr/>
        </p:nvSpPr>
        <p:spPr>
          <a:xfrm>
            <a:off x="9790353" y="4421924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endParaRPr lang="en-US" sz="2400" dirty="0"/>
          </a:p>
        </p:txBody>
      </p:sp>
      <p:pic>
        <p:nvPicPr>
          <p:cNvPr id="1135" name="Picture 111" descr="D:\JOB ERLANGGA\PPT PJOK SMP VIII Kurikulum Merdeka\PJOK SMP VIII KM\Powerpoint\Bab 4\4.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605" y="1344586"/>
            <a:ext cx="1743991" cy="295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8" name="Picture 124" descr="D:\JOB ERLANGGA\PPT PJOK SMP VIII Kurikulum Merdeka\PJOK SMP VIII KM\Powerpoint\Bab 4\4.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076" y="1517385"/>
            <a:ext cx="1886745" cy="271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9" name="Picture 125" descr="D:\JOB ERLANGGA\PPT PJOK SMP VIII Kurikulum Merdeka\PJOK SMP VIII KM\Powerpoint\Bab 4\4.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197" y="1476927"/>
            <a:ext cx="2439294" cy="310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1" name="Picture 127" descr="D:\JOB ERLANGGA\PPT PJOK SMP VIII Kurikulum Merdeka\PJOK SMP VIII KM\Powerpoint\Bab 4\1 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548" y="3632864"/>
            <a:ext cx="4535392" cy="330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" name="Picture 128" descr="D:\JOB ERLANGGA\PPT PJOK SMP VIII Kurikulum Merdeka\PJOK SMP VIII KM\Powerpoint\Bab 4\1 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062" y="3790285"/>
            <a:ext cx="4319291" cy="314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252775" y="296253"/>
            <a:ext cx="57616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</a:rPr>
              <a:t>Mencari dan Menemukan Gerak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252775" y="819473"/>
            <a:ext cx="85563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dirty="0">
                <a:cs typeface="Arial" pitchFamily="34" charset="0"/>
              </a:rPr>
              <a:t>pencak silat</a:t>
            </a:r>
            <a:r>
              <a:rPr lang="en-US" sz="2400" dirty="0">
                <a:cs typeface="Arial" pitchFamily="34" charset="0"/>
              </a:rPr>
              <a:t>. 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00135" y="5712310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099" name="Picture 51" descr="D:\JOB ERLANGGA\PPT PJOK SMP VIII Kurikulum Merdeka\PJOK SMP VIII KM\Powerpoint\Bab 4\1 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293" y="1966257"/>
            <a:ext cx="4736700" cy="345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/>
          <p:cNvSpPr/>
          <p:nvPr/>
        </p:nvSpPr>
        <p:spPr>
          <a:xfrm>
            <a:off x="1307709" y="2364428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endParaRPr lang="en-US" sz="2400" dirty="0"/>
          </a:p>
        </p:txBody>
      </p:sp>
      <p:sp>
        <p:nvSpPr>
          <p:cNvPr id="12" name="Oval 11"/>
          <p:cNvSpPr/>
          <p:nvPr/>
        </p:nvSpPr>
        <p:spPr>
          <a:xfrm>
            <a:off x="3965652" y="1701085"/>
            <a:ext cx="730890" cy="663343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10</a:t>
            </a:r>
            <a:endParaRPr lang="en-US" sz="2400" dirty="0"/>
          </a:p>
        </p:txBody>
      </p:sp>
      <p:sp>
        <p:nvSpPr>
          <p:cNvPr id="17" name="Oval 16"/>
          <p:cNvSpPr/>
          <p:nvPr/>
        </p:nvSpPr>
        <p:spPr>
          <a:xfrm>
            <a:off x="7087648" y="1952070"/>
            <a:ext cx="730890" cy="663343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11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9160006" y="1579152"/>
            <a:ext cx="730890" cy="663343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12</a:t>
            </a:r>
            <a:endParaRPr lang="en-US" sz="2400" dirty="0"/>
          </a:p>
        </p:txBody>
      </p:sp>
      <p:pic>
        <p:nvPicPr>
          <p:cNvPr id="2094" name="Picture 46" descr="D:\JOB ERLANGGA\PPT PJOK SMP VIII Kurikulum Merdeka\PJOK SMP VIII KM\Powerpoint\Bab 4\4.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085" y="2170741"/>
            <a:ext cx="2437154" cy="342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0" name="Picture 52" descr="D:\JOB ERLANGGA\PPT PJOK SMP VIII Kurikulum Merdeka\PJOK SMP VIII KM\Powerpoint\Bab 4\1 1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511" y="2170741"/>
            <a:ext cx="2275005" cy="324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1" name="Picture 53" descr="D:\JOB ERLANGGA\PPT PJOK SMP VIII Kurikulum Merdeka\PJOK SMP VIII KM\Powerpoint\Bab 4\1 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60" y="1984485"/>
            <a:ext cx="2004150" cy="372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45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Kuda-Kuda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399" y="258454"/>
            <a:ext cx="54627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A.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Kuda-Kuda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1E1196C-4137-0ECE-5D16-0A43A6B7342B}"/>
              </a:ext>
            </a:extLst>
          </p:cNvPr>
          <p:cNvSpPr txBox="1"/>
          <p:nvPr/>
        </p:nvSpPr>
        <p:spPr>
          <a:xfrm>
            <a:off x="4523939" y="5280536"/>
            <a:ext cx="26056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cs typeface="Arial" panose="020B0604020202020204" pitchFamily="34" charset="0"/>
              </a:rPr>
              <a:t>s</a:t>
            </a:r>
            <a:r>
              <a:rPr lang="id-ID" sz="2400" dirty="0" smtClean="0">
                <a:cs typeface="Arial" panose="020B0604020202020204" pitchFamily="34" charset="0"/>
              </a:rPr>
              <a:t>ikap </a:t>
            </a:r>
            <a:r>
              <a:rPr lang="id-ID" sz="2400" dirty="0">
                <a:cs typeface="Arial" panose="020B0604020202020204" pitchFamily="34" charset="0"/>
              </a:rPr>
              <a:t>pasang kuda-kuda silang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E2DF8D4-6FCC-8F00-A7A0-8520CD4133E9}"/>
              </a:ext>
            </a:extLst>
          </p:cNvPr>
          <p:cNvSpPr txBox="1"/>
          <p:nvPr/>
        </p:nvSpPr>
        <p:spPr>
          <a:xfrm>
            <a:off x="1425594" y="5280536"/>
            <a:ext cx="28792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cs typeface="Arial" panose="020B0604020202020204" pitchFamily="34" charset="0"/>
              </a:rPr>
              <a:t>s</a:t>
            </a:r>
            <a:r>
              <a:rPr lang="id-ID" sz="2400" dirty="0" smtClean="0">
                <a:cs typeface="Arial" panose="020B0604020202020204" pitchFamily="34" charset="0"/>
              </a:rPr>
              <a:t>ikap </a:t>
            </a:r>
            <a:r>
              <a:rPr lang="id-ID" sz="2400" dirty="0">
                <a:cs typeface="Arial" panose="020B0604020202020204" pitchFamily="34" charset="0"/>
              </a:rPr>
              <a:t>pasang kuda-kuda tengah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7129541" y="5319371"/>
            <a:ext cx="35985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cs typeface="Arial" panose="020B0604020202020204" pitchFamily="34" charset="0"/>
              </a:rPr>
              <a:t>s</a:t>
            </a:r>
            <a:r>
              <a:rPr lang="id-ID" sz="2400" dirty="0" smtClean="0">
                <a:cs typeface="Arial" panose="020B0604020202020204" pitchFamily="34" charset="0"/>
              </a:rPr>
              <a:t>ikap </a:t>
            </a:r>
            <a:r>
              <a:rPr lang="id-ID" sz="2400" dirty="0">
                <a:cs typeface="Arial" panose="020B0604020202020204" pitchFamily="34" charset="0"/>
              </a:rPr>
              <a:t>pasang kuda-kuda samping kanan 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11" name="Picture 110" descr="D:\JOB ERLANGGA\PPT PJOK SMP VIII Kurikulum Merdeka\PJOK SMP VIII KM\Powerpoint\Bab 4\4.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432" y="1836281"/>
            <a:ext cx="2334721" cy="361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4" descr="D:\JOB ERLANGGA\PPT PJOK SMP VIII Kurikulum Merdeka\PJOK SMP VIII KM\Powerpoint\Bab 4\4.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84" y="2028606"/>
            <a:ext cx="2288557" cy="329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5" descr="D:\JOB ERLANGGA\PPT PJOK SMP VIII Kurikulum Merdeka\PJOK SMP VIII KM\Powerpoint\Bab 4\4.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568" y="2028606"/>
            <a:ext cx="2768135" cy="352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7762" y="499091"/>
            <a:ext cx="8566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 P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Kuda-Kuda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153CD8C-7986-A3C8-8668-B46F336B7594}"/>
              </a:ext>
            </a:extLst>
          </p:cNvPr>
          <p:cNvSpPr txBox="1"/>
          <p:nvPr/>
        </p:nvSpPr>
        <p:spPr>
          <a:xfrm>
            <a:off x="1746703" y="5511181"/>
            <a:ext cx="10127618" cy="83099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</a:rPr>
              <a:t>Perhatikan sudut kuda-kuda dan tangan yang </a:t>
            </a:r>
            <a:r>
              <a:rPr lang="id-ID" sz="2400" dirty="0" smtClean="0">
                <a:solidFill>
                  <a:schemeClr val="bg1"/>
                </a:solidFill>
              </a:rPr>
              <a:t>dilingkari. Ketepatan </a:t>
            </a:r>
            <a:r>
              <a:rPr lang="id-ID" sz="2400" dirty="0">
                <a:solidFill>
                  <a:schemeClr val="bg1"/>
                </a:solidFill>
              </a:rPr>
              <a:t>kuda-kuda menentukan keseimbangan tubuh (</a:t>
            </a:r>
            <a:r>
              <a:rPr lang="id-ID" sz="2400" dirty="0" smtClean="0">
                <a:solidFill>
                  <a:schemeClr val="bg1"/>
                </a:solidFill>
              </a:rPr>
              <a:t>perhatikan lingkaran </a:t>
            </a:r>
            <a:r>
              <a:rPr lang="id-ID" sz="2400" dirty="0">
                <a:solidFill>
                  <a:schemeClr val="bg1"/>
                </a:solidFill>
              </a:rPr>
              <a:t>di kaki pada gambar</a:t>
            </a:r>
            <a:r>
              <a:rPr lang="id-ID" sz="2400" dirty="0" smtClean="0">
                <a:solidFill>
                  <a:schemeClr val="bg1"/>
                </a:solidFill>
              </a:rPr>
              <a:t>).</a:t>
            </a:r>
            <a:endParaRPr lang="en-ID" sz="2400" dirty="0">
              <a:solidFill>
                <a:schemeClr val="bg1"/>
              </a:solidFill>
            </a:endParaRPr>
          </a:p>
        </p:txBody>
      </p:sp>
      <p:pic>
        <p:nvPicPr>
          <p:cNvPr id="4115" name="Picture 19" descr="D:\JOB ERLANGGA\PPT PJOK SMP VIII Kurikulum Merdeka\PJOK SMP VIII KM\Powerpoint\Bab 4\4.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963" y="366338"/>
            <a:ext cx="7633024" cy="55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3007</TotalTime>
  <Words>1911</Words>
  <Application>Microsoft Office PowerPoint</Application>
  <PresentationFormat>Custom</PresentationFormat>
  <Paragraphs>240</Paragraphs>
  <Slides>43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97</cp:revision>
  <dcterms:created xsi:type="dcterms:W3CDTF">2022-05-10T01:11:12Z</dcterms:created>
  <dcterms:modified xsi:type="dcterms:W3CDTF">2023-01-25T09:07:49Z</dcterms:modified>
</cp:coreProperties>
</file>