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9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9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5CB"/>
    <a:srgbClr val="AFD0A5"/>
    <a:srgbClr val="EBEBEB"/>
    <a:srgbClr val="CDE4CA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8" autoAdjust="0"/>
    <p:restoredTop sz="94715"/>
  </p:normalViewPr>
  <p:slideViewPr>
    <p:cSldViewPr snapToGrid="0" snapToObjects="1">
      <p:cViewPr varScale="1">
        <p:scale>
          <a:sx n="92" d="100"/>
          <a:sy n="92" d="100"/>
        </p:scale>
        <p:origin x="-51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2A107-9D75-A841-8F78-75D9FBDCEEBF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8FB95-59D9-D041-B83A-046485A20C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0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“IPA”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10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C8FB95-59D9-D041-B83A-046485A20C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1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8F092E-DFA5-713A-A887-E1C249CCA6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26D031B-786B-1827-1456-6B23DD1CE7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488E64-1D1E-BF3B-F29F-51A855707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686603-7FC7-220C-DDCB-6E3076A9A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C67C66-F16F-51ED-8375-0B737DBD1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8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5327AD-1709-7D1D-0C3F-5462EB669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6B224AB-E57F-4079-3D19-87DB5C5E90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B557CA6-A042-1110-87E6-C524A49A1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D64EED-5E4A-8E24-3EB0-11FAE5C2A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F0D195-4E38-3827-BFE2-B96841F0B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98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E46F18A-619D-CCBE-8E16-F38E0D13FD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5E3B14D-FA08-7BBA-1A90-DDA33597CB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D14476-51A9-C9D1-6A8A-C2DB294A6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E07BF7-15AC-B90F-583F-2BC267356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38DA72-8E48-C8DD-DCCB-4C4BD89EC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15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842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887D62-367E-1240-F99E-0482C21BD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D572446-55F8-8E56-64C7-A38AFC3CD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C6B496-5441-5F3F-5B1E-0162DD1B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843D02-D79C-FDA3-9325-0E3BE5AAE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66DF57-053D-2C86-DBE5-CF6E8904B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8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FB970E-E532-C094-B5EE-C2AE27ECC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94ACAED-661C-8516-4362-913B84243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F1ABFE-4093-FB81-C02D-5EE0956F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F99B2A-F9AD-AC4B-3962-1E91DC8B6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97F44C8-5814-A4F1-A5D3-2AC44C3C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6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5243C3-DA68-A7B4-7736-E33DCDDED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147A0B-E24F-D791-3F75-17A9F23173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251D9D-CF97-F38B-6438-48708E9100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827475-99CF-89DE-A537-90CEC17A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94CFFD5-560E-C06D-78AE-7A3BE8900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85BCC07-B4B8-BB82-C199-ACB73B675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3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7E5E3E-0B1E-A8A9-3F81-BBDBF87A7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8E0BDEF-C58F-C43E-E87C-0EE4ED819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9A5447D-D0A9-9220-6EB5-CBC0D5C488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FF11F8E-9946-D256-6EFD-F1B1B3405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9954F58-359B-389E-39FC-3E4FE2A2CF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CC34562-0756-ACBE-1902-F8DDE6BEA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D92A447-227D-0DCD-C81B-0D9EA57BF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14BD72A-3533-5452-3A3C-32F43B8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55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9BD66F-63D8-1080-BBC9-3E9297D11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45D355E-8A61-3843-9BDA-5886597DB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1AA13C3-FAA9-8CAF-A295-D0401ABF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641D850-6A74-58ED-AB5C-DA87A1945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7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F40A87D-AC0F-26CD-9B95-85DD763E6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49E5BC7-7EA0-B970-AF6B-41BB37587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4695AA8-0AFF-DD0C-053F-7A8272F5E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91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28A102-130E-B07A-A49B-B876CC2D6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978032-B7A1-C9D1-E5A9-5DADCA4C6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3787396-2E3E-475A-47A8-069B0A7D5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344311C-0733-CC51-0AC6-26C27CCEF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BE1E8B-61BC-BA57-0710-C9D615217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1627837-4F2A-2500-F73B-BC56EF26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31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4EE508-BC61-0473-14CE-68C40CC66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CFBFFB9-22E8-0F92-1FFA-4B48F8A33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407ECC3-8E80-8BED-148A-C7E1D7167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9115D16-CCCE-387B-7330-3A3D85CF3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6D1B9E1-DF07-7AC3-A3E8-9A5BF445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0830F4-1401-BFAD-C602-C5F44757F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5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915108D-3098-BEDB-3989-F4D740993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6DF19D-015C-CA67-8389-E90763C23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8DBB9D-8132-A229-20FF-07DB36D8A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808AE-099D-DB46-9EC4-A95185E2789D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9160F6-0149-4136-83F9-91335C98FE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ACFC1E-98CE-4F6F-3190-2FE1BD4BF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7F98F-1F67-9F43-B987-A12061C1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45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0"/>
            <a:ext cx="12286243" cy="68580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5080034" y="38354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/>
          <p:nvPr/>
        </p:nvSpPr>
        <p:spPr>
          <a:xfrm>
            <a:off x="4601808" y="1605022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726">
              <a:defRPr/>
            </a:pPr>
            <a:r>
              <a:rPr kumimoji="1" lang="en-US" altLang="ja-JP" sz="4267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cs typeface="Arial" panose="020B0604020202090204" pitchFamily="34" charset="0"/>
              </a:rPr>
              <a:t>MEDIA MENGAJAR</a:t>
            </a:r>
            <a:endParaRPr kumimoji="1" lang="ja-JP" altLang="en-US" sz="4267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39911" y="3969802"/>
            <a:ext cx="3274614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2133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2903268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/>
          <p:nvPr/>
        </p:nvSpPr>
        <p:spPr>
          <a:xfrm>
            <a:off x="5080033" y="2500155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 err="1">
                <a:solidFill>
                  <a:srgbClr val="F05120"/>
                </a:solidFill>
                <a:cs typeface="Arial" panose="020B0604020202090204" pitchFamily="34" charset="0"/>
              </a:rPr>
              <a:t>Ilmu</a:t>
            </a:r>
            <a:r>
              <a:rPr lang="en-US" sz="4267" b="1" dirty="0">
                <a:solidFill>
                  <a:srgbClr val="F05120"/>
                </a:solidFill>
                <a:cs typeface="Arial" panose="020B0604020202090204" pitchFamily="34" charset="0"/>
              </a:rPr>
              <a:t> </a:t>
            </a:r>
            <a:r>
              <a:rPr lang="en-US" sz="4267" b="1" dirty="0" err="1">
                <a:solidFill>
                  <a:srgbClr val="F05120"/>
                </a:solidFill>
                <a:cs typeface="Arial" panose="020B0604020202090204" pitchFamily="34" charset="0"/>
              </a:rPr>
              <a:t>Pengatahuan</a:t>
            </a:r>
            <a:r>
              <a:rPr lang="en-US" sz="4267" b="1" dirty="0">
                <a:solidFill>
                  <a:srgbClr val="F05120"/>
                </a:solidFill>
                <a:cs typeface="Arial" panose="020B0604020202090204" pitchFamily="34" charset="0"/>
              </a:rPr>
              <a:t> </a:t>
            </a:r>
            <a:r>
              <a:rPr lang="en-US" sz="4267" b="1" dirty="0" err="1">
                <a:solidFill>
                  <a:srgbClr val="F05120"/>
                </a:solidFill>
                <a:cs typeface="Arial" panose="020B0604020202090204" pitchFamily="34" charset="0"/>
              </a:rPr>
              <a:t>Alam</a:t>
            </a:r>
            <a:endParaRPr lang="en-US" sz="4267" b="1" dirty="0">
              <a:solidFill>
                <a:srgbClr val="F05120"/>
              </a:solidFill>
              <a:cs typeface="Arial" panose="020B060402020209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540" y="1330040"/>
            <a:ext cx="2695613" cy="382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0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F55BE8E-ED80-5659-3FD3-C7FDEFAFCC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71" b="12731"/>
          <a:stretch/>
        </p:blipFill>
        <p:spPr>
          <a:xfrm>
            <a:off x="-5556" y="1"/>
            <a:ext cx="12203113" cy="685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143000" y="914400"/>
            <a:ext cx="7905728" cy="957385"/>
            <a:chOff x="1143000" y="914400"/>
            <a:chExt cx="7905728" cy="9573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3F4F3245-2605-5603-7566-CDE6AA3641CF}"/>
                </a:ext>
              </a:extLst>
            </p:cNvPr>
            <p:cNvGrpSpPr/>
            <p:nvPr/>
          </p:nvGrpSpPr>
          <p:grpSpPr>
            <a:xfrm>
              <a:off x="1143000" y="914400"/>
              <a:ext cx="7905728" cy="933383"/>
              <a:chOff x="1388494" y="545950"/>
              <a:chExt cx="425060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07E1FFA5-5A45-7BC2-3404-7298B86C79DE}"/>
                  </a:ext>
                </a:extLst>
              </p:cNvPr>
              <p:cNvSpPr/>
              <p:nvPr/>
            </p:nvSpPr>
            <p:spPr>
              <a:xfrm>
                <a:off x="1388494" y="545950"/>
                <a:ext cx="2421646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40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8E8F587E-72F0-F946-83A3-DBC6F7E6E555}"/>
                  </a:ext>
                </a:extLst>
              </p:cNvPr>
              <p:cNvSpPr txBox="1"/>
              <p:nvPr/>
            </p:nvSpPr>
            <p:spPr>
              <a:xfrm>
                <a:off x="1470434" y="653493"/>
                <a:ext cx="4168663" cy="6164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en-US" sz="3600" b="1" dirty="0"/>
                  <a:t>B</a:t>
                </a:r>
                <a:r>
                  <a:rPr lang="en-US" altLang="en-US" sz="3600" b="1" dirty="0">
                    <a:latin typeface="+mn-lt"/>
                  </a:rPr>
                  <a:t>. </a:t>
                </a:r>
                <a:r>
                  <a:rPr lang="en-US" altLang="en-US" sz="3600" b="1" dirty="0"/>
                  <a:t>PERUBAHAN ZAT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3E8D2358-60E9-9C16-8C1B-6B21818693E8}"/>
                </a:ext>
              </a:extLst>
            </p:cNvPr>
            <p:cNvSpPr/>
            <p:nvPr/>
          </p:nvSpPr>
          <p:spPr>
            <a:xfrm>
              <a:off x="5647037" y="976435"/>
              <a:ext cx="71437" cy="89535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</p:grpSp>
      <p:sp>
        <p:nvSpPr>
          <p:cNvPr id="7" name="Rectangle 26">
            <a:extLst>
              <a:ext uri="{FF2B5EF4-FFF2-40B4-BE49-F238E27FC236}">
                <a16:creationId xmlns:a16="http://schemas.microsoft.com/office/drawing/2014/main" xmlns="" id="{F834A98B-B4E6-8B29-7F1F-AA44FDC96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102350"/>
            <a:ext cx="12747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>
                <a:solidFill>
                  <a:schemeClr val="bg1"/>
                </a:solidFill>
              </a:rPr>
              <a:t>Sumber: </a:t>
            </a:r>
            <a:r>
              <a:rPr lang="en-US" altLang="en-US" sz="1000" i="1">
                <a:solidFill>
                  <a:schemeClr val="bg1"/>
                </a:solidFill>
              </a:rPr>
              <a:t>freepik.com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CEF47E1-5000-F308-64D5-613414449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40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95222A3-03D1-5CD6-ACEC-7F942D0E856C}"/>
              </a:ext>
            </a:extLst>
          </p:cNvPr>
          <p:cNvGrpSpPr/>
          <p:nvPr/>
        </p:nvGrpSpPr>
        <p:grpSpPr>
          <a:xfrm>
            <a:off x="-76201" y="235993"/>
            <a:ext cx="4637446" cy="685800"/>
            <a:chOff x="-76201" y="309563"/>
            <a:chExt cx="4637446" cy="685800"/>
          </a:xfrm>
        </p:grpSpPr>
        <p:sp>
          <p:nvSpPr>
            <p:cNvPr id="3" name="Pentagon 2">
              <a:extLst>
                <a:ext uri="{FF2B5EF4-FFF2-40B4-BE49-F238E27FC236}">
                  <a16:creationId xmlns:a16="http://schemas.microsoft.com/office/drawing/2014/main" xmlns="" id="{6655DDB2-E0A7-5282-AC73-E14575A30B2A}"/>
                </a:ext>
              </a:extLst>
            </p:cNvPr>
            <p:cNvSpPr/>
            <p:nvPr/>
          </p:nvSpPr>
          <p:spPr bwMode="auto">
            <a:xfrm>
              <a:off x="-76201" y="309563"/>
              <a:ext cx="3796863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6908F5EE-E00E-63EF-1F23-1494FAF14CC3}"/>
                </a:ext>
              </a:extLst>
            </p:cNvPr>
            <p:cNvSpPr/>
            <p:nvPr/>
          </p:nvSpPr>
          <p:spPr bwMode="auto">
            <a:xfrm>
              <a:off x="36513" y="309563"/>
              <a:ext cx="3436005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1.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Perubahan</a:t>
              </a: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Zat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06E8EA84-E557-C269-7768-5A9C99A241B1}"/>
                </a:ext>
              </a:extLst>
            </p:cNvPr>
            <p:cNvSpPr/>
            <p:nvPr/>
          </p:nvSpPr>
          <p:spPr bwMode="auto">
            <a:xfrm>
              <a:off x="3530957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1963F616-26B9-1017-FD9F-B10CCCD2F6BA}"/>
                </a:ext>
              </a:extLst>
            </p:cNvPr>
            <p:cNvSpPr/>
            <p:nvPr/>
          </p:nvSpPr>
          <p:spPr bwMode="auto">
            <a:xfrm>
              <a:off x="3954820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C14F341-206B-11FA-4D22-98C2CAF8788D}"/>
              </a:ext>
            </a:extLst>
          </p:cNvPr>
          <p:cNvGrpSpPr/>
          <p:nvPr/>
        </p:nvGrpSpPr>
        <p:grpSpPr>
          <a:xfrm>
            <a:off x="617168" y="1318145"/>
            <a:ext cx="2238703" cy="497282"/>
            <a:chOff x="4411580" y="1214315"/>
            <a:chExt cx="2749466" cy="49728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1FAD99A9-17ED-BD20-29F6-0830799C7CA9}"/>
                </a:ext>
              </a:extLst>
            </p:cNvPr>
            <p:cNvSpPr/>
            <p:nvPr/>
          </p:nvSpPr>
          <p:spPr>
            <a:xfrm>
              <a:off x="4411581" y="1214315"/>
              <a:ext cx="2749465" cy="4972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9CD6683E-3451-AC5A-009C-D79C84FC6A14}"/>
                </a:ext>
              </a:extLst>
            </p:cNvPr>
            <p:cNvSpPr/>
            <p:nvPr/>
          </p:nvSpPr>
          <p:spPr>
            <a:xfrm>
              <a:off x="4411580" y="1232123"/>
              <a:ext cx="274946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Rounded MT Bold" panose="020F0704030504030204" pitchFamily="34" charset="77"/>
                  <a:cs typeface="Calibri" panose="020F0502020204030204" pitchFamily="34" charset="0"/>
                </a:rPr>
                <a:t>Perubahan</a:t>
              </a:r>
              <a:r>
                <a:rPr lang="en-US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Rounded MT Bold" panose="020F0704030504030204" pitchFamily="34" charset="77"/>
                  <a:cs typeface="Calibri" panose="020F0502020204030204" pitchFamily="34" charset="0"/>
                </a:rPr>
                <a:t> </a:t>
              </a:r>
              <a:r>
                <a:rPr lang="en-US" sz="2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Rounded MT Bold" panose="020F0704030504030204" pitchFamily="34" charset="77"/>
                  <a:cs typeface="Calibri" panose="020F0502020204030204" pitchFamily="34" charset="0"/>
                </a:rPr>
                <a:t>Fisis</a:t>
              </a:r>
              <a:endPara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77"/>
                <a:cs typeface="Calibri" panose="020F0502020204030204" pitchFamily="34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4297B7F-030F-C555-EF9F-8EADCFC34EB4}"/>
              </a:ext>
            </a:extLst>
          </p:cNvPr>
          <p:cNvSpPr/>
          <p:nvPr/>
        </p:nvSpPr>
        <p:spPr>
          <a:xfrm>
            <a:off x="617168" y="2683369"/>
            <a:ext cx="60594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d-ID" sz="2000" dirty="0"/>
              <a:t>Ciri-ciri perubahan fisis: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Tidak terbentuk zat jenis baru.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Dapat kembali ke bentuk semula.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Perubahan yang terjadi hanya diikuti perubahan fisis saja, yaitu perubahan bentuk dan wujud</a:t>
            </a:r>
            <a:r>
              <a:rPr lang="en-US" sz="2000" dirty="0"/>
              <a:t> </a:t>
            </a:r>
            <a:r>
              <a:rPr lang="en-US" sz="2000" dirty="0" err="1"/>
              <a:t>zat</a:t>
            </a:r>
            <a:r>
              <a:rPr lang="id-ID" sz="2000" dirty="0"/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699EE35-8653-39F5-F3EF-62DC1B0B278B}"/>
              </a:ext>
            </a:extLst>
          </p:cNvPr>
          <p:cNvSpPr/>
          <p:nvPr/>
        </p:nvSpPr>
        <p:spPr>
          <a:xfrm>
            <a:off x="617168" y="1907855"/>
            <a:ext cx="698378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fisis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suatu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</a:t>
            </a:r>
            <a:r>
              <a:rPr lang="id-ID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disertai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terbentuknya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jenisnya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baru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d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xmlns="" id="{7A9F7A52-59C4-960D-BC00-1881279BD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5736" y="6124244"/>
            <a:ext cx="12747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CB111441-6C52-4574-279E-4325D5EF0F7C}"/>
              </a:ext>
            </a:extLst>
          </p:cNvPr>
          <p:cNvGrpSpPr/>
          <p:nvPr/>
        </p:nvGrpSpPr>
        <p:grpSpPr>
          <a:xfrm>
            <a:off x="8153090" y="969876"/>
            <a:ext cx="2716795" cy="4822664"/>
            <a:chOff x="8279214" y="1304208"/>
            <a:chExt cx="2716795" cy="4822664"/>
          </a:xfrm>
        </p:grpSpPr>
        <p:pic>
          <p:nvPicPr>
            <p:cNvPr id="13314" name="Picture 2" descr="White rice flour on small bowl with rice plant">
              <a:extLst>
                <a:ext uri="{FF2B5EF4-FFF2-40B4-BE49-F238E27FC236}">
                  <a16:creationId xmlns:a16="http://schemas.microsoft.com/office/drawing/2014/main" xmlns="" id="{16F47316-A19D-620B-E7C5-3F03B36EB2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9214" y="1304208"/>
              <a:ext cx="2716795" cy="1809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xmlns="" id="{BBC0F638-01DE-2CD3-E61F-808D6A431C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9215" y="3113958"/>
              <a:ext cx="271679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id-ID" sz="1400" dirty="0"/>
                <a:t>Contoh perubahan bentuk: beras ditumbuk menjadi tepung.</a:t>
              </a:r>
              <a:endParaRPr lang="en-US" altLang="en-US" sz="1400" dirty="0"/>
            </a:p>
          </p:txBody>
        </p:sp>
        <p:pic>
          <p:nvPicPr>
            <p:cNvPr id="13316" name="Picture 4" descr="Ice cubes on the table">
              <a:extLst>
                <a:ext uri="{FF2B5EF4-FFF2-40B4-BE49-F238E27FC236}">
                  <a16:creationId xmlns:a16="http://schemas.microsoft.com/office/drawing/2014/main" xmlns="" id="{20D6B007-9B7F-6FA0-96CF-6F3D6BC7EF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9214" y="3744043"/>
              <a:ext cx="2716794" cy="1809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421C858A-21E2-4087-9B3A-669B7D380718}"/>
                </a:ext>
              </a:extLst>
            </p:cNvPr>
            <p:cNvSpPr/>
            <p:nvPr/>
          </p:nvSpPr>
          <p:spPr>
            <a:xfrm>
              <a:off x="8279214" y="5603652"/>
              <a:ext cx="27167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400" dirty="0"/>
                <a:t>Contoh perubahan wujud: air membeku, mencair atau menguap.</a:t>
              </a:r>
              <a:endParaRPr lang="en-US" sz="1400" dirty="0"/>
            </a:p>
          </p:txBody>
        </p:sp>
      </p:grpSp>
      <p:pic>
        <p:nvPicPr>
          <p:cNvPr id="19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46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EB5AFDD-171D-F285-8A62-AEDD75DE8090}"/>
              </a:ext>
            </a:extLst>
          </p:cNvPr>
          <p:cNvGrpSpPr/>
          <p:nvPr/>
        </p:nvGrpSpPr>
        <p:grpSpPr>
          <a:xfrm>
            <a:off x="754918" y="978649"/>
            <a:ext cx="2580569" cy="497282"/>
            <a:chOff x="4411580" y="1214315"/>
            <a:chExt cx="2936979" cy="49728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E124FE8B-3057-A59E-5077-990174C77302}"/>
                </a:ext>
              </a:extLst>
            </p:cNvPr>
            <p:cNvSpPr/>
            <p:nvPr/>
          </p:nvSpPr>
          <p:spPr>
            <a:xfrm>
              <a:off x="4411581" y="1214315"/>
              <a:ext cx="2749465" cy="4972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1F6842C3-533D-5098-C7E7-DA1BBBB1FB92}"/>
                </a:ext>
              </a:extLst>
            </p:cNvPr>
            <p:cNvSpPr/>
            <p:nvPr/>
          </p:nvSpPr>
          <p:spPr>
            <a:xfrm>
              <a:off x="4411580" y="1232123"/>
              <a:ext cx="293697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Rounded MT Bold" panose="020F0704030504030204" pitchFamily="34" charset="77"/>
                  <a:cs typeface="Calibri" panose="020F0502020204030204" pitchFamily="34" charset="0"/>
                </a:rPr>
                <a:t>Perubahan</a:t>
              </a:r>
              <a:r>
                <a:rPr lang="en-US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Rounded MT Bold" panose="020F0704030504030204" pitchFamily="34" charset="77"/>
                  <a:cs typeface="Calibri" panose="020F0502020204030204" pitchFamily="34" charset="0"/>
                </a:rPr>
                <a:t> Kimia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287FAE2-B628-8051-9EB1-B6EA14AF81C7}"/>
              </a:ext>
            </a:extLst>
          </p:cNvPr>
          <p:cNvSpPr/>
          <p:nvPr/>
        </p:nvSpPr>
        <p:spPr>
          <a:xfrm>
            <a:off x="754918" y="2709509"/>
            <a:ext cx="60594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d-ID" sz="2000" dirty="0"/>
              <a:t>Ciri-ciri perubahan kimia: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Terbentuk zat jenis baru.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Zat yang berubah tidak dapat kembali ke bentuk semula.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Perubahan yang terjadi diikuti perubahan sifat kimia melalui reaksi kimia.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id-ID" sz="2000" dirty="0"/>
              <a:t>Selama terjadi perubahan, massa zat sebelum reaksi sama dengan massa zat sesudah reaksi.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CC34448-3DC4-7857-0329-3D72F42A413A}"/>
              </a:ext>
            </a:extLst>
          </p:cNvPr>
          <p:cNvSpPr/>
          <p:nvPr/>
        </p:nvSpPr>
        <p:spPr>
          <a:xfrm>
            <a:off x="754919" y="1576806"/>
            <a:ext cx="6059488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kimia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suatu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menghasilkan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zat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jenisnya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baru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kimia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bersifat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kekal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d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353E89E8-7974-BF41-D498-7530C3362B7A}"/>
              </a:ext>
            </a:extLst>
          </p:cNvPr>
          <p:cNvGrpSpPr/>
          <p:nvPr/>
        </p:nvGrpSpPr>
        <p:grpSpPr>
          <a:xfrm>
            <a:off x="7935236" y="1529993"/>
            <a:ext cx="2970935" cy="3622556"/>
            <a:chOff x="8270760" y="1529993"/>
            <a:chExt cx="2970935" cy="362255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5FB28824-82FB-D9F8-65CC-252F9717C951}"/>
                </a:ext>
              </a:extLst>
            </p:cNvPr>
            <p:cNvSpPr/>
            <p:nvPr/>
          </p:nvSpPr>
          <p:spPr>
            <a:xfrm>
              <a:off x="8270760" y="4413885"/>
              <a:ext cx="29709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id-ID" altLang="en-US" sz="1400" dirty="0"/>
                <a:t>Ketika lilin menyala, terdapat </a:t>
              </a:r>
              <a:r>
                <a:rPr lang="id-ID" altLang="en-US" sz="1400" dirty="0" smtClean="0"/>
                <a:t>per</a:t>
              </a:r>
              <a:r>
                <a:rPr lang="en-US" altLang="en-US" sz="1400" dirty="0" smtClean="0"/>
                <a:t>u</a:t>
              </a:r>
              <a:r>
                <a:rPr lang="id-ID" altLang="en-US" sz="1400" dirty="0" smtClean="0"/>
                <a:t>bahan </a:t>
              </a:r>
              <a:r>
                <a:rPr lang="id-ID" altLang="en-US" sz="1400" dirty="0"/>
                <a:t>fisika saat lilin meleleh dan perubahan kimia saat lilin terbakar.</a:t>
              </a:r>
            </a:p>
          </p:txBody>
        </p:sp>
        <p:pic>
          <p:nvPicPr>
            <p:cNvPr id="14340" name="Picture 4" descr="High angle of lit candles with string and pine cones">
              <a:extLst>
                <a:ext uri="{FF2B5EF4-FFF2-40B4-BE49-F238E27FC236}">
                  <a16:creationId xmlns:a16="http://schemas.microsoft.com/office/drawing/2014/main" xmlns="" id="{01DAE5D4-7327-09FF-D39F-9F8EE7AC14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2789" y="1529993"/>
              <a:ext cx="2646878" cy="2646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xmlns="" id="{96CBA454-298D-E079-D05B-81DD2A601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8874" y="4172268"/>
              <a:ext cx="12747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 err="1"/>
                <a:t>Sumber</a:t>
              </a:r>
              <a:r>
                <a:rPr lang="en-US" altLang="en-US" sz="1000" dirty="0"/>
                <a:t>: </a:t>
              </a:r>
              <a:r>
                <a:rPr lang="en-US" altLang="en-US" sz="1000" i="1" dirty="0" err="1"/>
                <a:t>freepik.com</a:t>
              </a:r>
              <a:endParaRPr lang="en-US" altLang="en-US" sz="1000" i="1" dirty="0"/>
            </a:p>
          </p:txBody>
        </p:sp>
      </p:grpSp>
      <p:pic>
        <p:nvPicPr>
          <p:cNvPr id="11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73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9CBB0AD-2A40-4417-72CA-27F95F6D66B3}"/>
              </a:ext>
            </a:extLst>
          </p:cNvPr>
          <p:cNvGrpSpPr/>
          <p:nvPr/>
        </p:nvGrpSpPr>
        <p:grpSpPr>
          <a:xfrm>
            <a:off x="3607537" y="547598"/>
            <a:ext cx="5536463" cy="497282"/>
            <a:chOff x="4411580" y="1214315"/>
            <a:chExt cx="3267172" cy="497282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319B6DDC-D365-C17D-785A-43721A6C7E95}"/>
                </a:ext>
              </a:extLst>
            </p:cNvPr>
            <p:cNvSpPr/>
            <p:nvPr/>
          </p:nvSpPr>
          <p:spPr>
            <a:xfrm>
              <a:off x="4411581" y="1214315"/>
              <a:ext cx="3222204" cy="49728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5BC18041-3945-71C3-F4C1-D5ED778A3105}"/>
                </a:ext>
              </a:extLst>
            </p:cNvPr>
            <p:cNvSpPr/>
            <p:nvPr/>
          </p:nvSpPr>
          <p:spPr>
            <a:xfrm>
              <a:off x="4411580" y="1232123"/>
              <a:ext cx="3267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fi-FI" altLang="en-US" sz="2400" b="1" i="0" dirty="0"/>
                <a:t>Ciri-ciri yang </a:t>
              </a:r>
              <a:r>
                <a:rPr lang="fi-FI" altLang="en-US" sz="2400" b="1" dirty="0"/>
                <a:t>M</a:t>
              </a:r>
              <a:r>
                <a:rPr lang="fi-FI" altLang="en-US" sz="2400" b="1" i="0" dirty="0" smtClean="0"/>
                <a:t>enyertai </a:t>
              </a:r>
              <a:r>
                <a:rPr lang="fi-FI" altLang="en-US" sz="2400" b="1" dirty="0"/>
                <a:t>P</a:t>
              </a:r>
              <a:r>
                <a:rPr lang="fi-FI" altLang="en-US" sz="2400" b="1" i="0" dirty="0" smtClean="0"/>
                <a:t>erubahan </a:t>
              </a:r>
              <a:r>
                <a:rPr lang="fi-FI" altLang="en-US" sz="2400" b="1" dirty="0"/>
                <a:t>K</a:t>
              </a:r>
              <a:r>
                <a:rPr lang="fi-FI" altLang="en-US" sz="2400" b="1" i="0" dirty="0" smtClean="0"/>
                <a:t>imia</a:t>
              </a:r>
              <a:endParaRPr lang="id-ID" altLang="en-US" sz="2400" i="0" dirty="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99EAE4E-B31A-DDAC-BD79-E34EFB7E132F}"/>
              </a:ext>
            </a:extLst>
          </p:cNvPr>
          <p:cNvSpPr/>
          <p:nvPr/>
        </p:nvSpPr>
        <p:spPr>
          <a:xfrm>
            <a:off x="327891" y="1531794"/>
            <a:ext cx="569163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en-US" sz="2000" b="1" dirty="0" err="1"/>
              <a:t>Terjadinya</a:t>
            </a:r>
            <a:r>
              <a:rPr lang="en-US" sz="2000" b="1" dirty="0"/>
              <a:t> </a:t>
            </a:r>
            <a:r>
              <a:rPr lang="en-US" sz="2000" b="1" dirty="0" err="1"/>
              <a:t>perubahan</a:t>
            </a:r>
            <a:r>
              <a:rPr lang="en-US" sz="2000" b="1" dirty="0"/>
              <a:t> </a:t>
            </a:r>
            <a:r>
              <a:rPr lang="en-US" sz="2000" b="1" dirty="0" err="1"/>
              <a:t>warna</a:t>
            </a:r>
            <a:endParaRPr lang="en-US" sz="2000" b="1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en-US" sz="2000" dirty="0"/>
          </a:p>
          <a:p>
            <a:pPr algn="just">
              <a:defRPr/>
            </a:pPr>
            <a:endParaRPr lang="en-US" sz="2000" dirty="0"/>
          </a:p>
          <a:p>
            <a:pPr algn="just">
              <a:defRPr/>
            </a:pPr>
            <a:endParaRPr lang="en-US" sz="2000" dirty="0"/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en-US" sz="2000" b="1" dirty="0" err="1"/>
              <a:t>Terjadinya</a:t>
            </a:r>
            <a:r>
              <a:rPr lang="en-US" sz="2000" b="1" dirty="0"/>
              <a:t> </a:t>
            </a:r>
            <a:r>
              <a:rPr lang="en-US" sz="2000" b="1" dirty="0" err="1"/>
              <a:t>perubahan</a:t>
            </a:r>
            <a:r>
              <a:rPr lang="en-US" sz="2000" b="1" dirty="0"/>
              <a:t> </a:t>
            </a:r>
            <a:r>
              <a:rPr lang="en-US" sz="2000" b="1" dirty="0" err="1"/>
              <a:t>suhu</a:t>
            </a:r>
            <a:endParaRPr lang="en-US" sz="2000" b="1" dirty="0"/>
          </a:p>
          <a:p>
            <a:pPr marL="266700" algn="just">
              <a:defRPr/>
            </a:pPr>
            <a:r>
              <a:rPr lang="en-US" sz="2000" dirty="0"/>
              <a:t>Jika </a:t>
            </a:r>
            <a:r>
              <a:rPr lang="en-US" sz="2000" dirty="0" err="1"/>
              <a:t>larutan</a:t>
            </a:r>
            <a:r>
              <a:rPr lang="en-US" sz="2000" dirty="0"/>
              <a:t> </a:t>
            </a:r>
            <a:r>
              <a:rPr lang="en-US" sz="2000" dirty="0" err="1"/>
              <a:t>asam</a:t>
            </a:r>
            <a:r>
              <a:rPr lang="en-US" sz="2000" dirty="0"/>
              <a:t> </a:t>
            </a:r>
            <a:r>
              <a:rPr lang="en-US" sz="2000" dirty="0" err="1"/>
              <a:t>klorida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tabung</a:t>
            </a:r>
            <a:r>
              <a:rPr lang="en-US" sz="2000" dirty="0"/>
              <a:t> </a:t>
            </a:r>
            <a:r>
              <a:rPr lang="en-US" sz="2000" dirty="0" err="1"/>
              <a:t>reaksi</a:t>
            </a:r>
            <a:r>
              <a:rPr lang="en-US" sz="2000" dirty="0"/>
              <a:t> </a:t>
            </a:r>
            <a:r>
              <a:rPr lang="en-US" sz="2000" dirty="0" err="1"/>
              <a:t>ditambah</a:t>
            </a:r>
            <a:r>
              <a:rPr lang="en-US" sz="2000" dirty="0"/>
              <a:t> </a:t>
            </a:r>
            <a:r>
              <a:rPr lang="en-US" sz="2000" dirty="0" err="1"/>
              <a:t>larutan</a:t>
            </a:r>
            <a:r>
              <a:rPr lang="en-US" sz="2000" dirty="0"/>
              <a:t> natrium </a:t>
            </a:r>
            <a:r>
              <a:rPr lang="en-US" sz="2000" dirty="0" err="1"/>
              <a:t>hidroksida</a:t>
            </a:r>
            <a:r>
              <a:rPr lang="en-US" sz="2000" dirty="0"/>
              <a:t> </a:t>
            </a:r>
            <a:r>
              <a:rPr lang="en-US" sz="2000" dirty="0" err="1"/>
              <a:t>maka</a:t>
            </a:r>
            <a:r>
              <a:rPr lang="en-US" sz="2000" dirty="0"/>
              <a:t> </a:t>
            </a:r>
            <a:r>
              <a:rPr lang="en-US" sz="2000" dirty="0" err="1"/>
              <a:t>suhu</a:t>
            </a:r>
            <a:r>
              <a:rPr lang="en-US" sz="2000" dirty="0"/>
              <a:t> </a:t>
            </a:r>
            <a:r>
              <a:rPr lang="en-US" sz="2000" dirty="0" err="1"/>
              <a:t>campuran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naik, </a:t>
            </a:r>
            <a:r>
              <a:rPr lang="en-US" sz="2000" dirty="0" err="1"/>
              <a:t>ditandai</a:t>
            </a:r>
            <a:r>
              <a:rPr lang="en-US" sz="2000" dirty="0"/>
              <a:t> </a:t>
            </a:r>
            <a:r>
              <a:rPr lang="en-US" sz="2000" dirty="0" err="1"/>
              <a:t>tabung</a:t>
            </a:r>
            <a:r>
              <a:rPr lang="en-US" sz="2000" dirty="0"/>
              <a:t> </a:t>
            </a:r>
            <a:r>
              <a:rPr lang="en-US" sz="2000" dirty="0" err="1"/>
              <a:t>reaksi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hangat</a:t>
            </a:r>
            <a:r>
              <a:rPr lang="en-US" sz="2000" dirty="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FFC736F-70B2-865F-E5BF-F2256959488D}"/>
              </a:ext>
            </a:extLst>
          </p:cNvPr>
          <p:cNvSpPr/>
          <p:nvPr/>
        </p:nvSpPr>
        <p:spPr>
          <a:xfrm>
            <a:off x="3118129" y="1978444"/>
            <a:ext cx="30380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err="1"/>
              <a:t>Buah</a:t>
            </a:r>
            <a:r>
              <a:rPr lang="en-US" sz="2000" dirty="0"/>
              <a:t> </a:t>
            </a:r>
            <a:r>
              <a:rPr lang="en-US" sz="2000" dirty="0" err="1"/>
              <a:t>tomat</a:t>
            </a:r>
            <a:r>
              <a:rPr lang="en-US" sz="2000" dirty="0"/>
              <a:t> </a:t>
            </a:r>
            <a:r>
              <a:rPr lang="en-US" sz="2000" dirty="0" err="1"/>
              <a:t>sebelum</a:t>
            </a:r>
            <a:r>
              <a:rPr lang="en-US" sz="2000" dirty="0"/>
              <a:t> </a:t>
            </a:r>
            <a:r>
              <a:rPr lang="en-US" sz="2000" dirty="0" err="1"/>
              <a:t>masak</a:t>
            </a:r>
            <a:r>
              <a:rPr lang="en-US" sz="2000" dirty="0"/>
              <a:t> </a:t>
            </a:r>
            <a:r>
              <a:rPr lang="en-US" sz="2000" dirty="0" err="1"/>
              <a:t>berwarna</a:t>
            </a:r>
            <a:r>
              <a:rPr lang="en-US" sz="2000" dirty="0"/>
              <a:t> </a:t>
            </a:r>
            <a:r>
              <a:rPr lang="en-US" sz="2000" dirty="0" err="1"/>
              <a:t>hijau</a:t>
            </a:r>
            <a:r>
              <a:rPr lang="en-US" sz="2000" dirty="0"/>
              <a:t>. </a:t>
            </a:r>
            <a:r>
              <a:rPr lang="en-US" sz="2000" dirty="0" err="1"/>
              <a:t>Setelah</a:t>
            </a:r>
            <a:r>
              <a:rPr lang="en-US" sz="2000" dirty="0"/>
              <a:t> </a:t>
            </a:r>
            <a:r>
              <a:rPr lang="en-US" sz="2000" dirty="0" err="1"/>
              <a:t>masak</a:t>
            </a:r>
            <a:r>
              <a:rPr lang="en-US" sz="2000" dirty="0"/>
              <a:t>, </a:t>
            </a:r>
            <a:r>
              <a:rPr lang="en-US" sz="2000" dirty="0" err="1"/>
              <a:t>tomat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berwarna</a:t>
            </a:r>
            <a:r>
              <a:rPr lang="en-US" sz="2000" dirty="0"/>
              <a:t> </a:t>
            </a:r>
            <a:r>
              <a:rPr lang="en-US" sz="2000" dirty="0" err="1"/>
              <a:t>merah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terjadinya</a:t>
            </a:r>
            <a:r>
              <a:rPr lang="en-US" sz="2000" dirty="0"/>
              <a:t> </a:t>
            </a:r>
            <a:r>
              <a:rPr lang="en-US" sz="2000" dirty="0" err="1"/>
              <a:t>komposisi</a:t>
            </a:r>
            <a:r>
              <a:rPr lang="en-US" sz="2000" dirty="0"/>
              <a:t> </a:t>
            </a:r>
            <a:r>
              <a:rPr lang="en-US" sz="2000" dirty="0" err="1"/>
              <a:t>zat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buah</a:t>
            </a:r>
            <a:r>
              <a:rPr lang="en-US" sz="2000" dirty="0"/>
              <a:t> </a:t>
            </a:r>
            <a:r>
              <a:rPr lang="en-US" sz="2000" dirty="0" err="1"/>
              <a:t>tomat</a:t>
            </a:r>
            <a:r>
              <a:rPr lang="en-US" sz="2000" dirty="0"/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B397003-9CBE-1BDB-4C08-B7D59685D9CF}"/>
              </a:ext>
            </a:extLst>
          </p:cNvPr>
          <p:cNvSpPr/>
          <p:nvPr/>
        </p:nvSpPr>
        <p:spPr>
          <a:xfrm>
            <a:off x="6424448" y="1531794"/>
            <a:ext cx="528670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0"/>
              </a:spcBef>
              <a:buFont typeface="Wingdings" pitchFamily="2" charset="2"/>
              <a:buChar char="Ø"/>
            </a:pPr>
            <a:r>
              <a:rPr lang="id-ID" altLang="en-US" sz="2000" b="1" noProof="1"/>
              <a:t>Timbuln</a:t>
            </a:r>
            <a:r>
              <a:rPr lang="en-US" altLang="en-US" sz="2000" b="1" dirty="0" err="1"/>
              <a:t>ya</a:t>
            </a:r>
            <a:r>
              <a:rPr lang="en-US" altLang="en-US" sz="2000" b="1" dirty="0"/>
              <a:t> gas</a:t>
            </a:r>
            <a:endParaRPr lang="id-ID" altLang="en-US" sz="2000" b="1" dirty="0"/>
          </a:p>
          <a:p>
            <a:pPr marL="266700" algn="just">
              <a:spcBef>
                <a:spcPct val="0"/>
              </a:spcBef>
              <a:buFontTx/>
              <a:buNone/>
            </a:pPr>
            <a:r>
              <a:rPr lang="id-ID" altLang="en-US" sz="2000" dirty="0"/>
              <a:t>Jika sebutir telur direndam dalam gelas berisi cuka akan timbul gas. Timbulnya gelembung gas ini menunjukkan terjadinya perubahan kimia yang terjadi pada telur dan cuka</a:t>
            </a:r>
            <a:r>
              <a:rPr lang="en-US" altLang="en-US" sz="2000" dirty="0"/>
              <a:t>.</a:t>
            </a:r>
            <a:endParaRPr lang="id-ID" altLang="en-US" sz="2000" dirty="0"/>
          </a:p>
          <a:p>
            <a:pPr>
              <a:spcBef>
                <a:spcPct val="0"/>
              </a:spcBef>
              <a:buFontTx/>
              <a:buNone/>
            </a:pPr>
            <a:endParaRPr lang="id-ID" altLang="en-US" sz="2000" dirty="0"/>
          </a:p>
          <a:p>
            <a:pPr marL="285750" indent="-285750">
              <a:spcBef>
                <a:spcPct val="0"/>
              </a:spcBef>
              <a:buFont typeface="Wingdings" pitchFamily="2" charset="2"/>
              <a:buChar char="Ø"/>
            </a:pPr>
            <a:r>
              <a:rPr lang="id-ID" altLang="en-US" sz="2000" b="1" dirty="0"/>
              <a:t>Terjadinya endapan</a:t>
            </a:r>
          </a:p>
          <a:p>
            <a:pPr marL="266700" algn="just">
              <a:spcBef>
                <a:spcPct val="0"/>
              </a:spcBef>
              <a:buFontTx/>
              <a:buNone/>
            </a:pPr>
            <a:r>
              <a:rPr lang="id-ID" altLang="en-US" sz="2000" noProof="1"/>
              <a:t>Larutan </a:t>
            </a:r>
            <a:r>
              <a:rPr lang="en-US" altLang="en-US" sz="2000" noProof="1" smtClean="0"/>
              <a:t>T</a:t>
            </a:r>
            <a:r>
              <a:rPr lang="id-ID" altLang="en-US" sz="2000" noProof="1" smtClean="0"/>
              <a:t>imb</a:t>
            </a:r>
            <a:r>
              <a:rPr lang="en-US" altLang="en-US" sz="2000" noProof="1" smtClean="0"/>
              <a:t>e</a:t>
            </a:r>
            <a:r>
              <a:rPr lang="id-ID" altLang="en-US" sz="2000" noProof="1" smtClean="0"/>
              <a:t>l(II</a:t>
            </a:r>
            <a:r>
              <a:rPr lang="id-ID" altLang="en-US" sz="2000" noProof="1"/>
              <a:t>) sulfat direaksikan dengan Kalium Iodida akan dihasilkan endapan kuning </a:t>
            </a:r>
            <a:r>
              <a:rPr lang="id-ID" altLang="en-US" sz="2000" noProof="1" smtClean="0"/>
              <a:t>Timb</a:t>
            </a:r>
            <a:r>
              <a:rPr lang="en-US" altLang="en-US" sz="2000" noProof="1" smtClean="0"/>
              <a:t>e</a:t>
            </a:r>
            <a:r>
              <a:rPr lang="id-ID" altLang="en-US" sz="2000" noProof="1" smtClean="0"/>
              <a:t>l(II</a:t>
            </a:r>
            <a:r>
              <a:rPr lang="id-ID" altLang="en-US" sz="2000" noProof="1"/>
              <a:t>) </a:t>
            </a:r>
            <a:r>
              <a:rPr lang="id-ID" altLang="en-US" sz="2000" noProof="1" smtClean="0"/>
              <a:t>Iodida</a:t>
            </a:r>
            <a:r>
              <a:rPr lang="en-US" altLang="en-US" sz="2000" noProof="1" smtClean="0"/>
              <a:t>.</a:t>
            </a:r>
            <a:endParaRPr lang="id-ID" altLang="en-US" sz="2000" noProof="1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69808DC-9DAB-B570-7F99-4D8F82F784BE}"/>
              </a:ext>
            </a:extLst>
          </p:cNvPr>
          <p:cNvCxnSpPr>
            <a:cxnSpLocks/>
          </p:cNvCxnSpPr>
          <p:nvPr/>
        </p:nvCxnSpPr>
        <p:spPr>
          <a:xfrm>
            <a:off x="6156155" y="1502194"/>
            <a:ext cx="0" cy="4728247"/>
          </a:xfrm>
          <a:prstGeom prst="line">
            <a:avLst/>
          </a:prstGeom>
          <a:ln w="1270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0386E95-E01E-0B49-D5DB-AEE289B5244F}"/>
              </a:ext>
            </a:extLst>
          </p:cNvPr>
          <p:cNvGrpSpPr/>
          <p:nvPr/>
        </p:nvGrpSpPr>
        <p:grpSpPr>
          <a:xfrm>
            <a:off x="734130" y="1978444"/>
            <a:ext cx="2439576" cy="1754326"/>
            <a:chOff x="725212" y="1489287"/>
            <a:chExt cx="2439576" cy="1754326"/>
          </a:xfrm>
        </p:grpSpPr>
        <p:pic>
          <p:nvPicPr>
            <p:cNvPr id="15362" name="Picture 2" descr="Green, yellow and red tomatoes hanged from their plants inside a greenhouse, close view.">
              <a:extLst>
                <a:ext uri="{FF2B5EF4-FFF2-40B4-BE49-F238E27FC236}">
                  <a16:creationId xmlns:a16="http://schemas.microsoft.com/office/drawing/2014/main" xmlns="" id="{AD81D7AB-6150-9221-1259-401E547377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212" y="1489287"/>
              <a:ext cx="2329736" cy="1548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26">
              <a:extLst>
                <a:ext uri="{FF2B5EF4-FFF2-40B4-BE49-F238E27FC236}">
                  <a16:creationId xmlns:a16="http://schemas.microsoft.com/office/drawing/2014/main" xmlns="" id="{6EEB5621-C992-85D3-3254-27A419C98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0080" y="2997392"/>
              <a:ext cx="12747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 err="1"/>
                <a:t>Sumber</a:t>
              </a:r>
              <a:r>
                <a:rPr lang="en-US" altLang="en-US" sz="1000" dirty="0"/>
                <a:t>: </a:t>
              </a:r>
              <a:r>
                <a:rPr lang="en-US" altLang="en-US" sz="1000" i="1" dirty="0" err="1"/>
                <a:t>freepik.com</a:t>
              </a:r>
              <a:endParaRPr lang="en-US" altLang="en-US" sz="1000" i="1" dirty="0"/>
            </a:p>
          </p:txBody>
        </p:sp>
      </p:grpSp>
      <p:pic>
        <p:nvPicPr>
          <p:cNvPr id="13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81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C25B5E2E-5D61-0EA4-CDBC-7D9CB233B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934272"/>
              </p:ext>
            </p:extLst>
          </p:nvPr>
        </p:nvGraphicFramePr>
        <p:xfrm>
          <a:off x="1085847" y="1446939"/>
          <a:ext cx="10020304" cy="362988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90266">
                  <a:extLst>
                    <a:ext uri="{9D8B030D-6E8A-4147-A177-3AD203B41FA5}">
                      <a16:colId xmlns:a16="http://schemas.microsoft.com/office/drawing/2014/main" xmlns="" val="3229210650"/>
                    </a:ext>
                  </a:extLst>
                </a:gridCol>
                <a:gridCol w="2508711">
                  <a:extLst>
                    <a:ext uri="{9D8B030D-6E8A-4147-A177-3AD203B41FA5}">
                      <a16:colId xmlns:a16="http://schemas.microsoft.com/office/drawing/2014/main" xmlns="" val="3065032154"/>
                    </a:ext>
                  </a:extLst>
                </a:gridCol>
                <a:gridCol w="2652403">
                  <a:extLst>
                    <a:ext uri="{9D8B030D-6E8A-4147-A177-3AD203B41FA5}">
                      <a16:colId xmlns:a16="http://schemas.microsoft.com/office/drawing/2014/main" xmlns="" val="436943949"/>
                    </a:ext>
                  </a:extLst>
                </a:gridCol>
                <a:gridCol w="2268924">
                  <a:extLst>
                    <a:ext uri="{9D8B030D-6E8A-4147-A177-3AD203B41FA5}">
                      <a16:colId xmlns:a16="http://schemas.microsoft.com/office/drawing/2014/main" xmlns="" val="163755903"/>
                    </a:ext>
                  </a:extLst>
                </a:gridCol>
              </a:tblGrid>
              <a:tr h="452985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Jenis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Zat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Padat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Cair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92480494"/>
                  </a:ext>
                </a:extLst>
              </a:tr>
              <a:tr h="1364961">
                <a:tc>
                  <a:txBody>
                    <a:bodyPr/>
                    <a:lstStyle/>
                    <a:p>
                      <a:r>
                        <a:rPr lang="en-US" dirty="0" err="1"/>
                        <a:t>Susunan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Partikel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4289469"/>
                  </a:ext>
                </a:extLst>
              </a:tr>
              <a:tr h="452985">
                <a:tc>
                  <a:txBody>
                    <a:bodyPr/>
                    <a:lstStyle/>
                    <a:p>
                      <a:r>
                        <a:rPr lang="en-US" dirty="0" err="1"/>
                        <a:t>Letak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Partikel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berdekatan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berdekatan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berjauhan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13577542"/>
                  </a:ext>
                </a:extLst>
              </a:tr>
              <a:tr h="452985">
                <a:tc>
                  <a:txBody>
                    <a:bodyPr/>
                    <a:lstStyle/>
                    <a:p>
                      <a:r>
                        <a:rPr lang="en-US" dirty="0" err="1"/>
                        <a:t>Susunan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teratur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Kurang </a:t>
                      </a:r>
                      <a:r>
                        <a:rPr lang="en-US" dirty="0" err="1"/>
                        <a:t>teratur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tidak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teratur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7817917"/>
                  </a:ext>
                </a:extLst>
              </a:tr>
              <a:tr h="452985">
                <a:tc>
                  <a:txBody>
                    <a:bodyPr/>
                    <a:lstStyle/>
                    <a:p>
                      <a:r>
                        <a:rPr lang="en-US" dirty="0"/>
                        <a:t>Gaya Tarik </a:t>
                      </a:r>
                      <a:r>
                        <a:rPr lang="en-US" dirty="0" err="1"/>
                        <a:t>Partikel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kuat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Kurang </a:t>
                      </a:r>
                      <a:r>
                        <a:rPr lang="en-US" dirty="0" err="1"/>
                        <a:t>kuat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lemah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0351879"/>
                  </a:ext>
                </a:extLst>
              </a:tr>
              <a:tr h="452985">
                <a:tc>
                  <a:txBody>
                    <a:bodyPr/>
                    <a:lstStyle/>
                    <a:p>
                      <a:r>
                        <a:rPr lang="en-US" dirty="0" err="1"/>
                        <a:t>Gerak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Partikel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tidak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bebas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Kurang </a:t>
                      </a:r>
                      <a:r>
                        <a:rPr lang="en-US" dirty="0" err="1"/>
                        <a:t>bebas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Sangat </a:t>
                      </a:r>
                      <a:r>
                        <a:rPr lang="en-US" dirty="0" err="1"/>
                        <a:t>bebas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8967265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E1ED211-6473-92B9-3A46-1926A3921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491" y="664411"/>
            <a:ext cx="6431017" cy="4619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i="0" dirty="0" err="1">
                <a:latin typeface="+mn-lt"/>
              </a:rPr>
              <a:t>Susunan</a:t>
            </a:r>
            <a:r>
              <a:rPr lang="en-US" altLang="en-US" sz="2400" b="1" i="0" dirty="0">
                <a:latin typeface="+mn-lt"/>
              </a:rPr>
              <a:t> </a:t>
            </a:r>
            <a:r>
              <a:rPr lang="en-US" altLang="en-US" sz="2400" b="1" i="0" dirty="0" err="1">
                <a:latin typeface="+mn-lt"/>
              </a:rPr>
              <a:t>Partikel</a:t>
            </a:r>
            <a:r>
              <a:rPr lang="en-US" altLang="en-US" sz="2400" b="1" i="0" dirty="0">
                <a:latin typeface="+mn-lt"/>
              </a:rPr>
              <a:t> </a:t>
            </a:r>
            <a:r>
              <a:rPr lang="en-US" altLang="en-US" sz="2400" b="1" i="0" dirty="0" err="1">
                <a:latin typeface="+mn-lt"/>
              </a:rPr>
              <a:t>Zat</a:t>
            </a:r>
            <a:r>
              <a:rPr lang="en-US" altLang="en-US" sz="2400" b="1" i="0" dirty="0">
                <a:latin typeface="+mn-lt"/>
              </a:rPr>
              <a:t> </a:t>
            </a:r>
            <a:r>
              <a:rPr lang="en-US" altLang="en-US" sz="2400" b="1" i="0" dirty="0" err="1">
                <a:latin typeface="+mn-lt"/>
              </a:rPr>
              <a:t>Padat</a:t>
            </a:r>
            <a:r>
              <a:rPr lang="en-US" altLang="en-US" sz="2400" b="1" i="0" dirty="0">
                <a:latin typeface="+mn-lt"/>
              </a:rPr>
              <a:t>, </a:t>
            </a:r>
            <a:r>
              <a:rPr lang="en-US" altLang="en-US" sz="2400" b="1" i="0" dirty="0" err="1">
                <a:latin typeface="+mn-lt"/>
              </a:rPr>
              <a:t>Zat</a:t>
            </a:r>
            <a:r>
              <a:rPr lang="en-US" altLang="en-US" sz="2400" b="1" i="0" dirty="0">
                <a:latin typeface="+mn-lt"/>
              </a:rPr>
              <a:t> </a:t>
            </a:r>
            <a:r>
              <a:rPr lang="en-US" altLang="en-US" sz="2400" b="1" i="0" dirty="0" err="1">
                <a:latin typeface="+mn-lt"/>
              </a:rPr>
              <a:t>Cair</a:t>
            </a:r>
            <a:r>
              <a:rPr lang="en-US" altLang="en-US" sz="2400" b="1" i="0" dirty="0">
                <a:latin typeface="+mn-lt"/>
              </a:rPr>
              <a:t>, dan Gas</a:t>
            </a:r>
          </a:p>
        </p:txBody>
      </p:sp>
      <p:pic>
        <p:nvPicPr>
          <p:cNvPr id="6" name="Picture 2" descr="States of matter solid liquid and gas the scientific theory of the nature of matter particle arrangement of substances concepts for basic chemistry education vectorxdxa">
            <a:extLst>
              <a:ext uri="{FF2B5EF4-FFF2-40B4-BE49-F238E27FC236}">
                <a16:creationId xmlns:a16="http://schemas.microsoft.com/office/drawing/2014/main" xmlns="" id="{2BECD7C9-25C9-FF7D-41E7-12FD5248E6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6" t="23752" r="67516" b="35401"/>
          <a:stretch/>
        </p:blipFill>
        <p:spPr bwMode="auto">
          <a:xfrm>
            <a:off x="4253468" y="2031494"/>
            <a:ext cx="1520870" cy="11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States of matter solid liquid and gas the scientific theory of the nature of matter particle arrangement of substances concepts for basic chemistry education vectorxdxa">
            <a:extLst>
              <a:ext uri="{FF2B5EF4-FFF2-40B4-BE49-F238E27FC236}">
                <a16:creationId xmlns:a16="http://schemas.microsoft.com/office/drawing/2014/main" xmlns="" id="{355CE06C-B6C3-4F34-A8DA-BF61156FA2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21083" r="39241" b="32650"/>
          <a:stretch/>
        </p:blipFill>
        <p:spPr bwMode="auto">
          <a:xfrm>
            <a:off x="6745791" y="2031494"/>
            <a:ext cx="1608738" cy="11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States of matter solid liquid and gas the scientific theory of the nature of matter particle arrangement of substances concepts for basic chemistry education vectorxdxa">
            <a:extLst>
              <a:ext uri="{FF2B5EF4-FFF2-40B4-BE49-F238E27FC236}">
                <a16:creationId xmlns:a16="http://schemas.microsoft.com/office/drawing/2014/main" xmlns="" id="{9E410E70-8248-C8E1-1367-F3F1AA007E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9" t="15223" r="11538" b="35580"/>
          <a:stretch/>
        </p:blipFill>
        <p:spPr bwMode="auto">
          <a:xfrm>
            <a:off x="9152870" y="2106293"/>
            <a:ext cx="1353072" cy="109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50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C94E1E05-56EF-9987-28D5-5DB457A39E54}"/>
              </a:ext>
            </a:extLst>
          </p:cNvPr>
          <p:cNvGrpSpPr/>
          <p:nvPr/>
        </p:nvGrpSpPr>
        <p:grpSpPr>
          <a:xfrm>
            <a:off x="-76201" y="235993"/>
            <a:ext cx="5657194" cy="685800"/>
            <a:chOff x="-76201" y="309563"/>
            <a:chExt cx="4637446" cy="685800"/>
          </a:xfrm>
        </p:grpSpPr>
        <p:sp>
          <p:nvSpPr>
            <p:cNvPr id="6" name="Pentagon 5">
              <a:extLst>
                <a:ext uri="{FF2B5EF4-FFF2-40B4-BE49-F238E27FC236}">
                  <a16:creationId xmlns:a16="http://schemas.microsoft.com/office/drawing/2014/main" xmlns="" id="{00A0234E-FAC2-B89D-6CB1-FD012CBCE104}"/>
                </a:ext>
              </a:extLst>
            </p:cNvPr>
            <p:cNvSpPr/>
            <p:nvPr/>
          </p:nvSpPr>
          <p:spPr bwMode="auto">
            <a:xfrm>
              <a:off x="-76201" y="309563"/>
              <a:ext cx="3796863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29AC9FAD-14BA-416A-A403-1E2ACD1FF43B}"/>
                </a:ext>
              </a:extLst>
            </p:cNvPr>
            <p:cNvSpPr/>
            <p:nvPr/>
          </p:nvSpPr>
          <p:spPr bwMode="auto">
            <a:xfrm>
              <a:off x="36513" y="309563"/>
              <a:ext cx="4160691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2.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Adhesi</a:t>
              </a: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 dan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Kohesi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xmlns="" id="{01947353-03CC-36C7-EF16-CFC7EA3D5768}"/>
                </a:ext>
              </a:extLst>
            </p:cNvPr>
            <p:cNvSpPr/>
            <p:nvPr/>
          </p:nvSpPr>
          <p:spPr bwMode="auto">
            <a:xfrm>
              <a:off x="3530957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>
              <a:extLst>
                <a:ext uri="{FF2B5EF4-FFF2-40B4-BE49-F238E27FC236}">
                  <a16:creationId xmlns:a16="http://schemas.microsoft.com/office/drawing/2014/main" xmlns="" id="{33210F5C-3D7D-AF9D-6412-4BE0079AAAA5}"/>
                </a:ext>
              </a:extLst>
            </p:cNvPr>
            <p:cNvSpPr/>
            <p:nvPr/>
          </p:nvSpPr>
          <p:spPr bwMode="auto">
            <a:xfrm>
              <a:off x="3954820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B4B12C8-34BE-8DFD-7BF7-64003CE78152}"/>
              </a:ext>
            </a:extLst>
          </p:cNvPr>
          <p:cNvSpPr/>
          <p:nvPr/>
        </p:nvSpPr>
        <p:spPr>
          <a:xfrm>
            <a:off x="6674071" y="4328652"/>
            <a:ext cx="4887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dirty="0" err="1"/>
              <a:t>Kohesi</a:t>
            </a:r>
            <a:r>
              <a:rPr lang="en-US" altLang="en-US" dirty="0"/>
              <a:t> </a:t>
            </a:r>
            <a:r>
              <a:rPr lang="en-US" altLang="en-US" dirty="0" err="1"/>
              <a:t>antarmolekul</a:t>
            </a:r>
            <a:r>
              <a:rPr lang="en-US" altLang="en-US" dirty="0"/>
              <a:t> </a:t>
            </a:r>
            <a:r>
              <a:rPr lang="en-US" altLang="en-US" dirty="0" err="1"/>
              <a:t>raksa</a:t>
            </a:r>
            <a:r>
              <a:rPr lang="en-US" altLang="en-US" dirty="0"/>
              <a:t>, </a:t>
            </a:r>
            <a:r>
              <a:rPr lang="en-US" altLang="en-US" dirty="0" err="1"/>
              <a:t>sehingga</a:t>
            </a:r>
            <a:r>
              <a:rPr lang="en-US" altLang="en-US" dirty="0"/>
              <a:t> </a:t>
            </a:r>
            <a:r>
              <a:rPr lang="en-US" altLang="en-US" dirty="0" err="1"/>
              <a:t>ketika</a:t>
            </a:r>
            <a:r>
              <a:rPr lang="en-US" altLang="en-US" dirty="0"/>
              <a:t> </a:t>
            </a:r>
            <a:r>
              <a:rPr lang="en-US" altLang="en-US" dirty="0" err="1"/>
              <a:t>raksa</a:t>
            </a:r>
            <a:r>
              <a:rPr lang="en-US" altLang="en-US" dirty="0"/>
              <a:t> </a:t>
            </a:r>
            <a:r>
              <a:rPr lang="en-US" altLang="en-US" dirty="0" err="1"/>
              <a:t>berada</a:t>
            </a:r>
            <a:r>
              <a:rPr lang="en-US" altLang="en-US" dirty="0"/>
              <a:t> di </a:t>
            </a:r>
            <a:r>
              <a:rPr lang="en-US" altLang="en-US" dirty="0" err="1"/>
              <a:t>permukaan</a:t>
            </a:r>
            <a:r>
              <a:rPr lang="en-US" altLang="en-US" dirty="0"/>
              <a:t> </a:t>
            </a:r>
            <a:r>
              <a:rPr lang="en-US" altLang="en-US" dirty="0" err="1"/>
              <a:t>datar</a:t>
            </a:r>
            <a:r>
              <a:rPr lang="en-US" altLang="en-US" dirty="0"/>
              <a:t> </a:t>
            </a:r>
            <a:r>
              <a:rPr lang="en-US" altLang="en-US" dirty="0" err="1"/>
              <a:t>selalu</a:t>
            </a:r>
            <a:r>
              <a:rPr lang="en-US" altLang="en-US" dirty="0"/>
              <a:t> </a:t>
            </a:r>
            <a:r>
              <a:rPr lang="en-US" altLang="en-US" dirty="0" err="1"/>
              <a:t>membentuk</a:t>
            </a:r>
            <a:r>
              <a:rPr lang="en-US" altLang="en-US" dirty="0"/>
              <a:t> </a:t>
            </a:r>
            <a:r>
              <a:rPr lang="en-US" altLang="en-US" dirty="0" err="1"/>
              <a:t>bangun</a:t>
            </a:r>
            <a:r>
              <a:rPr lang="en-US" altLang="en-US" dirty="0"/>
              <a:t> bola.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97BD9A1-66AF-A77E-772C-AE332C876D9F}"/>
              </a:ext>
            </a:extLst>
          </p:cNvPr>
          <p:cNvSpPr/>
          <p:nvPr/>
        </p:nvSpPr>
        <p:spPr>
          <a:xfrm>
            <a:off x="481715" y="1201695"/>
            <a:ext cx="509927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Adhesi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gaya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tarik-menarik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partikel-partikel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sejenis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44FD98A-C63F-EFA0-CE9A-2D996E811634}"/>
              </a:ext>
            </a:extLst>
          </p:cNvPr>
          <p:cNvSpPr/>
          <p:nvPr/>
        </p:nvSpPr>
        <p:spPr>
          <a:xfrm>
            <a:off x="6674071" y="1201695"/>
            <a:ext cx="488730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Kohesi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gaya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tarik-menarik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partikel-partikel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sejenis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7410" name="Picture 2" descr="Portrait of young woman hands writing alphabet on paper on desk isolated">
            <a:extLst>
              <a:ext uri="{FF2B5EF4-FFF2-40B4-BE49-F238E27FC236}">
                <a16:creationId xmlns:a16="http://schemas.microsoft.com/office/drawing/2014/main" xmlns="" id="{45E26431-B4BB-2C0E-5B8B-9E17BA1E6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54" y="2101304"/>
            <a:ext cx="3016001" cy="200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EAEAC0ED-955F-FFFB-CA46-3B2A8347C0F6}"/>
              </a:ext>
            </a:extLst>
          </p:cNvPr>
          <p:cNvCxnSpPr>
            <a:cxnSpLocks/>
          </p:cNvCxnSpPr>
          <p:nvPr/>
        </p:nvCxnSpPr>
        <p:spPr>
          <a:xfrm>
            <a:off x="6096000" y="1201696"/>
            <a:ext cx="0" cy="4728247"/>
          </a:xfrm>
          <a:prstGeom prst="line">
            <a:avLst/>
          </a:prstGeom>
          <a:ln w="1270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0406946-4E6D-06F3-79DD-E289C002C302}"/>
              </a:ext>
            </a:extLst>
          </p:cNvPr>
          <p:cNvSpPr/>
          <p:nvPr/>
        </p:nvSpPr>
        <p:spPr>
          <a:xfrm>
            <a:off x="481715" y="4328652"/>
            <a:ext cx="50992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dirty="0" err="1"/>
              <a:t>Adhesi</a:t>
            </a:r>
            <a:r>
              <a:rPr lang="en-US" altLang="en-US" dirty="0"/>
              <a:t> </a:t>
            </a:r>
            <a:r>
              <a:rPr lang="en-US" altLang="en-US" dirty="0" err="1"/>
              <a:t>antara</a:t>
            </a:r>
            <a:r>
              <a:rPr lang="en-US" altLang="en-US" dirty="0"/>
              <a:t> </a:t>
            </a:r>
            <a:r>
              <a:rPr lang="en-US" altLang="en-US" dirty="0" err="1"/>
              <a:t>tinta</a:t>
            </a:r>
            <a:r>
              <a:rPr lang="en-US" altLang="en-US" dirty="0"/>
              <a:t> </a:t>
            </a:r>
            <a:r>
              <a:rPr lang="en-US" altLang="en-US" dirty="0" err="1"/>
              <a:t>dengan</a:t>
            </a:r>
            <a:r>
              <a:rPr lang="en-US" altLang="en-US" dirty="0"/>
              <a:t> </a:t>
            </a:r>
            <a:r>
              <a:rPr lang="en-US" altLang="en-US" dirty="0" err="1"/>
              <a:t>kertas</a:t>
            </a:r>
            <a:r>
              <a:rPr lang="en-US" altLang="en-US" dirty="0"/>
              <a:t> </a:t>
            </a:r>
            <a:r>
              <a:rPr lang="en-US" altLang="en-US" dirty="0" err="1"/>
              <a:t>sehingga</a:t>
            </a:r>
            <a:r>
              <a:rPr lang="en-US" altLang="en-US" dirty="0"/>
              <a:t> </a:t>
            </a:r>
            <a:r>
              <a:rPr lang="en-US" altLang="en-US" dirty="0" err="1"/>
              <a:t>tinta</a:t>
            </a:r>
            <a:r>
              <a:rPr lang="en-US" altLang="en-US" dirty="0"/>
              <a:t> </a:t>
            </a:r>
            <a:r>
              <a:rPr lang="en-US" altLang="en-US" dirty="0" err="1"/>
              <a:t>dapat</a:t>
            </a:r>
            <a:r>
              <a:rPr lang="en-US" altLang="en-US" dirty="0"/>
              <a:t> </a:t>
            </a:r>
            <a:r>
              <a:rPr lang="en-US" altLang="en-US" dirty="0" err="1"/>
              <a:t>menempel</a:t>
            </a:r>
            <a:r>
              <a:rPr lang="en-US" altLang="en-US" dirty="0"/>
              <a:t> di </a:t>
            </a:r>
            <a:r>
              <a:rPr lang="en-US" altLang="en-US" dirty="0" err="1"/>
              <a:t>kertas</a:t>
            </a:r>
            <a:r>
              <a:rPr lang="en-US" altLang="en-US" dirty="0"/>
              <a:t>.</a:t>
            </a:r>
          </a:p>
        </p:txBody>
      </p:sp>
      <p:pic>
        <p:nvPicPr>
          <p:cNvPr id="17412" name="Picture 4" descr="Closeup of thermometer">
            <a:extLst>
              <a:ext uri="{FF2B5EF4-FFF2-40B4-BE49-F238E27FC236}">
                <a16:creationId xmlns:a16="http://schemas.microsoft.com/office/drawing/2014/main" xmlns="" id="{95917F67-0B33-B6B4-2BCE-E1BD7FCE3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636" y="2101304"/>
            <a:ext cx="3008011" cy="200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6">
            <a:extLst>
              <a:ext uri="{FF2B5EF4-FFF2-40B4-BE49-F238E27FC236}">
                <a16:creationId xmlns:a16="http://schemas.microsoft.com/office/drawing/2014/main" xmlns="" id="{0ED646A2-3DDB-5B22-0037-2FB51CC75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958" y="4042859"/>
            <a:ext cx="12747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xmlns="" id="{0ED646A2-3DDB-5B22-0037-2FB51CC75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1621" y="4058219"/>
            <a:ext cx="12747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0464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8" grpId="0" animBg="1"/>
      <p:bldP spid="19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A73EA89-9142-1A31-B191-1FFB545D9545}"/>
              </a:ext>
            </a:extLst>
          </p:cNvPr>
          <p:cNvGrpSpPr/>
          <p:nvPr/>
        </p:nvGrpSpPr>
        <p:grpSpPr>
          <a:xfrm>
            <a:off x="-76201" y="235993"/>
            <a:ext cx="4017581" cy="685800"/>
            <a:chOff x="-76201" y="309563"/>
            <a:chExt cx="3293384" cy="685800"/>
          </a:xfrm>
        </p:grpSpPr>
        <p:sp>
          <p:nvSpPr>
            <p:cNvPr id="3" name="Pentagon 2">
              <a:extLst>
                <a:ext uri="{FF2B5EF4-FFF2-40B4-BE49-F238E27FC236}">
                  <a16:creationId xmlns:a16="http://schemas.microsoft.com/office/drawing/2014/main" xmlns="" id="{79F65F76-930E-77E1-FA12-00AF61902863}"/>
                </a:ext>
              </a:extLst>
            </p:cNvPr>
            <p:cNvSpPr/>
            <p:nvPr/>
          </p:nvSpPr>
          <p:spPr bwMode="auto">
            <a:xfrm>
              <a:off x="-76201" y="309563"/>
              <a:ext cx="2414574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D58F1B8-6EFC-6B66-E817-CBC8ED1406E4}"/>
                </a:ext>
              </a:extLst>
            </p:cNvPr>
            <p:cNvSpPr/>
            <p:nvPr/>
          </p:nvSpPr>
          <p:spPr bwMode="auto">
            <a:xfrm>
              <a:off x="36513" y="309563"/>
              <a:ext cx="2031102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3. </a:t>
              </a:r>
              <a:r>
                <a:rPr lang="en-US" sz="3600" b="1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Meniskus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7204902C-5AD9-BCF4-6A28-790841C0E8FB}"/>
                </a:ext>
              </a:extLst>
            </p:cNvPr>
            <p:cNvSpPr/>
            <p:nvPr/>
          </p:nvSpPr>
          <p:spPr bwMode="auto">
            <a:xfrm>
              <a:off x="2186895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37DF59CA-F0B7-373A-CF66-858CAFF51058}"/>
                </a:ext>
              </a:extLst>
            </p:cNvPr>
            <p:cNvSpPr/>
            <p:nvPr/>
          </p:nvSpPr>
          <p:spPr bwMode="auto">
            <a:xfrm>
              <a:off x="2610758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A6F3267A-8240-9075-21D8-903C551F511B}"/>
              </a:ext>
            </a:extLst>
          </p:cNvPr>
          <p:cNvGrpSpPr/>
          <p:nvPr/>
        </p:nvGrpSpPr>
        <p:grpSpPr>
          <a:xfrm>
            <a:off x="-11113" y="1284287"/>
            <a:ext cx="7345977" cy="854810"/>
            <a:chOff x="-11113" y="1284287"/>
            <a:chExt cx="7345977" cy="85481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614B267A-DAF6-EA1C-10D7-B989DE9ABE60}"/>
                </a:ext>
              </a:extLst>
            </p:cNvPr>
            <p:cNvSpPr/>
            <p:nvPr/>
          </p:nvSpPr>
          <p:spPr>
            <a:xfrm>
              <a:off x="-11113" y="1284287"/>
              <a:ext cx="7021513" cy="85480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19">
              <a:extLst>
                <a:ext uri="{FF2B5EF4-FFF2-40B4-BE49-F238E27FC236}">
                  <a16:creationId xmlns:a16="http://schemas.microsoft.com/office/drawing/2014/main" xmlns="" id="{B92C1ED0-07EA-C38E-6FF1-4C58EFD30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" y="1308100"/>
              <a:ext cx="719357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Meniskus</a:t>
              </a:r>
              <a:r>
                <a:rPr lang="en-US" alt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adalah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bentuk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permukan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zat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cair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dalam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tabung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reaksi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EA2E03C-D9EC-4F2F-756C-11016BAA689E}"/>
              </a:ext>
            </a:extLst>
          </p:cNvPr>
          <p:cNvSpPr/>
          <p:nvPr/>
        </p:nvSpPr>
        <p:spPr>
          <a:xfrm>
            <a:off x="541986" y="2344486"/>
            <a:ext cx="77560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 err="1" smtClean="0"/>
              <a:t>Meniskus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ada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dua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jenis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yaitu</a:t>
            </a:r>
            <a:r>
              <a:rPr lang="en-US" altLang="en-US" sz="2000" dirty="0"/>
              <a:t>: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en-US" sz="2000" dirty="0" err="1" smtClean="0"/>
              <a:t>Meniskus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cekung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terjadi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karena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adhesi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antara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zat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cair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dengan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dinding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tabung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lebih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besar</a:t>
            </a:r>
            <a:r>
              <a:rPr lang="en-US" altLang="en-US" sz="2000" dirty="0"/>
              <a:t> </a:t>
            </a:r>
            <a:r>
              <a:rPr lang="en-US" altLang="en-US" sz="2000" dirty="0" err="1" smtClean="0"/>
              <a:t>dibandingkan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kohesi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antarmolekul</a:t>
            </a:r>
            <a:r>
              <a:rPr lang="en-US" altLang="en-US" sz="2000" dirty="0"/>
              <a:t> </a:t>
            </a:r>
            <a:r>
              <a:rPr lang="en-US" altLang="en-US" sz="2000" dirty="0" err="1"/>
              <a:t>zat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cair</a:t>
            </a:r>
            <a:r>
              <a:rPr lang="en-US" altLang="en-US" sz="2000" dirty="0"/>
              <a:t>.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en-US" sz="2000" dirty="0" err="1" smtClean="0"/>
              <a:t>Meniskus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cembung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terjadi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karena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kohesi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antarmolekul</a:t>
            </a:r>
            <a:r>
              <a:rPr lang="en-US" altLang="en-US" sz="2000" dirty="0"/>
              <a:t> </a:t>
            </a:r>
            <a:r>
              <a:rPr lang="en-US" altLang="en-US" sz="2000" dirty="0" err="1"/>
              <a:t>zat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cair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lebih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besar</a:t>
            </a:r>
            <a:r>
              <a:rPr lang="en-US" altLang="en-US" sz="2000" dirty="0"/>
              <a:t> </a:t>
            </a:r>
            <a:r>
              <a:rPr lang="en-US" altLang="en-US" sz="2000" dirty="0" err="1" smtClean="0"/>
              <a:t>dibandingkan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adhesi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antara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zat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cair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dengan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dinding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tabung</a:t>
            </a:r>
            <a:r>
              <a:rPr lang="en-US" altLang="en-US" sz="2000" dirty="0"/>
              <a:t>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F610139C-AA16-89A9-7428-CE104A0FB1CB}"/>
              </a:ext>
            </a:extLst>
          </p:cNvPr>
          <p:cNvGrpSpPr/>
          <p:nvPr/>
        </p:nvGrpSpPr>
        <p:grpSpPr>
          <a:xfrm>
            <a:off x="8157653" y="1662043"/>
            <a:ext cx="3467034" cy="3858524"/>
            <a:chOff x="7701093" y="1662043"/>
            <a:chExt cx="3467034" cy="385852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812B4A0C-1369-9470-2CB1-CE6909BD897F}"/>
                </a:ext>
              </a:extLst>
            </p:cNvPr>
            <p:cNvSpPr/>
            <p:nvPr/>
          </p:nvSpPr>
          <p:spPr>
            <a:xfrm>
              <a:off x="8660340" y="4011886"/>
              <a:ext cx="42030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1400" dirty="0"/>
                <a:t>(a) </a:t>
              </a:r>
              <a:endParaRPr lang="en-US" sz="1400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76A0233E-A70F-EAD4-13AA-9DC4F3B7D5CD}"/>
                </a:ext>
              </a:extLst>
            </p:cNvPr>
            <p:cNvGrpSpPr/>
            <p:nvPr/>
          </p:nvGrpSpPr>
          <p:grpSpPr>
            <a:xfrm>
              <a:off x="7701093" y="1662043"/>
              <a:ext cx="3467034" cy="3858524"/>
              <a:chOff x="7701093" y="1662043"/>
              <a:chExt cx="3467034" cy="3858524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xmlns="" id="{D2936F15-0B87-1C00-E574-C3012CF023B9}"/>
                  </a:ext>
                </a:extLst>
              </p:cNvPr>
              <p:cNvGrpSpPr/>
              <p:nvPr/>
            </p:nvGrpSpPr>
            <p:grpSpPr>
              <a:xfrm>
                <a:off x="7701093" y="1662043"/>
                <a:ext cx="3467034" cy="3858524"/>
                <a:chOff x="7701093" y="1662043"/>
                <a:chExt cx="3467034" cy="3858524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xmlns="" id="{3415C6D4-A790-0440-F1DE-BB74BAF11260}"/>
                    </a:ext>
                  </a:extLst>
                </p:cNvPr>
                <p:cNvGrpSpPr/>
                <p:nvPr/>
              </p:nvGrpSpPr>
              <p:grpSpPr>
                <a:xfrm>
                  <a:off x="7701093" y="1662043"/>
                  <a:ext cx="3467034" cy="3858524"/>
                  <a:chOff x="7589580" y="1495169"/>
                  <a:chExt cx="3467034" cy="3858524"/>
                </a:xfrm>
              </p:grpSpPr>
              <p:grpSp>
                <p:nvGrpSpPr>
                  <p:cNvPr id="20" name="Group 19">
                    <a:extLst>
                      <a:ext uri="{FF2B5EF4-FFF2-40B4-BE49-F238E27FC236}">
                        <a16:creationId xmlns:a16="http://schemas.microsoft.com/office/drawing/2014/main" xmlns="" id="{8FBC0A12-CCA6-A3DB-BB38-D0604930348D}"/>
                      </a:ext>
                    </a:extLst>
                  </p:cNvPr>
                  <p:cNvGrpSpPr/>
                  <p:nvPr/>
                </p:nvGrpSpPr>
                <p:grpSpPr>
                  <a:xfrm>
                    <a:off x="8355858" y="1495169"/>
                    <a:ext cx="1936957" cy="2431333"/>
                    <a:chOff x="5958346" y="3513540"/>
                    <a:chExt cx="1936957" cy="2431333"/>
                  </a:xfrm>
                </p:grpSpPr>
                <p:pic>
                  <p:nvPicPr>
                    <p:cNvPr id="18434" name="Picture 2" descr="Laboratory flask">
                      <a:extLst>
                        <a:ext uri="{FF2B5EF4-FFF2-40B4-BE49-F238E27FC236}">
                          <a16:creationId xmlns:a16="http://schemas.microsoft.com/office/drawing/2014/main" xmlns="" id="{EBB5FFAA-8E59-49B5-5138-C4F1047BC7EE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9901" t="17700" r="38907" b="18393"/>
                    <a:stretch/>
                  </p:blipFill>
                  <p:spPr bwMode="auto">
                    <a:xfrm>
                      <a:off x="7089057" y="3513540"/>
                      <a:ext cx="806246" cy="2431333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1" name="Chord 10">
                      <a:extLst>
                        <a:ext uri="{FF2B5EF4-FFF2-40B4-BE49-F238E27FC236}">
                          <a16:creationId xmlns:a16="http://schemas.microsoft.com/office/drawing/2014/main" xmlns="" id="{1D6BBDEC-B1B0-26C5-EF66-29A048488F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82145" y="4277031"/>
                      <a:ext cx="196644" cy="224651"/>
                    </a:xfrm>
                    <a:prstGeom prst="chord">
                      <a:avLst>
                        <a:gd name="adj1" fmla="val 11388718"/>
                        <a:gd name="adj2" fmla="val 21083061"/>
                      </a:avLst>
                    </a:prstGeom>
                    <a:solidFill>
                      <a:srgbClr val="AFD0A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13" name="Picture 2" descr="Laboratory flask">
                      <a:extLst>
                        <a:ext uri="{FF2B5EF4-FFF2-40B4-BE49-F238E27FC236}">
                          <a16:creationId xmlns:a16="http://schemas.microsoft.com/office/drawing/2014/main" xmlns="" id="{F009C713-C7E3-7D53-C918-8E2C0D26C288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9901" t="17700" r="38907" b="18393"/>
                    <a:stretch/>
                  </p:blipFill>
                  <p:spPr bwMode="auto">
                    <a:xfrm>
                      <a:off x="5958346" y="3513540"/>
                      <a:ext cx="806246" cy="2431333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7" name="Stored Data 16">
                      <a:extLst>
                        <a:ext uri="{FF2B5EF4-FFF2-40B4-BE49-F238E27FC236}">
                          <a16:creationId xmlns:a16="http://schemas.microsoft.com/office/drawing/2014/main" xmlns="" id="{0DDC1B4E-3216-5C05-1ABA-4CBE85D7049C}"/>
                        </a:ext>
                      </a:extLst>
                    </p:cNvPr>
                    <p:cNvSpPr/>
                    <p:nvPr/>
                  </p:nvSpPr>
                  <p:spPr>
                    <a:xfrm rot="16200000" flipV="1">
                      <a:off x="6195495" y="4240832"/>
                      <a:ext cx="305697" cy="216000"/>
                    </a:xfrm>
                    <a:prstGeom prst="flowChartOnlineStorage">
                      <a:avLst/>
                    </a:prstGeom>
                    <a:solidFill>
                      <a:srgbClr val="AFD0A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16" name="Straight Connector 15">
                      <a:extLst>
                        <a:ext uri="{FF2B5EF4-FFF2-40B4-BE49-F238E27FC236}">
                          <a16:creationId xmlns:a16="http://schemas.microsoft.com/office/drawing/2014/main" xmlns="" id="{900C7A8D-A097-F8B9-250A-E5095E83069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027088" y="4269979"/>
                      <a:ext cx="1796995" cy="0"/>
                    </a:xfrm>
                    <a:prstGeom prst="line">
                      <a:avLst/>
                    </a:prstGeom>
                    <a:ln w="19050">
                      <a:solidFill>
                        <a:schemeClr val="accent4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9" name="Rectangle 18">
                      <a:extLst>
                        <a:ext uri="{FF2B5EF4-FFF2-40B4-BE49-F238E27FC236}">
                          <a16:creationId xmlns:a16="http://schemas.microsoft.com/office/drawing/2014/main" xmlns="" id="{158735DA-0E10-F762-A983-99DFD881581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364707" y="4246080"/>
                      <a:ext cx="45719" cy="414000"/>
                    </a:xfrm>
                    <a:prstGeom prst="rect">
                      <a:avLst/>
                    </a:prstGeom>
                    <a:solidFill>
                      <a:srgbClr val="CEE5C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xmlns="" id="{A572109F-878B-0767-FA3F-73720AEBFE2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7492180" y="4293879"/>
                      <a:ext cx="45719" cy="414000"/>
                    </a:xfrm>
                    <a:prstGeom prst="rect">
                      <a:avLst/>
                    </a:prstGeom>
                    <a:solidFill>
                      <a:srgbClr val="CEE5C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xmlns="" id="{79B124DE-E7E3-1422-9743-D42D7E0A16B0}"/>
                      </a:ext>
                    </a:extLst>
                  </p:cNvPr>
                  <p:cNvSpPr/>
                  <p:nvPr/>
                </p:nvSpPr>
                <p:spPr>
                  <a:xfrm>
                    <a:off x="7589580" y="4276475"/>
                    <a:ext cx="3467034" cy="107721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en-US" sz="1600" dirty="0"/>
                      <a:t>(a) </a:t>
                    </a:r>
                    <a:r>
                      <a:rPr lang="en-US" altLang="en-US" sz="1600" dirty="0" err="1" smtClean="0"/>
                      <a:t>Meniskus</a:t>
                    </a:r>
                    <a:r>
                      <a:rPr lang="en-US" altLang="en-US" sz="1600" dirty="0" smtClean="0"/>
                      <a:t> </a:t>
                    </a:r>
                    <a:r>
                      <a:rPr lang="en-US" altLang="en-US" sz="1600" dirty="0" err="1"/>
                      <a:t>cekung</a:t>
                    </a:r>
                    <a:r>
                      <a:rPr lang="en-US" altLang="en-US" sz="1600" dirty="0"/>
                      <a:t> pada </a:t>
                    </a:r>
                    <a:r>
                      <a:rPr lang="en-US" altLang="en-US" sz="1600" dirty="0" err="1"/>
                      <a:t>permukan</a:t>
                    </a:r>
                    <a:r>
                      <a:rPr lang="en-US" altLang="en-US" sz="1600" dirty="0"/>
                      <a:t> air </a:t>
                    </a:r>
                    <a:r>
                      <a:rPr lang="en-US" altLang="en-US" sz="1600" dirty="0" err="1"/>
                      <a:t>dalam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tabung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reaksi</a:t>
                    </a:r>
                    <a:r>
                      <a:rPr lang="en-US" altLang="en-US" sz="1600" dirty="0"/>
                      <a:t>  dan (b) </a:t>
                    </a:r>
                    <a:r>
                      <a:rPr lang="en-US" altLang="en-US" sz="1600" dirty="0" err="1" smtClean="0"/>
                      <a:t>meniskus</a:t>
                    </a:r>
                    <a:r>
                      <a:rPr lang="en-US" altLang="en-US" sz="1600" dirty="0" smtClean="0"/>
                      <a:t> </a:t>
                    </a:r>
                    <a:r>
                      <a:rPr lang="en-US" altLang="en-US" sz="1600" dirty="0" err="1"/>
                      <a:t>cembung</a:t>
                    </a:r>
                    <a:r>
                      <a:rPr lang="en-US" altLang="en-US" sz="1600" dirty="0"/>
                      <a:t> pada </a:t>
                    </a:r>
                    <a:r>
                      <a:rPr lang="en-US" altLang="en-US" sz="1600" dirty="0" err="1"/>
                      <a:t>permukan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raksa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dalam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tabung</a:t>
                    </a:r>
                    <a:r>
                      <a:rPr lang="en-US" altLang="en-US" sz="1600" dirty="0"/>
                      <a:t> </a:t>
                    </a:r>
                    <a:r>
                      <a:rPr lang="en-US" altLang="en-US" sz="1600" dirty="0" err="1"/>
                      <a:t>reaksi</a:t>
                    </a:r>
                    <a:r>
                      <a:rPr lang="en-US" altLang="en-US" sz="1600" dirty="0"/>
                      <a:t>. </a:t>
                    </a:r>
                    <a:endParaRPr lang="en-US" sz="1600" dirty="0"/>
                  </a:p>
                </p:txBody>
              </p:sp>
            </p:grp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xmlns="" id="{10CA6113-B2B5-63E0-EAF8-86A0E25DC0C2}"/>
                    </a:ext>
                  </a:extLst>
                </p:cNvPr>
                <p:cNvSpPr/>
                <p:nvPr/>
              </p:nvSpPr>
              <p:spPr>
                <a:xfrm>
                  <a:off x="9775331" y="4035785"/>
                  <a:ext cx="428322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en-US" sz="1400" dirty="0"/>
                    <a:t>(b) </a:t>
                  </a:r>
                  <a:endParaRPr lang="en-US" sz="1400" dirty="0"/>
                </a:p>
              </p:txBody>
            </p:sp>
          </p:grpSp>
          <p:sp>
            <p:nvSpPr>
              <p:cNvPr id="28" name="Rectangle 26">
                <a:extLst>
                  <a:ext uri="{FF2B5EF4-FFF2-40B4-BE49-F238E27FC236}">
                    <a16:creationId xmlns:a16="http://schemas.microsoft.com/office/drawing/2014/main" xmlns="" id="{7ED3FA30-CE0D-7F80-024C-36973F438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256" y="4258396"/>
                <a:ext cx="127470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000" dirty="0" err="1"/>
                  <a:t>Sumber</a:t>
                </a:r>
                <a:r>
                  <a:rPr lang="en-US" altLang="en-US" sz="1000" dirty="0"/>
                  <a:t>: </a:t>
                </a:r>
                <a:r>
                  <a:rPr lang="en-US" altLang="en-US" sz="1000" i="1" dirty="0" err="1"/>
                  <a:t>freepik.com</a:t>
                </a:r>
                <a:endParaRPr lang="en-US" altLang="en-US" sz="1000" i="1" dirty="0"/>
              </a:p>
            </p:txBody>
          </p:sp>
        </p:grpSp>
      </p:grpSp>
      <p:pic>
        <p:nvPicPr>
          <p:cNvPr id="31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58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B7FA7E2-8365-C136-BBC9-9FE78B6A5CF5}"/>
              </a:ext>
            </a:extLst>
          </p:cNvPr>
          <p:cNvGrpSpPr/>
          <p:nvPr/>
        </p:nvGrpSpPr>
        <p:grpSpPr>
          <a:xfrm>
            <a:off x="-76201" y="235993"/>
            <a:ext cx="4543098" cy="685800"/>
            <a:chOff x="-76201" y="309563"/>
            <a:chExt cx="3293384" cy="685800"/>
          </a:xfrm>
        </p:grpSpPr>
        <p:sp>
          <p:nvSpPr>
            <p:cNvPr id="3" name="Pentagon 2">
              <a:extLst>
                <a:ext uri="{FF2B5EF4-FFF2-40B4-BE49-F238E27FC236}">
                  <a16:creationId xmlns:a16="http://schemas.microsoft.com/office/drawing/2014/main" xmlns="" id="{E2D3EF9F-1704-BE1A-C15E-E76C47A5BD57}"/>
                </a:ext>
              </a:extLst>
            </p:cNvPr>
            <p:cNvSpPr/>
            <p:nvPr/>
          </p:nvSpPr>
          <p:spPr bwMode="auto">
            <a:xfrm>
              <a:off x="-76201" y="309563"/>
              <a:ext cx="2414574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22DBBCB4-D4C6-0EFA-00DD-2F6C772607F2}"/>
                </a:ext>
              </a:extLst>
            </p:cNvPr>
            <p:cNvSpPr/>
            <p:nvPr/>
          </p:nvSpPr>
          <p:spPr bwMode="auto">
            <a:xfrm>
              <a:off x="36513" y="309563"/>
              <a:ext cx="2188893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4.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Kapilaritas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A11D495F-F7CA-D56A-03FA-4FBE4BF05B07}"/>
                </a:ext>
              </a:extLst>
            </p:cNvPr>
            <p:cNvSpPr/>
            <p:nvPr/>
          </p:nvSpPr>
          <p:spPr bwMode="auto">
            <a:xfrm>
              <a:off x="2186895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AB135643-AE0B-CBE1-D573-460F01CA8538}"/>
                </a:ext>
              </a:extLst>
            </p:cNvPr>
            <p:cNvSpPr/>
            <p:nvPr/>
          </p:nvSpPr>
          <p:spPr bwMode="auto">
            <a:xfrm>
              <a:off x="2610758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F289ADC-B28B-4EE7-BF8A-9B6D9698A341}"/>
              </a:ext>
            </a:extLst>
          </p:cNvPr>
          <p:cNvSpPr/>
          <p:nvPr/>
        </p:nvSpPr>
        <p:spPr>
          <a:xfrm>
            <a:off x="-11113" y="1284287"/>
            <a:ext cx="7488238" cy="9207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xmlns="" id="{0E0B9D22-D6AE-6FDA-8ABF-7AD633D7F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8" y="1308100"/>
            <a:ext cx="72691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Kapilaritas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peristiwa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naiknya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zat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cair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lubang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sempit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(pipa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kapiler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690E48A-C1F9-F6FC-1E78-BE6EBDA245DF}"/>
              </a:ext>
            </a:extLst>
          </p:cNvPr>
          <p:cNvSpPr/>
          <p:nvPr/>
        </p:nvSpPr>
        <p:spPr>
          <a:xfrm>
            <a:off x="582357" y="2357243"/>
            <a:ext cx="66090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dirty="0" err="1"/>
              <a:t>Gejala</a:t>
            </a:r>
            <a:r>
              <a:rPr lang="en-US" sz="2000" dirty="0"/>
              <a:t> </a:t>
            </a:r>
            <a:r>
              <a:rPr lang="en-US" sz="2000" dirty="0" err="1"/>
              <a:t>kapilaritas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kehidupan</a:t>
            </a:r>
            <a:r>
              <a:rPr lang="en-US" sz="2000" dirty="0"/>
              <a:t> </a:t>
            </a:r>
            <a:r>
              <a:rPr lang="en-US" sz="2000" dirty="0" err="1" smtClean="0"/>
              <a:t>sehari-hari</a:t>
            </a:r>
            <a:r>
              <a:rPr lang="en-US" sz="2000" dirty="0" smtClean="0"/>
              <a:t>, </a:t>
            </a:r>
            <a:r>
              <a:rPr lang="en-US" sz="2000" dirty="0" err="1" smtClean="0"/>
              <a:t>antara</a:t>
            </a:r>
            <a:r>
              <a:rPr lang="en-US" sz="2000" dirty="0" smtClean="0"/>
              <a:t> lain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berikut</a:t>
            </a:r>
            <a:r>
              <a:rPr lang="en-US" sz="2000" dirty="0" smtClean="0"/>
              <a:t>. </a:t>
            </a:r>
            <a:endParaRPr lang="en-US" sz="2000" dirty="0"/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000" dirty="0" err="1"/>
              <a:t>Naiknya</a:t>
            </a:r>
            <a:r>
              <a:rPr lang="en-US" sz="2000" dirty="0"/>
              <a:t> air </a:t>
            </a:r>
            <a:r>
              <a:rPr lang="en-US" sz="2000" dirty="0" err="1"/>
              <a:t>tanah</a:t>
            </a:r>
            <a:r>
              <a:rPr lang="en-US" sz="2000" dirty="0"/>
              <a:t> pada </a:t>
            </a:r>
            <a:r>
              <a:rPr lang="en-US" sz="2000" dirty="0" err="1"/>
              <a:t>pembuluh</a:t>
            </a:r>
            <a:r>
              <a:rPr lang="en-US" sz="2000" dirty="0"/>
              <a:t> </a:t>
            </a:r>
            <a:r>
              <a:rPr lang="en-US" sz="2000" dirty="0" err="1"/>
              <a:t>kayu</a:t>
            </a:r>
            <a:r>
              <a:rPr lang="en-US" sz="2000" dirty="0"/>
              <a:t> pada </a:t>
            </a:r>
            <a:r>
              <a:rPr lang="en-US" sz="2000" dirty="0" err="1"/>
              <a:t>tumbuhan</a:t>
            </a:r>
            <a:r>
              <a:rPr lang="en-US" sz="2000" dirty="0"/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2000" dirty="0" err="1"/>
              <a:t>Naiknya</a:t>
            </a:r>
            <a:r>
              <a:rPr lang="en-US" sz="2000" dirty="0"/>
              <a:t> </a:t>
            </a:r>
            <a:r>
              <a:rPr lang="en-US" sz="2000" dirty="0" err="1"/>
              <a:t>minyak</a:t>
            </a:r>
            <a:r>
              <a:rPr lang="en-US" sz="2000" dirty="0"/>
              <a:t> </a:t>
            </a:r>
            <a:r>
              <a:rPr lang="en-US" sz="2000" dirty="0" err="1"/>
              <a:t>tanah</a:t>
            </a:r>
            <a:r>
              <a:rPr lang="en-US" sz="2000" dirty="0"/>
              <a:t> pada </a:t>
            </a:r>
            <a:r>
              <a:rPr lang="en-US" sz="2000" dirty="0" err="1"/>
              <a:t>sumbu</a:t>
            </a:r>
            <a:r>
              <a:rPr lang="en-US" sz="2000" dirty="0"/>
              <a:t> </a:t>
            </a:r>
            <a:r>
              <a:rPr lang="en-US" sz="2000" dirty="0" err="1"/>
              <a:t>kompor</a:t>
            </a:r>
            <a:r>
              <a:rPr lang="en-US" sz="2000" dirty="0"/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2000" dirty="0" err="1"/>
              <a:t>Naiknya</a:t>
            </a:r>
            <a:r>
              <a:rPr lang="en-US" sz="2000" dirty="0"/>
              <a:t> air </a:t>
            </a:r>
            <a:r>
              <a:rPr lang="en-US" sz="2000" dirty="0" err="1"/>
              <a:t>tanah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dirty="0" err="1"/>
              <a:t>pori-pori</a:t>
            </a:r>
            <a:r>
              <a:rPr lang="en-US" sz="2000" dirty="0"/>
              <a:t> </a:t>
            </a:r>
            <a:r>
              <a:rPr lang="en-US" sz="2000" dirty="0" err="1"/>
              <a:t>tembok</a:t>
            </a:r>
            <a:endParaRPr lang="en-US" sz="20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2000" dirty="0" err="1"/>
              <a:t>Terserapnya</a:t>
            </a:r>
            <a:r>
              <a:rPr lang="en-US" sz="2000" dirty="0"/>
              <a:t> air di </a:t>
            </a:r>
            <a:r>
              <a:rPr lang="en-US" sz="2000" dirty="0" err="1"/>
              <a:t>lantai</a:t>
            </a:r>
            <a:r>
              <a:rPr lang="en-US" sz="2000" dirty="0"/>
              <a:t> oleh </a:t>
            </a:r>
            <a:r>
              <a:rPr lang="en-US" sz="2000" dirty="0" err="1"/>
              <a:t>kain</a:t>
            </a:r>
            <a:r>
              <a:rPr lang="en-US" sz="2000" dirty="0"/>
              <a:t> pel.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2000" dirty="0" err="1"/>
              <a:t>Terserapnya</a:t>
            </a:r>
            <a:r>
              <a:rPr lang="en-US" sz="2000" dirty="0"/>
              <a:t> </a:t>
            </a:r>
            <a:r>
              <a:rPr lang="en-US" sz="2000" dirty="0" err="1"/>
              <a:t>keringat</a:t>
            </a:r>
            <a:r>
              <a:rPr lang="en-US" sz="2000" dirty="0"/>
              <a:t> oleh </a:t>
            </a:r>
            <a:r>
              <a:rPr lang="en-US" sz="2000" dirty="0" err="1"/>
              <a:t>kaos</a:t>
            </a:r>
            <a:r>
              <a:rPr lang="en-US" sz="2000" dirty="0"/>
              <a:t> dan </a:t>
            </a:r>
            <a:r>
              <a:rPr lang="en-US" sz="2000" dirty="0" err="1"/>
              <a:t>sapu</a:t>
            </a:r>
            <a:r>
              <a:rPr lang="en-US" sz="2000" dirty="0"/>
              <a:t> </a:t>
            </a:r>
            <a:r>
              <a:rPr lang="en-US" sz="2000" dirty="0" err="1"/>
              <a:t>tangan</a:t>
            </a:r>
            <a:r>
              <a:rPr lang="en-US" sz="2000" dirty="0"/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2000" dirty="0" err="1"/>
              <a:t>Terserapnya</a:t>
            </a:r>
            <a:r>
              <a:rPr lang="en-US" sz="2000" dirty="0"/>
              <a:t> air di </a:t>
            </a:r>
            <a:r>
              <a:rPr lang="en-US" sz="2000" dirty="0" err="1"/>
              <a:t>meja</a:t>
            </a:r>
            <a:r>
              <a:rPr lang="en-US" sz="2000" dirty="0"/>
              <a:t> </a:t>
            </a:r>
            <a:r>
              <a:rPr lang="en-US" sz="2000" dirty="0" err="1"/>
              <a:t>makan</a:t>
            </a:r>
            <a:r>
              <a:rPr lang="en-US" sz="2000" dirty="0"/>
              <a:t> oleh </a:t>
            </a:r>
            <a:r>
              <a:rPr lang="en-US" sz="2000" dirty="0" err="1"/>
              <a:t>kertas</a:t>
            </a:r>
            <a:r>
              <a:rPr lang="en-US" sz="2000" dirty="0"/>
              <a:t> </a:t>
            </a:r>
            <a:r>
              <a:rPr lang="en-US" sz="2000" dirty="0" err="1"/>
              <a:t>tisu</a:t>
            </a:r>
            <a:r>
              <a:rPr lang="en-US" sz="2000" dirty="0"/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A9EE6878-23A1-A132-087A-3802D125377D}"/>
              </a:ext>
            </a:extLst>
          </p:cNvPr>
          <p:cNvGrpSpPr/>
          <p:nvPr/>
        </p:nvGrpSpPr>
        <p:grpSpPr>
          <a:xfrm>
            <a:off x="7765638" y="2132435"/>
            <a:ext cx="3467034" cy="3011884"/>
            <a:chOff x="7765638" y="2132435"/>
            <a:chExt cx="3467034" cy="301188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26794E99-D641-377C-DC12-729A99C72CFA}"/>
                </a:ext>
              </a:extLst>
            </p:cNvPr>
            <p:cNvGrpSpPr/>
            <p:nvPr/>
          </p:nvGrpSpPr>
          <p:grpSpPr>
            <a:xfrm>
              <a:off x="7765638" y="2132435"/>
              <a:ext cx="3467034" cy="3011884"/>
              <a:chOff x="7765638" y="2132435"/>
              <a:chExt cx="3467034" cy="3011884"/>
            </a:xfrm>
          </p:grpSpPr>
          <p:pic>
            <p:nvPicPr>
              <p:cNvPr id="19458" name="Picture 2">
                <a:extLst>
                  <a:ext uri="{FF2B5EF4-FFF2-40B4-BE49-F238E27FC236}">
                    <a16:creationId xmlns:a16="http://schemas.microsoft.com/office/drawing/2014/main" xmlns="" id="{F637AC24-591F-8518-87F9-69DB2A4849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802486" y="2132435"/>
                <a:ext cx="3393338" cy="22055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FCC3244C-2A4C-F8BE-96D0-11813DD1A575}"/>
                  </a:ext>
                </a:extLst>
              </p:cNvPr>
              <p:cNvSpPr/>
              <p:nvPr/>
            </p:nvSpPr>
            <p:spPr>
              <a:xfrm>
                <a:off x="7765638" y="4621099"/>
                <a:ext cx="346703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1400" dirty="0"/>
                  <a:t>Salah </a:t>
                </a:r>
                <a:r>
                  <a:rPr lang="en-US" altLang="en-US" sz="1400" dirty="0" err="1"/>
                  <a:t>satu</a:t>
                </a:r>
                <a:r>
                  <a:rPr lang="en-US" altLang="en-US" sz="1400" dirty="0"/>
                  <a:t> </a:t>
                </a:r>
                <a:r>
                  <a:rPr lang="en-US" altLang="en-US" sz="1400" dirty="0" err="1"/>
                  <a:t>contoh</a:t>
                </a:r>
                <a:r>
                  <a:rPr lang="en-US" altLang="en-US" sz="1400" dirty="0"/>
                  <a:t> </a:t>
                </a:r>
                <a:r>
                  <a:rPr lang="en-US" altLang="en-US" sz="1400" dirty="0" err="1"/>
                  <a:t>fenomena</a:t>
                </a:r>
                <a:r>
                  <a:rPr lang="en-US" altLang="en-US" sz="1400" dirty="0"/>
                  <a:t> </a:t>
                </a:r>
                <a:r>
                  <a:rPr lang="en-US" altLang="en-US" sz="1400" dirty="0" err="1"/>
                  <a:t>kapilaritas</a:t>
                </a:r>
                <a:r>
                  <a:rPr lang="en-US" altLang="en-US" sz="1400" dirty="0"/>
                  <a:t> pada tissue yang </a:t>
                </a:r>
                <a:r>
                  <a:rPr lang="en-US" altLang="en-US" sz="1400" dirty="0" err="1"/>
                  <a:t>menyerap</a:t>
                </a:r>
                <a:r>
                  <a:rPr lang="en-US" altLang="en-US" sz="1400" dirty="0"/>
                  <a:t> air.</a:t>
                </a:r>
                <a:endParaRPr lang="en-US" sz="1400" dirty="0"/>
              </a:p>
            </p:txBody>
          </p:sp>
        </p:grpSp>
        <p:sp>
          <p:nvSpPr>
            <p:cNvPr id="14" name="Rectangle 26">
              <a:extLst>
                <a:ext uri="{FF2B5EF4-FFF2-40B4-BE49-F238E27FC236}">
                  <a16:creationId xmlns:a16="http://schemas.microsoft.com/office/drawing/2014/main" xmlns="" id="{7A54889F-6757-9F7B-A7C1-6601F80FC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347" y="4438182"/>
              <a:ext cx="15456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 err="1"/>
                <a:t>Sumber</a:t>
              </a:r>
              <a:r>
                <a:rPr lang="en-US" altLang="en-US" sz="1000" dirty="0"/>
                <a:t>: </a:t>
              </a:r>
              <a:r>
                <a:rPr lang="en-US" altLang="en-US" sz="1000" i="1" dirty="0" err="1"/>
                <a:t>shutterstock.com</a:t>
              </a:r>
              <a:endParaRPr lang="en-US" altLang="en-US" sz="1000" i="1" dirty="0"/>
            </a:p>
          </p:txBody>
        </p:sp>
      </p:grpSp>
      <p:pic>
        <p:nvPicPr>
          <p:cNvPr id="16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68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652D1C4-5EE7-91BE-F91A-DCF49426B0A1}"/>
              </a:ext>
            </a:extLst>
          </p:cNvPr>
          <p:cNvGrpSpPr/>
          <p:nvPr/>
        </p:nvGrpSpPr>
        <p:grpSpPr>
          <a:xfrm>
            <a:off x="-76201" y="235993"/>
            <a:ext cx="4543098" cy="685800"/>
            <a:chOff x="-76201" y="309563"/>
            <a:chExt cx="3293384" cy="685800"/>
          </a:xfrm>
        </p:grpSpPr>
        <p:sp>
          <p:nvSpPr>
            <p:cNvPr id="4" name="Pentagon 3">
              <a:extLst>
                <a:ext uri="{FF2B5EF4-FFF2-40B4-BE49-F238E27FC236}">
                  <a16:creationId xmlns:a16="http://schemas.microsoft.com/office/drawing/2014/main" xmlns="" id="{6D37978B-1292-C9AC-1109-DEAB437A9ACF}"/>
                </a:ext>
              </a:extLst>
            </p:cNvPr>
            <p:cNvSpPr/>
            <p:nvPr/>
          </p:nvSpPr>
          <p:spPr bwMode="auto">
            <a:xfrm>
              <a:off x="-76201" y="309563"/>
              <a:ext cx="2414574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6EA18936-498D-040A-A13B-E152DAD36297}"/>
                </a:ext>
              </a:extLst>
            </p:cNvPr>
            <p:cNvSpPr/>
            <p:nvPr/>
          </p:nvSpPr>
          <p:spPr bwMode="auto">
            <a:xfrm>
              <a:off x="36513" y="309563"/>
              <a:ext cx="2109352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5. Massa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Jenis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1C610923-2A38-A858-FA35-A7CBDC0669EF}"/>
                </a:ext>
              </a:extLst>
            </p:cNvPr>
            <p:cNvSpPr/>
            <p:nvPr/>
          </p:nvSpPr>
          <p:spPr bwMode="auto">
            <a:xfrm>
              <a:off x="2186895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xmlns="" id="{B182629A-9205-34CE-046D-CCB979E1CA9C}"/>
                </a:ext>
              </a:extLst>
            </p:cNvPr>
            <p:cNvSpPr/>
            <p:nvPr/>
          </p:nvSpPr>
          <p:spPr bwMode="auto">
            <a:xfrm>
              <a:off x="2610758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16B64DD-4997-05CA-2AA8-0FD771D46FE3}"/>
              </a:ext>
            </a:extLst>
          </p:cNvPr>
          <p:cNvSpPr/>
          <p:nvPr/>
        </p:nvSpPr>
        <p:spPr>
          <a:xfrm>
            <a:off x="-11113" y="1284288"/>
            <a:ext cx="7021513" cy="773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xmlns="" id="{BFAF6F54-B4B2-3492-397A-743D7BC2E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8" y="1308100"/>
            <a:ext cx="6716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Massa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suatu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benda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perbandingan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volume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benda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B91F4F6-B193-1D1A-5084-4632E6D95A50}"/>
              </a:ext>
            </a:extLst>
          </p:cNvPr>
          <p:cNvSpPr/>
          <p:nvPr/>
        </p:nvSpPr>
        <p:spPr>
          <a:xfrm>
            <a:off x="522288" y="2137021"/>
            <a:ext cx="7745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dirty="0" err="1"/>
              <a:t>Pernyataan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tersebut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secara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matematis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dapat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dirumuskan</a:t>
            </a:r>
            <a:r>
              <a:rPr lang="en-US" altLang="en-US" sz="2000" dirty="0"/>
              <a:t>: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 dirty="0">
                <a:sym typeface="Symbol" pitchFamily="2" charset="2"/>
              </a:rPr>
              <a:t></a:t>
            </a:r>
            <a:r>
              <a:rPr lang="en-US" altLang="en-US" sz="2000" dirty="0"/>
              <a:t>  = </a:t>
            </a:r>
            <a:r>
              <a:rPr lang="en-US" altLang="en-US" sz="2000" dirty="0" err="1"/>
              <a:t>massa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jenis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benda</a:t>
            </a:r>
            <a:r>
              <a:rPr lang="en-US" altLang="en-US" sz="2000" dirty="0"/>
              <a:t> (kg/m</a:t>
            </a:r>
            <a:r>
              <a:rPr lang="en-US" altLang="en-US" sz="2000" baseline="30000" dirty="0"/>
              <a:t>3</a:t>
            </a:r>
            <a:r>
              <a:rPr lang="en-US" altLang="en-US" sz="2000" dirty="0"/>
              <a:t>)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dirty="0"/>
              <a:t>m = </a:t>
            </a:r>
            <a:r>
              <a:rPr lang="en-US" altLang="en-US" sz="2000" dirty="0" err="1"/>
              <a:t>massa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benda</a:t>
            </a:r>
            <a:r>
              <a:rPr lang="en-US" altLang="en-US" sz="2000" dirty="0"/>
              <a:t> (kg)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 dirty="0"/>
              <a:t>v</a:t>
            </a:r>
            <a:r>
              <a:rPr lang="en-US" altLang="en-US" sz="2000" dirty="0"/>
              <a:t> = volume </a:t>
            </a:r>
            <a:r>
              <a:rPr lang="en-US" altLang="en-US" sz="2000" dirty="0" err="1"/>
              <a:t>benda</a:t>
            </a:r>
            <a:r>
              <a:rPr lang="en-US" altLang="en-US" sz="2000" dirty="0"/>
              <a:t> (m</a:t>
            </a:r>
            <a:r>
              <a:rPr lang="en-US" altLang="en-US" sz="2000" baseline="30000" dirty="0"/>
              <a:t>3</a:t>
            </a:r>
            <a:r>
              <a:rPr lang="en-US" altLang="en-US" sz="2000" dirty="0"/>
              <a:t>)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dirty="0"/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dirty="0" err="1"/>
              <a:t>Ciri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khas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suatu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benda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ditentukan</a:t>
            </a:r>
            <a:r>
              <a:rPr lang="en-US" altLang="en-US" sz="2000" dirty="0"/>
              <a:t> oleh </a:t>
            </a:r>
            <a:r>
              <a:rPr lang="en-US" altLang="en-US" sz="2000" dirty="0" err="1"/>
              <a:t>massa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jenisnya</a:t>
            </a:r>
            <a:r>
              <a:rPr lang="en-US" altLang="en-US" sz="2000" dirty="0"/>
              <a:t>. </a:t>
            </a:r>
            <a:r>
              <a:rPr lang="de-DE" altLang="en-US" sz="2000" dirty="0"/>
              <a:t>Benda-</a:t>
            </a:r>
            <a:r>
              <a:rPr lang="de-DE" altLang="en-US" sz="2000" dirty="0" err="1"/>
              <a:t>benda</a:t>
            </a:r>
            <a:r>
              <a:rPr lang="de-DE" altLang="en-US" sz="2000" dirty="0"/>
              <a:t> </a:t>
            </a:r>
            <a:r>
              <a:rPr lang="de-DE" altLang="en-US" sz="2000" dirty="0" err="1"/>
              <a:t>yang</a:t>
            </a:r>
            <a:r>
              <a:rPr lang="de-DE" altLang="en-US" sz="2000" dirty="0"/>
              <a:t> </a:t>
            </a:r>
            <a:r>
              <a:rPr lang="de-DE" altLang="en-US" sz="2000" dirty="0" err="1"/>
              <a:t>sejenis</a:t>
            </a:r>
            <a:r>
              <a:rPr lang="de-DE" altLang="en-US" sz="2000" dirty="0"/>
              <a:t> </a:t>
            </a:r>
            <a:r>
              <a:rPr lang="de-DE" altLang="en-US" sz="2000" dirty="0" err="1"/>
              <a:t>memiliki</a:t>
            </a:r>
            <a:r>
              <a:rPr lang="de-DE" altLang="en-US" sz="2000" dirty="0"/>
              <a:t> </a:t>
            </a:r>
            <a:r>
              <a:rPr lang="de-DE" altLang="en-US" sz="2000" dirty="0" err="1"/>
              <a:t>massa</a:t>
            </a:r>
            <a:r>
              <a:rPr lang="de-DE" altLang="en-US" sz="2000" dirty="0"/>
              <a:t> </a:t>
            </a:r>
            <a:r>
              <a:rPr lang="de-DE" altLang="en-US" sz="2000" dirty="0" err="1"/>
              <a:t>jenis</a:t>
            </a:r>
            <a:r>
              <a:rPr lang="de-DE" altLang="en-US" sz="2000" dirty="0"/>
              <a:t> </a:t>
            </a:r>
            <a:r>
              <a:rPr lang="en-US" altLang="en-US" sz="2000" dirty="0" err="1"/>
              <a:t>sama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besar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sedangkan</a:t>
            </a:r>
            <a:r>
              <a:rPr lang="en-US" altLang="en-US" sz="2000" dirty="0"/>
              <a:t> b</a:t>
            </a:r>
            <a:r>
              <a:rPr lang="de-DE" altLang="en-US" sz="2000" dirty="0" err="1"/>
              <a:t>enda-benda</a:t>
            </a:r>
            <a:r>
              <a:rPr lang="de-DE" altLang="en-US" sz="2000" dirty="0"/>
              <a:t> </a:t>
            </a:r>
            <a:r>
              <a:rPr lang="de-DE" altLang="en-US" sz="2000" dirty="0" err="1"/>
              <a:t>yang</a:t>
            </a:r>
            <a:r>
              <a:rPr lang="de-DE" altLang="en-US" sz="2000" dirty="0"/>
              <a:t> </a:t>
            </a:r>
            <a:r>
              <a:rPr lang="de-DE" altLang="en-US" sz="2000" dirty="0" err="1"/>
              <a:t>tidak</a:t>
            </a:r>
            <a:r>
              <a:rPr lang="de-DE" altLang="en-US" sz="2000" dirty="0"/>
              <a:t> </a:t>
            </a:r>
            <a:r>
              <a:rPr lang="de-DE" altLang="en-US" sz="2000" dirty="0" err="1"/>
              <a:t>sejenis</a:t>
            </a:r>
            <a:r>
              <a:rPr lang="de-DE" altLang="en-US" sz="2000" dirty="0"/>
              <a:t> </a:t>
            </a:r>
            <a:r>
              <a:rPr lang="de-DE" altLang="en-US" sz="2000" dirty="0" err="1"/>
              <a:t>memiliki</a:t>
            </a:r>
            <a:r>
              <a:rPr lang="de-DE" altLang="en-US" sz="2000" dirty="0"/>
              <a:t> </a:t>
            </a:r>
            <a:r>
              <a:rPr lang="de-DE" altLang="en-US" sz="2000" dirty="0" err="1"/>
              <a:t>massa</a:t>
            </a:r>
            <a:r>
              <a:rPr lang="de-DE" altLang="en-US" sz="2000" dirty="0"/>
              <a:t> </a:t>
            </a:r>
            <a:r>
              <a:rPr lang="de-DE" altLang="en-US" sz="2000" dirty="0" err="1"/>
              <a:t>jenis</a:t>
            </a:r>
            <a:r>
              <a:rPr lang="de-DE" altLang="en-US" sz="2000" dirty="0"/>
              <a:t> </a:t>
            </a:r>
            <a:r>
              <a:rPr lang="de-DE" altLang="en-US" sz="2000" dirty="0" err="1"/>
              <a:t>yang</a:t>
            </a:r>
            <a:r>
              <a:rPr lang="de-DE" altLang="en-US" sz="2000" dirty="0"/>
              <a:t> </a:t>
            </a:r>
            <a:r>
              <a:rPr lang="en-US" altLang="en-US" sz="2000" dirty="0" err="1"/>
              <a:t>berbeda</a:t>
            </a:r>
            <a:r>
              <a:rPr lang="en-US" altLang="en-US" sz="20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DE98691A-6556-C4C5-EBBF-EA05F1B6B9AC}"/>
                  </a:ext>
                </a:extLst>
              </p:cNvPr>
              <p:cNvSpPr txBox="1"/>
              <p:nvPr/>
            </p:nvSpPr>
            <p:spPr>
              <a:xfrm>
                <a:off x="2691411" y="2637906"/>
                <a:ext cx="1483113" cy="730136"/>
              </a:xfrm>
              <a:prstGeom prst="rect">
                <a:avLst/>
              </a:prstGeom>
              <a:solidFill>
                <a:srgbClr val="CEE5CB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𝝆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𝒗</m:t>
                          </m:r>
                        </m:den>
                      </m:f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E98691A-6556-C4C5-EBBF-EA05F1B6B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411" y="2637906"/>
                <a:ext cx="1483113" cy="73013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0DCB7822-D132-4AC0-F3A7-ABD92C74D877}"/>
              </a:ext>
            </a:extLst>
          </p:cNvPr>
          <p:cNvGrpSpPr/>
          <p:nvPr/>
        </p:nvGrpSpPr>
        <p:grpSpPr>
          <a:xfrm>
            <a:off x="6788467" y="2359315"/>
            <a:ext cx="4938983" cy="2406056"/>
            <a:chOff x="6703909" y="2412218"/>
            <a:chExt cx="4938983" cy="2406056"/>
          </a:xfrm>
        </p:grpSpPr>
        <p:pic>
          <p:nvPicPr>
            <p:cNvPr id="20482" name="Picture 2" descr="Density of matters science experiment">
              <a:extLst>
                <a:ext uri="{FF2B5EF4-FFF2-40B4-BE49-F238E27FC236}">
                  <a16:creationId xmlns:a16="http://schemas.microsoft.com/office/drawing/2014/main" xmlns="" id="{F326FA7F-A336-13D3-931E-952E3F55D9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018"/>
            <a:stretch/>
          </p:blipFill>
          <p:spPr bwMode="auto">
            <a:xfrm>
              <a:off x="6703909" y="2412218"/>
              <a:ext cx="4717060" cy="1592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8FD29BA3-5A07-A6EB-22F3-25F73AED9D62}"/>
                </a:ext>
              </a:extLst>
            </p:cNvPr>
            <p:cNvSpPr/>
            <p:nvPr/>
          </p:nvSpPr>
          <p:spPr>
            <a:xfrm>
              <a:off x="6703909" y="4295054"/>
              <a:ext cx="49389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400" dirty="0"/>
                <a:t>Massa </a:t>
              </a:r>
              <a:r>
                <a:rPr lang="en-US" altLang="en-US" sz="1400" dirty="0" err="1"/>
                <a:t>jenis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suatu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benda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mempengaruhi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posisi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benda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ketika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berada</a:t>
              </a:r>
              <a:r>
                <a:rPr lang="en-US" altLang="en-US" sz="1400" dirty="0"/>
                <a:t> di </a:t>
              </a:r>
              <a:r>
                <a:rPr lang="en-US" altLang="en-US" sz="1400" dirty="0" err="1"/>
                <a:t>dalam</a:t>
              </a:r>
              <a:r>
                <a:rPr lang="en-US" altLang="en-US" sz="1400" dirty="0"/>
                <a:t> air</a:t>
              </a:r>
              <a:endParaRPr lang="en-US" sz="1400" dirty="0"/>
            </a:p>
          </p:txBody>
        </p:sp>
        <p:sp>
          <p:nvSpPr>
            <p:cNvPr id="15" name="Rectangle 26">
              <a:extLst>
                <a:ext uri="{FF2B5EF4-FFF2-40B4-BE49-F238E27FC236}">
                  <a16:creationId xmlns:a16="http://schemas.microsoft.com/office/drawing/2014/main" xmlns="" id="{7CB27E36-423D-4E50-010E-712CCF43B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8184" y="4048833"/>
              <a:ext cx="12747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 err="1"/>
                <a:t>Sumber</a:t>
              </a:r>
              <a:r>
                <a:rPr lang="en-US" altLang="en-US" sz="1000" dirty="0"/>
                <a:t>: </a:t>
              </a:r>
              <a:r>
                <a:rPr lang="en-US" altLang="en-US" sz="1000" i="1" dirty="0" err="1"/>
                <a:t>freepik.com</a:t>
              </a:r>
              <a:endParaRPr lang="en-US" altLang="en-US" sz="1000" i="1" dirty="0"/>
            </a:p>
          </p:txBody>
        </p:sp>
      </p:grpSp>
      <p:pic>
        <p:nvPicPr>
          <p:cNvPr id="16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65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>
            <a:extLst>
              <a:ext uri="{FF2B5EF4-FFF2-40B4-BE49-F238E27FC236}">
                <a16:creationId xmlns:a16="http://schemas.microsoft.com/office/drawing/2014/main" xmlns="" id="{CEFB57B0-E8AF-4238-4317-CBEF9FC9D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0DC423F-80C4-DDB6-4720-6CE96718A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ACE85264-AB94-9F70-6F72-7ACA75FD8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-2" r="17500" b="38889"/>
          <a:stretch>
            <a:fillRect/>
          </a:stretch>
        </p:blipFill>
        <p:spPr bwMode="auto">
          <a:xfrm>
            <a:off x="2590800" y="0"/>
            <a:ext cx="7467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9BCB74A4-39BF-0266-0B77-FB2502107F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3027363"/>
            <a:ext cx="176371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8A67F77-F9A4-EF5C-048C-BCD68A51A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828800"/>
            <a:ext cx="6248400" cy="1066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threePt" dir="t"/>
            </a:scene3d>
            <a:sp3d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5400" dirty="0">
                <a:latin typeface="Arial Rounded MT Bold" panose="020F0704030504030204" pitchFamily="34" charset="77"/>
                <a:cs typeface="Arial" panose="020B0604020202020204" pitchFamily="34" charset="0"/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154695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B3ADD942-FE22-2CDD-0C96-6D14B54D07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96" t="24830" b="4418"/>
          <a:stretch/>
        </p:blipFill>
        <p:spPr>
          <a:xfrm>
            <a:off x="0" y="0"/>
            <a:ext cx="12203112" cy="6858000"/>
          </a:xfrm>
          <a:prstGeom prst="rect">
            <a:avLst/>
          </a:prstGeom>
        </p:spPr>
      </p:pic>
      <p:sp>
        <p:nvSpPr>
          <p:cNvPr id="22" name="Rectangle 28">
            <a:extLst>
              <a:ext uri="{FF2B5EF4-FFF2-40B4-BE49-F238E27FC236}">
                <a16:creationId xmlns:a16="http://schemas.microsoft.com/office/drawing/2014/main" xmlns="" id="{C7E6FF5E-01B8-15F9-E898-003EEA4BC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5573" y="6092141"/>
            <a:ext cx="14795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solidFill>
                  <a:schemeClr val="bg1"/>
                </a:solidFill>
              </a:rPr>
              <a:t>Sumber</a:t>
            </a:r>
            <a:r>
              <a:rPr lang="en-US" altLang="en-US" sz="1200" dirty="0">
                <a:solidFill>
                  <a:schemeClr val="bg1"/>
                </a:solidFill>
              </a:rPr>
              <a:t>: </a:t>
            </a:r>
            <a:r>
              <a:rPr lang="en-US" altLang="en-US" sz="1200" i="1" dirty="0" err="1">
                <a:solidFill>
                  <a:schemeClr val="bg1"/>
                </a:solidFill>
              </a:rPr>
              <a:t>freepik.com</a:t>
            </a:r>
            <a:endParaRPr lang="id-ID" altLang="en-US" sz="1200" i="1" dirty="0">
              <a:solidFill>
                <a:schemeClr val="bg1"/>
              </a:solidFill>
            </a:endParaRPr>
          </a:p>
        </p:txBody>
      </p:sp>
      <p:pic>
        <p:nvPicPr>
          <p:cNvPr id="23" name="Picture 13">
            <a:extLst>
              <a:ext uri="{FF2B5EF4-FFF2-40B4-BE49-F238E27FC236}">
                <a16:creationId xmlns:a16="http://schemas.microsoft.com/office/drawing/2014/main" xmlns="" id="{3EEA03EE-4112-C3F0-B281-9C0774FA8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4588"/>
            <a:ext cx="121904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1173AE91-16BF-36EB-6F6E-7312DF95EF81}"/>
              </a:ext>
            </a:extLst>
          </p:cNvPr>
          <p:cNvGrpSpPr>
            <a:grpSpLocks/>
          </p:cNvGrpSpPr>
          <p:nvPr/>
        </p:nvGrpSpPr>
        <p:grpSpPr bwMode="auto">
          <a:xfrm>
            <a:off x="377825" y="355600"/>
            <a:ext cx="2398713" cy="1089025"/>
            <a:chOff x="55507" y="128083"/>
            <a:chExt cx="1798411" cy="81732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C0529FED-5127-F105-5C93-046191F0E9A2}"/>
                </a:ext>
              </a:extLst>
            </p:cNvPr>
            <p:cNvSpPr/>
            <p:nvPr/>
          </p:nvSpPr>
          <p:spPr>
            <a:xfrm>
              <a:off x="487554" y="172167"/>
              <a:ext cx="1366364" cy="386027"/>
            </a:xfrm>
            <a:prstGeom prst="rect">
              <a:avLst/>
            </a:prstGeom>
            <a:solidFill>
              <a:srgbClr val="F05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7B2E657-A57B-FFAB-6AC5-885696966D3F}"/>
                </a:ext>
              </a:extLst>
            </p:cNvPr>
            <p:cNvSpPr txBox="1"/>
            <p:nvPr/>
          </p:nvSpPr>
          <p:spPr>
            <a:xfrm>
              <a:off x="692271" y="128083"/>
              <a:ext cx="1002138" cy="4388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spc="67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BAB 2 </a:t>
              </a:r>
              <a:endParaRPr lang="id-ID" sz="3200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ADB3CA7B-7368-466D-4308-29167E20C624}"/>
                </a:ext>
              </a:extLst>
            </p:cNvPr>
            <p:cNvSpPr/>
            <p:nvPr/>
          </p:nvSpPr>
          <p:spPr>
            <a:xfrm>
              <a:off x="487554" y="558194"/>
              <a:ext cx="432047" cy="3872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78771304-7D1A-F8A1-529D-14989D3362FD}"/>
                </a:ext>
              </a:extLst>
            </p:cNvPr>
            <p:cNvSpPr/>
            <p:nvPr/>
          </p:nvSpPr>
          <p:spPr>
            <a:xfrm>
              <a:off x="55507" y="172167"/>
              <a:ext cx="432047" cy="38602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D5CF63D-4AE0-6B45-F78C-DE660AE1F553}"/>
              </a:ext>
            </a:extLst>
          </p:cNvPr>
          <p:cNvGrpSpPr>
            <a:grpSpLocks/>
          </p:cNvGrpSpPr>
          <p:nvPr/>
        </p:nvGrpSpPr>
        <p:grpSpPr bwMode="auto">
          <a:xfrm>
            <a:off x="2155825" y="223838"/>
            <a:ext cx="673100" cy="1681162"/>
            <a:chOff x="1388493" y="29628"/>
            <a:chExt cx="505711" cy="126099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438C2B1E-0438-A25A-A901-1060E994AA56}"/>
                </a:ext>
              </a:extLst>
            </p:cNvPr>
            <p:cNvSpPr/>
            <p:nvPr/>
          </p:nvSpPr>
          <p:spPr>
            <a:xfrm>
              <a:off x="1388493" y="536883"/>
              <a:ext cx="59636" cy="753737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91B5A71A-EA2D-6BBF-DD20-742F3B311E15}"/>
                </a:ext>
              </a:extLst>
            </p:cNvPr>
            <p:cNvSpPr/>
            <p:nvPr/>
          </p:nvSpPr>
          <p:spPr>
            <a:xfrm>
              <a:off x="1784474" y="104644"/>
              <a:ext cx="69177" cy="44057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9553FAAE-2601-1E2D-E9B5-347E33295BC3}"/>
                </a:ext>
              </a:extLst>
            </p:cNvPr>
            <p:cNvSpPr/>
            <p:nvPr/>
          </p:nvSpPr>
          <p:spPr>
            <a:xfrm>
              <a:off x="1745115" y="29628"/>
              <a:ext cx="149089" cy="150033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2E04D549-7677-A61D-36A3-06E7A89262C3}"/>
                </a:ext>
              </a:extLst>
            </p:cNvPr>
            <p:cNvSpPr/>
            <p:nvPr/>
          </p:nvSpPr>
          <p:spPr>
            <a:xfrm rot="16200000">
              <a:off x="1587137" y="340622"/>
              <a:ext cx="69063" cy="46396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</p:grpSp>
      <p:pic>
        <p:nvPicPr>
          <p:cNvPr id="34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2B6857C8-505F-BC58-3D27-2F1E404A4293}"/>
              </a:ext>
            </a:extLst>
          </p:cNvPr>
          <p:cNvGrpSpPr/>
          <p:nvPr/>
        </p:nvGrpSpPr>
        <p:grpSpPr>
          <a:xfrm>
            <a:off x="2143820" y="971617"/>
            <a:ext cx="8539139" cy="933383"/>
            <a:chOff x="1347162" y="545950"/>
            <a:chExt cx="4591163" cy="89029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F328E1B6-AA18-E2F3-A482-B06D7BA62209}"/>
                </a:ext>
              </a:extLst>
            </p:cNvPr>
            <p:cNvSpPr/>
            <p:nvPr/>
          </p:nvSpPr>
          <p:spPr>
            <a:xfrm>
              <a:off x="1388494" y="545950"/>
              <a:ext cx="4508500" cy="8902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5B2AFE33-508A-758F-0741-5BDB1155908E}"/>
                </a:ext>
              </a:extLst>
            </p:cNvPr>
            <p:cNvSpPr txBox="1"/>
            <p:nvPr/>
          </p:nvSpPr>
          <p:spPr>
            <a:xfrm>
              <a:off x="1347162" y="693418"/>
              <a:ext cx="4591163" cy="6164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cs typeface="Calibri" panose="020F0502020204030204" pitchFamily="34" charset="0"/>
                </a:rPr>
                <a:t>ZAT, WUJUD ZAT, DAN PERUBAHANNYA</a:t>
              </a:r>
              <a:endParaRPr lang="id-ID" sz="3600" b="1" dirty="0">
                <a:cs typeface="Calibri" panose="020F0502020204030204" pitchFamily="34" charset="0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5BCC463D-86EF-593D-8A51-200BF086A424}"/>
              </a:ext>
            </a:extLst>
          </p:cNvPr>
          <p:cNvSpPr/>
          <p:nvPr/>
        </p:nvSpPr>
        <p:spPr>
          <a:xfrm>
            <a:off x="10597932" y="1009650"/>
            <a:ext cx="71438" cy="895350"/>
          </a:xfrm>
          <a:prstGeom prst="rect">
            <a:avLst/>
          </a:prstGeom>
          <a:gradFill>
            <a:gsLst>
              <a:gs pos="100000">
                <a:schemeClr val="accent5">
                  <a:lumMod val="50000"/>
                </a:schemeClr>
              </a:gs>
              <a:gs pos="100000">
                <a:schemeClr val="accent6">
                  <a:lumMod val="95000"/>
                  <a:lumOff val="5000"/>
                </a:schemeClr>
              </a:gs>
              <a:gs pos="100000">
                <a:srgbClr val="C0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/>
          </a:p>
        </p:txBody>
      </p:sp>
    </p:spTree>
    <p:extLst>
      <p:ext uri="{BB962C8B-B14F-4D97-AF65-F5344CB8AC3E}">
        <p14:creationId xmlns:p14="http://schemas.microsoft.com/office/powerpoint/2010/main" val="218818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B7B000D-BF79-F1BF-4941-E11C240E2F7D}"/>
              </a:ext>
            </a:extLst>
          </p:cNvPr>
          <p:cNvSpPr/>
          <p:nvPr/>
        </p:nvSpPr>
        <p:spPr>
          <a:xfrm>
            <a:off x="0" y="225425"/>
            <a:ext cx="12192000" cy="862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121920" tIns="60960" rIns="121920" bIns="6096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rPr>
              <a:t>TUJUAN PEMBELAJARAN</a:t>
            </a:r>
          </a:p>
        </p:txBody>
      </p:sp>
      <p:grpSp>
        <p:nvGrpSpPr>
          <p:cNvPr id="3" name="Group 6">
            <a:extLst>
              <a:ext uri="{FF2B5EF4-FFF2-40B4-BE49-F238E27FC236}">
                <a16:creationId xmlns:a16="http://schemas.microsoft.com/office/drawing/2014/main" xmlns="" id="{AC441A28-876D-2784-FD8D-1511FA1B62EF}"/>
              </a:ext>
            </a:extLst>
          </p:cNvPr>
          <p:cNvGrpSpPr>
            <a:grpSpLocks/>
          </p:cNvGrpSpPr>
          <p:nvPr/>
        </p:nvGrpSpPr>
        <p:grpSpPr bwMode="auto">
          <a:xfrm>
            <a:off x="1104900" y="1790700"/>
            <a:ext cx="9982200" cy="457200"/>
            <a:chOff x="990600" y="1447800"/>
            <a:chExt cx="9982200" cy="45720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xmlns="" id="{DB7FC862-AA1A-577B-A3CC-4E5F5924DFC5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Mengidentifikasi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sifat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berbagai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jenis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zat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melalui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percobaan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50FCC197-E334-33C9-C035-E31384E4A174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xmlns="" id="{6FA67FA3-5A13-6A85-FCCB-402B41E3B3A9}"/>
              </a:ext>
            </a:extLst>
          </p:cNvPr>
          <p:cNvGrpSpPr>
            <a:grpSpLocks/>
          </p:cNvGrpSpPr>
          <p:nvPr/>
        </p:nvGrpSpPr>
        <p:grpSpPr bwMode="auto">
          <a:xfrm>
            <a:off x="1104900" y="2484438"/>
            <a:ext cx="9982200" cy="457200"/>
            <a:chOff x="990600" y="1447800"/>
            <a:chExt cx="9982200" cy="45720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xmlns="" id="{095D20A7-6FBC-4192-732F-AB66FD11648C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Menyelidiki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perubahan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wujud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suatu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zat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1CDD3F5F-0774-41A5-99D6-E216C5DAD95C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9" name="Group 25">
            <a:extLst>
              <a:ext uri="{FF2B5EF4-FFF2-40B4-BE49-F238E27FC236}">
                <a16:creationId xmlns:a16="http://schemas.microsoft.com/office/drawing/2014/main" xmlns="" id="{0FCC513A-F273-CE63-D54D-4E84E5250F45}"/>
              </a:ext>
            </a:extLst>
          </p:cNvPr>
          <p:cNvGrpSpPr>
            <a:grpSpLocks/>
          </p:cNvGrpSpPr>
          <p:nvPr/>
        </p:nvGrpSpPr>
        <p:grpSpPr bwMode="auto">
          <a:xfrm>
            <a:off x="1104900" y="3213100"/>
            <a:ext cx="9982200" cy="457200"/>
            <a:chOff x="990600" y="1447800"/>
            <a:chExt cx="9982200" cy="4572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273DD859-8EF0-9319-EDE7-8A3DE5EA5ED6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Mendefinisikan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gaya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tarik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antarpartikel</a:t>
              </a:r>
              <a:r>
                <a:rPr lang="en-US" altLang="en-US" dirty="0">
                  <a:solidFill>
                    <a:schemeClr val="tx1"/>
                  </a:solidFill>
                </a:rPr>
                <a:t> pada </a:t>
              </a:r>
              <a:r>
                <a:rPr lang="en-US" altLang="en-US" dirty="0" err="1">
                  <a:solidFill>
                    <a:schemeClr val="tx1"/>
                  </a:solidFill>
                </a:rPr>
                <a:t>berbagai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wujud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zat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melalui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penalaran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774783A0-C326-7756-345C-5AEFCE5343FE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12" name="Group 28">
            <a:extLst>
              <a:ext uri="{FF2B5EF4-FFF2-40B4-BE49-F238E27FC236}">
                <a16:creationId xmlns:a16="http://schemas.microsoft.com/office/drawing/2014/main" xmlns="" id="{0DF2B78B-F3A7-BDDD-8151-416AA24219AB}"/>
              </a:ext>
            </a:extLst>
          </p:cNvPr>
          <p:cNvGrpSpPr>
            <a:grpSpLocks/>
          </p:cNvGrpSpPr>
          <p:nvPr/>
        </p:nvGrpSpPr>
        <p:grpSpPr bwMode="auto">
          <a:xfrm>
            <a:off x="1104900" y="3941763"/>
            <a:ext cx="9982200" cy="457200"/>
            <a:chOff x="990600" y="1447800"/>
            <a:chExt cx="9982200" cy="45720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xmlns="" id="{7190E0EA-5E55-9AF0-F912-40FD214ED1BC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Membedakan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kohesi</a:t>
              </a:r>
              <a:r>
                <a:rPr lang="en-US" altLang="en-US" dirty="0">
                  <a:solidFill>
                    <a:schemeClr val="tx1"/>
                  </a:solidFill>
                </a:rPr>
                <a:t> dan </a:t>
              </a:r>
              <a:r>
                <a:rPr lang="en-US" altLang="en-US" dirty="0" err="1">
                  <a:solidFill>
                    <a:schemeClr val="tx1"/>
                  </a:solidFill>
                </a:rPr>
                <a:t>adhesi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berdasarkan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pengamatan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07CFF484-708A-C107-8CBD-6D73531EB77D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5" name="Group 31">
            <a:extLst>
              <a:ext uri="{FF2B5EF4-FFF2-40B4-BE49-F238E27FC236}">
                <a16:creationId xmlns:a16="http://schemas.microsoft.com/office/drawing/2014/main" xmlns="" id="{85C3D65F-3BFF-BC0F-0C60-F2405EA992EB}"/>
              </a:ext>
            </a:extLst>
          </p:cNvPr>
          <p:cNvGrpSpPr>
            <a:grpSpLocks/>
          </p:cNvGrpSpPr>
          <p:nvPr/>
        </p:nvGrpSpPr>
        <p:grpSpPr bwMode="auto">
          <a:xfrm>
            <a:off x="1104900" y="4648200"/>
            <a:ext cx="9982200" cy="457200"/>
            <a:chOff x="990600" y="1447800"/>
            <a:chExt cx="9982200" cy="45720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xmlns="" id="{0076B8BC-0A23-0FEE-BFF2-DADAA545A3FC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Mengaitkan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peristiwa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kapilaritas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dalam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peristiwa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kehidupan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sehari-hari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6DB30F35-CFB3-8481-AA51-70E1164F334B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pic>
        <p:nvPicPr>
          <p:cNvPr id="19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65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671ED8D-1182-A8FA-FAEA-806D4B3FB613}"/>
              </a:ext>
            </a:extLst>
          </p:cNvPr>
          <p:cNvSpPr/>
          <p:nvPr/>
        </p:nvSpPr>
        <p:spPr>
          <a:xfrm>
            <a:off x="0" y="225425"/>
            <a:ext cx="12192000" cy="862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121920" tIns="60960" rIns="121920" bIns="6096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rPr>
              <a:t>TUJUAN PEMBELAJARAN</a:t>
            </a:r>
          </a:p>
        </p:txBody>
      </p:sp>
      <p:grpSp>
        <p:nvGrpSpPr>
          <p:cNvPr id="3" name="Group 6">
            <a:extLst>
              <a:ext uri="{FF2B5EF4-FFF2-40B4-BE49-F238E27FC236}">
                <a16:creationId xmlns:a16="http://schemas.microsoft.com/office/drawing/2014/main" xmlns="" id="{1019B691-B838-6338-27CE-170395B44055}"/>
              </a:ext>
            </a:extLst>
          </p:cNvPr>
          <p:cNvGrpSpPr>
            <a:grpSpLocks/>
          </p:cNvGrpSpPr>
          <p:nvPr/>
        </p:nvGrpSpPr>
        <p:grpSpPr bwMode="auto">
          <a:xfrm>
            <a:off x="1077913" y="2497138"/>
            <a:ext cx="9982200" cy="457200"/>
            <a:chOff x="990600" y="1447800"/>
            <a:chExt cx="9982200" cy="45720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xmlns="" id="{A2C56523-0C23-E60C-C0CD-FB314637ED27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Menggunakan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konsep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massa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jenis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untuk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berbagai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penyelesaian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masalah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dalam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kehidupan</a:t>
              </a:r>
              <a:r>
                <a:rPr lang="en-US" altLang="en-US" sz="1700" dirty="0">
                  <a:solidFill>
                    <a:schemeClr val="tx1"/>
                  </a:solidFill>
                </a:rPr>
                <a:t> </a:t>
              </a:r>
              <a:r>
                <a:rPr lang="en-US" altLang="en-US" sz="1700" dirty="0" err="1">
                  <a:solidFill>
                    <a:schemeClr val="tx1"/>
                  </a:solidFill>
                </a:rPr>
                <a:t>sehari-hari</a:t>
              </a:r>
              <a:r>
                <a:rPr lang="en-US" altLang="en-US" sz="17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0D061AAB-27F5-20B5-B180-AC7782B658DA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grpSp>
        <p:nvGrpSpPr>
          <p:cNvPr id="9" name="Group 25">
            <a:extLst>
              <a:ext uri="{FF2B5EF4-FFF2-40B4-BE49-F238E27FC236}">
                <a16:creationId xmlns:a16="http://schemas.microsoft.com/office/drawing/2014/main" xmlns="" id="{3332339C-1D3C-F1C1-9666-66B16A49872D}"/>
              </a:ext>
            </a:extLst>
          </p:cNvPr>
          <p:cNvGrpSpPr>
            <a:grpSpLocks/>
          </p:cNvGrpSpPr>
          <p:nvPr/>
        </p:nvGrpSpPr>
        <p:grpSpPr bwMode="auto">
          <a:xfrm>
            <a:off x="1077913" y="3919538"/>
            <a:ext cx="9982200" cy="457200"/>
            <a:chOff x="990600" y="1447800"/>
            <a:chExt cx="9982200" cy="4572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xmlns="" id="{9F6C0549-3B4C-341E-2932-29CEE0238B9A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Menyebutkan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cir-ciri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asam</a:t>
              </a:r>
              <a:r>
                <a:rPr lang="en-US" altLang="en-US" dirty="0">
                  <a:solidFill>
                    <a:schemeClr val="tx1"/>
                  </a:solidFill>
                </a:rPr>
                <a:t> dan </a:t>
              </a:r>
              <a:r>
                <a:rPr lang="en-US" altLang="en-US" dirty="0" err="1">
                  <a:solidFill>
                    <a:schemeClr val="tx1"/>
                  </a:solidFill>
                </a:rPr>
                <a:t>basa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1A988483-44FB-106F-1C6D-11D453BB6398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grpSp>
        <p:nvGrpSpPr>
          <p:cNvPr id="15" name="Group 21">
            <a:extLst>
              <a:ext uri="{FF2B5EF4-FFF2-40B4-BE49-F238E27FC236}">
                <a16:creationId xmlns:a16="http://schemas.microsoft.com/office/drawing/2014/main" xmlns="" id="{3F0DCB5B-6536-B73F-78B7-98E61903AE9E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1800225"/>
            <a:ext cx="9982200" cy="457200"/>
            <a:chOff x="990600" y="1447800"/>
            <a:chExt cx="9982200" cy="45720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xmlns="" id="{91AA75BA-7975-0100-40E1-D5955C52F6A9}"/>
                </a:ext>
              </a:extLst>
            </p:cNvPr>
            <p:cNvSpPr/>
            <p:nvPr/>
          </p:nvSpPr>
          <p:spPr>
            <a:xfrm>
              <a:off x="1219200" y="1447800"/>
              <a:ext cx="9753600" cy="4572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altLang="en-US" dirty="0">
                  <a:solidFill>
                    <a:schemeClr val="tx1"/>
                  </a:solidFill>
                </a:rPr>
                <a:t>   </a:t>
              </a:r>
              <a:r>
                <a:rPr lang="en-US" altLang="en-US" dirty="0" err="1">
                  <a:solidFill>
                    <a:schemeClr val="tx1"/>
                  </a:solidFill>
                </a:rPr>
                <a:t>Menjelaskan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dari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hasil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percobaan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bahwa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massa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jenis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adalah</a:t>
              </a:r>
              <a:r>
                <a:rPr lang="en-US" altLang="en-US" dirty="0">
                  <a:solidFill>
                    <a:schemeClr val="tx1"/>
                  </a:solidFill>
                </a:rPr>
                <a:t> salah </a:t>
              </a:r>
              <a:r>
                <a:rPr lang="en-US" altLang="en-US" dirty="0" err="1">
                  <a:solidFill>
                    <a:schemeClr val="tx1"/>
                  </a:solidFill>
                </a:rPr>
                <a:t>satu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ciri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khas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suatu</a:t>
              </a:r>
              <a:r>
                <a:rPr lang="en-US" altLang="en-US" dirty="0">
                  <a:solidFill>
                    <a:schemeClr val="tx1"/>
                  </a:solidFill>
                </a:rPr>
                <a:t> </a:t>
              </a:r>
              <a:r>
                <a:rPr lang="en-US" altLang="en-US" dirty="0" err="1">
                  <a:solidFill>
                    <a:schemeClr val="tx1"/>
                  </a:solidFill>
                </a:rPr>
                <a:t>zat</a:t>
              </a:r>
              <a:r>
                <a:rPr lang="en-US" altLang="en-US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59C049CD-9288-7278-2E29-A1E20FA0FD5E}"/>
                </a:ext>
              </a:extLst>
            </p:cNvPr>
            <p:cNvSpPr/>
            <p:nvPr/>
          </p:nvSpPr>
          <p:spPr>
            <a:xfrm>
              <a:off x="990600" y="1447800"/>
              <a:ext cx="457200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9928AB4-3A9B-6806-FFC1-87F99C9FB18F}"/>
              </a:ext>
            </a:extLst>
          </p:cNvPr>
          <p:cNvGrpSpPr/>
          <p:nvPr/>
        </p:nvGrpSpPr>
        <p:grpSpPr>
          <a:xfrm>
            <a:off x="1077913" y="4648200"/>
            <a:ext cx="9982200" cy="457200"/>
            <a:chOff x="1077913" y="4648200"/>
            <a:chExt cx="9982200" cy="457200"/>
          </a:xfrm>
        </p:grpSpPr>
        <p:grpSp>
          <p:nvGrpSpPr>
            <p:cNvPr id="12" name="Group 28">
              <a:extLst>
                <a:ext uri="{FF2B5EF4-FFF2-40B4-BE49-F238E27FC236}">
                  <a16:creationId xmlns:a16="http://schemas.microsoft.com/office/drawing/2014/main" xmlns="" id="{D751B1F4-52DC-A786-E15F-BD7C111FAA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7913" y="4648200"/>
              <a:ext cx="9982200" cy="457200"/>
              <a:chOff x="990600" y="1447800"/>
              <a:chExt cx="9982200" cy="457200"/>
            </a:xfrm>
          </p:grpSpPr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xmlns="" id="{83668EB3-7AC8-7F1B-3DA6-5FC99D1D3511}"/>
                  </a:ext>
                </a:extLst>
              </p:cNvPr>
              <p:cNvSpPr/>
              <p:nvPr/>
            </p:nvSpPr>
            <p:spPr>
              <a:xfrm>
                <a:off x="1219200" y="1447800"/>
                <a:ext cx="9753600" cy="457200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defRPr/>
                </a:pPr>
                <a:r>
                  <a:rPr lang="en-US" altLang="en-US" dirty="0">
                    <a:solidFill>
                      <a:schemeClr val="tx1"/>
                    </a:solidFill>
                  </a:rPr>
                  <a:t>  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Membedakan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larutan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asam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dan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basa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menggunakan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indikator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kertas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dirty="0" err="1">
                    <a:solidFill>
                      <a:schemeClr val="tx1"/>
                    </a:solidFill>
                  </a:rPr>
                  <a:t>lakmus</a:t>
                </a:r>
                <a:r>
                  <a:rPr lang="en-US" altLang="en-US" dirty="0">
                    <a:solidFill>
                      <a:schemeClr val="tx1"/>
                    </a:solidFill>
                  </a:rPr>
                  <a:t>.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F9B8BFC1-CDFD-BE1E-A14C-FEDB3D7ABFE0}"/>
                  </a:ext>
                </a:extLst>
              </p:cNvPr>
              <p:cNvSpPr/>
              <p:nvPr/>
            </p:nvSpPr>
            <p:spPr>
              <a:xfrm>
                <a:off x="990600" y="1447800"/>
                <a:ext cx="457200" cy="4572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3">
              <a:extLst>
                <a:ext uri="{FF2B5EF4-FFF2-40B4-BE49-F238E27FC236}">
                  <a16:creationId xmlns:a16="http://schemas.microsoft.com/office/drawing/2014/main" xmlns="" id="{995B5E95-739A-4BAA-277F-E7141603BA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0613" y="4692650"/>
              <a:ext cx="4572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dirty="0"/>
                <a:t>10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E122EAD-D03D-4603-EAD0-7A699BA6A773}"/>
              </a:ext>
            </a:extLst>
          </p:cNvPr>
          <p:cNvGrpSpPr/>
          <p:nvPr/>
        </p:nvGrpSpPr>
        <p:grpSpPr>
          <a:xfrm>
            <a:off x="1077913" y="3190875"/>
            <a:ext cx="9982200" cy="457200"/>
            <a:chOff x="1077913" y="3190875"/>
            <a:chExt cx="9982200" cy="457200"/>
          </a:xfrm>
        </p:grpSpPr>
        <p:grpSp>
          <p:nvGrpSpPr>
            <p:cNvPr id="6" name="Group 19">
              <a:extLst>
                <a:ext uri="{FF2B5EF4-FFF2-40B4-BE49-F238E27FC236}">
                  <a16:creationId xmlns:a16="http://schemas.microsoft.com/office/drawing/2014/main" xmlns="" id="{C6E7E016-7805-75E0-5589-B7B1CAC53F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7913" y="3190875"/>
              <a:ext cx="9982200" cy="457200"/>
              <a:chOff x="990600" y="1447800"/>
              <a:chExt cx="9982200" cy="457200"/>
            </a:xfrm>
          </p:grpSpPr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xmlns="" id="{6D59EDEA-E15F-D9B3-28F5-DC3D5FE99C7D}"/>
                  </a:ext>
                </a:extLst>
              </p:cNvPr>
              <p:cNvSpPr/>
              <p:nvPr/>
            </p:nvSpPr>
            <p:spPr>
              <a:xfrm>
                <a:off x="1219200" y="1447800"/>
                <a:ext cx="9753600" cy="457200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en-US" dirty="0">
                    <a:solidFill>
                      <a:schemeClr val="tx1"/>
                    </a:solidFill>
                  </a:rPr>
                  <a:t>   </a:t>
                </a: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6918391D-6AE7-48E1-713A-FA7FCD2559B5}"/>
                  </a:ext>
                </a:extLst>
              </p:cNvPr>
              <p:cNvSpPr/>
              <p:nvPr/>
            </p:nvSpPr>
            <p:spPr>
              <a:xfrm>
                <a:off x="990600" y="1447800"/>
                <a:ext cx="457200" cy="4572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8</a:t>
                </a:r>
              </a:p>
            </p:txBody>
          </p:sp>
        </p:grp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xmlns="" id="{A0DE5ABD-1034-2996-D7C6-9D8206208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3228975"/>
              <a:ext cx="9525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800" dirty="0" err="1"/>
                <a:t>Menjelaskan</a:t>
              </a:r>
              <a:r>
                <a:rPr lang="en-US" altLang="en-US" sz="1800" dirty="0"/>
                <a:t> </a:t>
              </a:r>
              <a:r>
                <a:rPr lang="en-US" altLang="en-US" sz="1800" dirty="0" err="1"/>
                <a:t>konsep</a:t>
              </a:r>
              <a:r>
                <a:rPr lang="en-US" altLang="en-US" sz="1800" dirty="0"/>
                <a:t> </a:t>
              </a:r>
              <a:r>
                <a:rPr lang="en-US" altLang="en-US" sz="1800" dirty="0" err="1"/>
                <a:t>unsur</a:t>
              </a:r>
              <a:r>
                <a:rPr lang="en-US" altLang="en-US" sz="1800" dirty="0"/>
                <a:t>, </a:t>
              </a:r>
              <a:r>
                <a:rPr lang="en-US" altLang="en-US" sz="1800" dirty="0" err="1"/>
                <a:t>senyawa</a:t>
              </a:r>
              <a:r>
                <a:rPr lang="en-US" altLang="en-US" sz="1800" dirty="0"/>
                <a:t>, dan </a:t>
              </a:r>
              <a:r>
                <a:rPr lang="en-US" altLang="en-US" sz="1800" dirty="0" err="1"/>
                <a:t>campuran</a:t>
              </a:r>
              <a:r>
                <a:rPr lang="en-US" altLang="en-US" sz="1800" dirty="0"/>
                <a:t>.</a:t>
              </a:r>
            </a:p>
          </p:txBody>
        </p:sp>
      </p:grpSp>
      <p:pic>
        <p:nvPicPr>
          <p:cNvPr id="22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92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5F09ACE-C425-6887-0D92-1ACAD4E0B1EF}"/>
              </a:ext>
            </a:extLst>
          </p:cNvPr>
          <p:cNvSpPr/>
          <p:nvPr/>
        </p:nvSpPr>
        <p:spPr>
          <a:xfrm>
            <a:off x="0" y="225425"/>
            <a:ext cx="12192000" cy="8620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lIns="121920" tIns="60960" rIns="121920" bIns="6096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rPr>
              <a:t>PROFIL PELAJAR PANCASILA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xmlns="" id="{14779B61-C96D-3438-5D52-26AA79161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3987800"/>
            <a:ext cx="255270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en-US" sz="2000" dirty="0" err="1" smtClean="0">
                <a:latin typeface="Arial Rounded MT Bold" panose="020F0704030504030204" pitchFamily="34" charset="77"/>
              </a:rPr>
              <a:t>Bergotong</a:t>
            </a:r>
            <a:r>
              <a:rPr lang="en-US" altLang="en-US" sz="2000" dirty="0">
                <a:latin typeface="Arial Rounded MT Bold" panose="020F0704030504030204" pitchFamily="34" charset="77"/>
              </a:rPr>
              <a:t>-</a:t>
            </a:r>
            <a:r>
              <a:rPr lang="en-US" altLang="en-US" sz="2000" dirty="0" smtClean="0">
                <a:latin typeface="Arial Rounded MT Bold" panose="020F0704030504030204" pitchFamily="34" charset="77"/>
              </a:rPr>
              <a:t>royong</a:t>
            </a:r>
            <a:endParaRPr lang="en-US" altLang="en-US" sz="2000" dirty="0">
              <a:latin typeface="Arial Rounded MT Bold" panose="020F0704030504030204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BA9911E-F628-9994-E571-C6E5028402C4}"/>
              </a:ext>
            </a:extLst>
          </p:cNvPr>
          <p:cNvSpPr/>
          <p:nvPr/>
        </p:nvSpPr>
        <p:spPr>
          <a:xfrm>
            <a:off x="5108575" y="3987800"/>
            <a:ext cx="21018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2000" dirty="0" err="1">
                <a:latin typeface="Arial Rounded MT Bold" panose="020F0704030504030204" pitchFamily="34" charset="77"/>
              </a:rPr>
              <a:t>Bernalar</a:t>
            </a:r>
            <a:r>
              <a:rPr lang="en-US" altLang="en-US" sz="2000" dirty="0">
                <a:latin typeface="Arial Rounded MT Bold" panose="020F0704030504030204" pitchFamily="34" charset="77"/>
              </a:rPr>
              <a:t> </a:t>
            </a:r>
            <a:r>
              <a:rPr lang="en-US" altLang="en-US" sz="2000" dirty="0" err="1">
                <a:latin typeface="Arial Rounded MT Bold" panose="020F0704030504030204" pitchFamily="34" charset="77"/>
              </a:rPr>
              <a:t>kritis</a:t>
            </a:r>
            <a:r>
              <a:rPr lang="en-US" altLang="en-US" sz="2000" dirty="0">
                <a:latin typeface="Arial Rounded MT Bold" panose="020F0704030504030204" pitchFamily="34" charset="77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821BCF6-0E4D-CAF1-82DD-34461E63040B}"/>
              </a:ext>
            </a:extLst>
          </p:cNvPr>
          <p:cNvSpPr/>
          <p:nvPr/>
        </p:nvSpPr>
        <p:spPr>
          <a:xfrm>
            <a:off x="9067800" y="3987800"/>
            <a:ext cx="10223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2000" dirty="0" err="1">
                <a:latin typeface="Arial Rounded MT Bold" panose="020F0704030504030204" pitchFamily="34" charset="77"/>
              </a:rPr>
              <a:t>Kreatif</a:t>
            </a:r>
            <a:endParaRPr lang="id-ID" altLang="en-US" sz="2800" dirty="0">
              <a:latin typeface="Arial Rounded MT Bold" panose="020F0704030504030204" pitchFamily="34" charset="77"/>
            </a:endParaRPr>
          </a:p>
        </p:txBody>
      </p:sp>
      <p:pic>
        <p:nvPicPr>
          <p:cNvPr id="6" name="Picture 2" descr="Team workconcept illustration">
            <a:extLst>
              <a:ext uri="{FF2B5EF4-FFF2-40B4-BE49-F238E27FC236}">
                <a16:creationId xmlns:a16="http://schemas.microsoft.com/office/drawing/2014/main" xmlns="" id="{D738E6BE-30DB-8418-4BFE-80A3B2C86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2139950"/>
            <a:ext cx="271621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Live collaboration concept illustration">
            <a:extLst>
              <a:ext uri="{FF2B5EF4-FFF2-40B4-BE49-F238E27FC236}">
                <a16:creationId xmlns:a16="http://schemas.microsoft.com/office/drawing/2014/main" xmlns="" id="{807F9581-8CCF-4AB8-AFD8-3DC2BB3B4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2" t="4668" r="3465" b="14017"/>
          <a:stretch>
            <a:fillRect/>
          </a:stretch>
        </p:blipFill>
        <p:spPr bwMode="auto">
          <a:xfrm>
            <a:off x="4851400" y="2312988"/>
            <a:ext cx="26162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Flat creativity concept illustration">
            <a:extLst>
              <a:ext uri="{FF2B5EF4-FFF2-40B4-BE49-F238E27FC236}">
                <a16:creationId xmlns:a16="http://schemas.microsoft.com/office/drawing/2014/main" xmlns="" id="{40F9EE0D-7419-C6B9-C3B6-366301A6D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" b="3654"/>
          <a:stretch>
            <a:fillRect/>
          </a:stretch>
        </p:blipFill>
        <p:spPr bwMode="auto">
          <a:xfrm>
            <a:off x="8610600" y="2255838"/>
            <a:ext cx="18224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6">
            <a:extLst>
              <a:ext uri="{FF2B5EF4-FFF2-40B4-BE49-F238E27FC236}">
                <a16:creationId xmlns:a16="http://schemas.microsoft.com/office/drawing/2014/main" xmlns="" id="{72945EAC-E4DE-B992-5EE4-D2C4A7382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6468" y="6121784"/>
            <a:ext cx="12747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  <p:pic>
        <p:nvPicPr>
          <p:cNvPr id="10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54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602FA16-12D5-6CF7-8D9B-7F18884BD1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56" b="7573"/>
          <a:stretch/>
        </p:blipFill>
        <p:spPr>
          <a:xfrm>
            <a:off x="11111" y="-1"/>
            <a:ext cx="12178261" cy="685800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7ACBBD2-4941-F365-679D-9CDC312333E3}"/>
              </a:ext>
            </a:extLst>
          </p:cNvPr>
          <p:cNvGrpSpPr/>
          <p:nvPr/>
        </p:nvGrpSpPr>
        <p:grpSpPr>
          <a:xfrm>
            <a:off x="1143000" y="914400"/>
            <a:ext cx="7905728" cy="933383"/>
            <a:chOff x="1143000" y="914400"/>
            <a:chExt cx="7905728" cy="93338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B6EA1A06-ECEE-16D1-87B0-5C98248118D5}"/>
                </a:ext>
              </a:extLst>
            </p:cNvPr>
            <p:cNvGrpSpPr/>
            <p:nvPr/>
          </p:nvGrpSpPr>
          <p:grpSpPr>
            <a:xfrm>
              <a:off x="1143000" y="914400"/>
              <a:ext cx="7905728" cy="933383"/>
              <a:chOff x="1388494" y="545950"/>
              <a:chExt cx="425060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xmlns="" id="{C752A332-D6FE-FF51-C4B6-3EDDEE837B58}"/>
                  </a:ext>
                </a:extLst>
              </p:cNvPr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400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520C3A5C-3C89-E339-C2C2-E4E7C9BDC9E4}"/>
                  </a:ext>
                </a:extLst>
              </p:cNvPr>
              <p:cNvSpPr txBox="1"/>
              <p:nvPr/>
            </p:nvSpPr>
            <p:spPr>
              <a:xfrm>
                <a:off x="1470434" y="653493"/>
                <a:ext cx="4168663" cy="6164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en-US" sz="3600" b="1" dirty="0">
                    <a:latin typeface="+mn-lt"/>
                  </a:rPr>
                  <a:t>A. </a:t>
                </a:r>
                <a:r>
                  <a:rPr lang="en-US" altLang="en-US" sz="3600" b="1" dirty="0"/>
                  <a:t>MATERI, WUJUD, DAN SIFAT ZAT</a:t>
                </a: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E8271D94-2E9A-E0AA-73B3-35F98CDB2496}"/>
                </a:ext>
              </a:extLst>
            </p:cNvPr>
            <p:cNvSpPr/>
            <p:nvPr/>
          </p:nvSpPr>
          <p:spPr>
            <a:xfrm>
              <a:off x="8418513" y="947738"/>
              <a:ext cx="71437" cy="89535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/>
            </a:p>
          </p:txBody>
        </p:sp>
      </p:grpSp>
      <p:sp>
        <p:nvSpPr>
          <p:cNvPr id="6" name="Rectangle 26">
            <a:extLst>
              <a:ext uri="{FF2B5EF4-FFF2-40B4-BE49-F238E27FC236}">
                <a16:creationId xmlns:a16="http://schemas.microsoft.com/office/drawing/2014/main" xmlns="" id="{2945C0CF-36DD-DD2F-F1B6-F3C03A22F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102350"/>
            <a:ext cx="12747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FAB7FCF0-CDA1-EF35-B01A-BC16905FE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95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7F6641B-CD02-7890-F76F-3EAC9CD999F9}"/>
              </a:ext>
            </a:extLst>
          </p:cNvPr>
          <p:cNvGrpSpPr/>
          <p:nvPr/>
        </p:nvGrpSpPr>
        <p:grpSpPr>
          <a:xfrm>
            <a:off x="-76201" y="309563"/>
            <a:ext cx="7015428" cy="685800"/>
            <a:chOff x="-76201" y="309563"/>
            <a:chExt cx="7015428" cy="685800"/>
          </a:xfrm>
        </p:grpSpPr>
        <p:sp>
          <p:nvSpPr>
            <p:cNvPr id="3" name="Pentagon 2">
              <a:extLst>
                <a:ext uri="{FF2B5EF4-FFF2-40B4-BE49-F238E27FC236}">
                  <a16:creationId xmlns:a16="http://schemas.microsoft.com/office/drawing/2014/main" xmlns="" id="{CF1BBDA9-FAE6-1D8D-BFC8-2684BB693AD7}"/>
                </a:ext>
              </a:extLst>
            </p:cNvPr>
            <p:cNvSpPr/>
            <p:nvPr/>
          </p:nvSpPr>
          <p:spPr bwMode="auto">
            <a:xfrm>
              <a:off x="-76201" y="309563"/>
              <a:ext cx="6172201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21748F8-B4BD-D98F-DBF5-DF10AB72B62E}"/>
                </a:ext>
              </a:extLst>
            </p:cNvPr>
            <p:cNvSpPr/>
            <p:nvPr/>
          </p:nvSpPr>
          <p:spPr bwMode="auto">
            <a:xfrm>
              <a:off x="36513" y="309563"/>
              <a:ext cx="5657319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1.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Pengertian</a:t>
              </a: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Materi</a:t>
              </a: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 dan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Zat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2914C912-CA93-0D67-4506-26A03394360A}"/>
                </a:ext>
              </a:extLst>
            </p:cNvPr>
            <p:cNvSpPr/>
            <p:nvPr/>
          </p:nvSpPr>
          <p:spPr bwMode="auto">
            <a:xfrm>
              <a:off x="5908939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F0254437-5FD5-18C9-62EA-46FCC7378032}"/>
                </a:ext>
              </a:extLst>
            </p:cNvPr>
            <p:cNvSpPr/>
            <p:nvPr/>
          </p:nvSpPr>
          <p:spPr bwMode="auto">
            <a:xfrm>
              <a:off x="6332802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B26C032-1CB3-09CC-CBFB-53658D45C3C8}"/>
              </a:ext>
            </a:extLst>
          </p:cNvPr>
          <p:cNvSpPr/>
          <p:nvPr/>
        </p:nvSpPr>
        <p:spPr>
          <a:xfrm>
            <a:off x="-11113" y="1284288"/>
            <a:ext cx="7278688" cy="10770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xmlns="" id="{1608A116-4077-F9FC-09FC-05B6E218F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738" y="1422041"/>
            <a:ext cx="67167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Materi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segala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sesuatu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menempati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sifat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2242DD2-F906-E17D-3460-7EB3876C06F5}"/>
              </a:ext>
            </a:extLst>
          </p:cNvPr>
          <p:cNvSpPr/>
          <p:nvPr/>
        </p:nvSpPr>
        <p:spPr>
          <a:xfrm>
            <a:off x="874713" y="2668292"/>
            <a:ext cx="63928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Materi di alam dibagi menjadi dua, yaitu: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Zat murni adalah materi yang hanya tersusun dari satu jenis zat.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Campuran merupakan materi yang tersusun dari dua atau lebih zat.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51BBA30-675E-0AE4-5685-5EC7CB701A00}"/>
              </a:ext>
            </a:extLst>
          </p:cNvPr>
          <p:cNvGrpSpPr/>
          <p:nvPr/>
        </p:nvGrpSpPr>
        <p:grpSpPr>
          <a:xfrm>
            <a:off x="8095703" y="1284288"/>
            <a:ext cx="3043625" cy="3942875"/>
            <a:chOff x="8090337" y="985358"/>
            <a:chExt cx="3043625" cy="3942875"/>
          </a:xfrm>
        </p:grpSpPr>
        <p:pic>
          <p:nvPicPr>
            <p:cNvPr id="9218" name="Picture 2" descr="Front view of tea herbal concept with copy space">
              <a:extLst>
                <a:ext uri="{FF2B5EF4-FFF2-40B4-BE49-F238E27FC236}">
                  <a16:creationId xmlns:a16="http://schemas.microsoft.com/office/drawing/2014/main" xmlns="" id="{25C97034-567B-9451-C002-6C10C1F591C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605"/>
            <a:stretch/>
          </p:blipFill>
          <p:spPr bwMode="auto">
            <a:xfrm>
              <a:off x="8157013" y="985358"/>
              <a:ext cx="2861496" cy="3152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24">
              <a:extLst>
                <a:ext uri="{FF2B5EF4-FFF2-40B4-BE49-F238E27FC236}">
                  <a16:creationId xmlns:a16="http://schemas.microsoft.com/office/drawing/2014/main" xmlns="" id="{F8C78CF6-286A-834C-C4D7-CD69BFA28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0337" y="4343458"/>
              <a:ext cx="292817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600" dirty="0" err="1"/>
                <a:t>Teh</a:t>
              </a:r>
              <a:r>
                <a:rPr lang="en-US" altLang="en-US" sz="1600" dirty="0"/>
                <a:t> </a:t>
              </a:r>
              <a:r>
                <a:rPr lang="en-US" altLang="en-US" sz="1600" dirty="0" err="1"/>
                <a:t>merupakan</a:t>
              </a:r>
              <a:r>
                <a:rPr lang="en-US" altLang="en-US" sz="1600" dirty="0"/>
                <a:t> salah </a:t>
              </a:r>
              <a:r>
                <a:rPr lang="en-US" altLang="en-US" sz="1600" dirty="0" err="1"/>
                <a:t>satu</a:t>
              </a:r>
              <a:r>
                <a:rPr lang="en-US" altLang="en-US" sz="1600" dirty="0"/>
                <a:t> </a:t>
              </a:r>
              <a:r>
                <a:rPr lang="en-US" altLang="en-US" sz="1600" dirty="0" err="1"/>
                <a:t>contoh</a:t>
              </a:r>
              <a:r>
                <a:rPr lang="en-US" altLang="en-US" sz="1600" dirty="0"/>
                <a:t> </a:t>
              </a:r>
              <a:r>
                <a:rPr lang="en-US" altLang="en-US" sz="1600" dirty="0" err="1" smtClean="0"/>
                <a:t>campuran</a:t>
              </a:r>
              <a:r>
                <a:rPr lang="en-US" altLang="en-US" sz="1600" dirty="0" smtClean="0"/>
                <a:t>.</a:t>
              </a:r>
              <a:endParaRPr lang="en-US" altLang="en-US" sz="1600" dirty="0"/>
            </a:p>
          </p:txBody>
        </p:sp>
        <p:sp>
          <p:nvSpPr>
            <p:cNvPr id="14" name="Rectangle 26">
              <a:extLst>
                <a:ext uri="{FF2B5EF4-FFF2-40B4-BE49-F238E27FC236}">
                  <a16:creationId xmlns:a16="http://schemas.microsoft.com/office/drawing/2014/main" xmlns="" id="{F6B6C7B6-B92B-0934-C58D-813188C20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59254" y="4054272"/>
              <a:ext cx="127470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 err="1"/>
                <a:t>Sumber</a:t>
              </a:r>
              <a:r>
                <a:rPr lang="en-US" altLang="en-US" sz="1000" dirty="0"/>
                <a:t>: </a:t>
              </a:r>
              <a:r>
                <a:rPr lang="en-US" altLang="en-US" sz="1000" i="1" dirty="0" err="1"/>
                <a:t>freepik.com</a:t>
              </a:r>
              <a:endParaRPr lang="en-US" altLang="en-US" sz="1000" i="1" dirty="0"/>
            </a:p>
          </p:txBody>
        </p:sp>
      </p:grpSp>
      <p:pic>
        <p:nvPicPr>
          <p:cNvPr id="15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2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CACC762-7B5C-BCEF-048C-864386888A46}"/>
              </a:ext>
            </a:extLst>
          </p:cNvPr>
          <p:cNvGrpSpPr/>
          <p:nvPr/>
        </p:nvGrpSpPr>
        <p:grpSpPr>
          <a:xfrm>
            <a:off x="-76200" y="257013"/>
            <a:ext cx="4808538" cy="685800"/>
            <a:chOff x="-76200" y="309563"/>
            <a:chExt cx="4808538" cy="685800"/>
          </a:xfrm>
        </p:grpSpPr>
        <p:sp>
          <p:nvSpPr>
            <p:cNvPr id="2" name="Pentagon 1">
              <a:extLst>
                <a:ext uri="{FF2B5EF4-FFF2-40B4-BE49-F238E27FC236}">
                  <a16:creationId xmlns:a16="http://schemas.microsoft.com/office/drawing/2014/main" xmlns="" id="{210E0ABF-D3A3-283E-A0F1-BE47F2B4222C}"/>
                </a:ext>
              </a:extLst>
            </p:cNvPr>
            <p:cNvSpPr/>
            <p:nvPr/>
          </p:nvSpPr>
          <p:spPr>
            <a:xfrm>
              <a:off x="-76200" y="309563"/>
              <a:ext cx="3502572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1E484E69-962A-3E9A-D0E2-D450724B5D27}"/>
                </a:ext>
              </a:extLst>
            </p:cNvPr>
            <p:cNvSpPr/>
            <p:nvPr/>
          </p:nvSpPr>
          <p:spPr>
            <a:xfrm>
              <a:off x="36513" y="309563"/>
              <a:ext cx="4695825" cy="646112"/>
            </a:xfrm>
            <a:prstGeom prst="rect">
              <a:avLst/>
            </a:prstGeom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2.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Wujud</a:t>
              </a: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Zat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4" name="Chevron 3">
              <a:extLst>
                <a:ext uri="{FF2B5EF4-FFF2-40B4-BE49-F238E27FC236}">
                  <a16:creationId xmlns:a16="http://schemas.microsoft.com/office/drawing/2014/main" xmlns="" id="{AA4DE7AA-CD39-D45D-7C83-CEBDAD8CC997}"/>
                </a:ext>
              </a:extLst>
            </p:cNvPr>
            <p:cNvSpPr/>
            <p:nvPr/>
          </p:nvSpPr>
          <p:spPr>
            <a:xfrm>
              <a:off x="3261792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11466D61-F2CD-0AE8-B3E3-212388040F7E}"/>
                </a:ext>
              </a:extLst>
            </p:cNvPr>
            <p:cNvSpPr/>
            <p:nvPr/>
          </p:nvSpPr>
          <p:spPr>
            <a:xfrm>
              <a:off x="3685654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8E6663AD-DD8B-337D-1953-8CB4EB0547B5}"/>
              </a:ext>
            </a:extLst>
          </p:cNvPr>
          <p:cNvGrpSpPr/>
          <p:nvPr/>
        </p:nvGrpSpPr>
        <p:grpSpPr>
          <a:xfrm>
            <a:off x="1447802" y="1419225"/>
            <a:ext cx="9296398" cy="4019550"/>
            <a:chOff x="2114028" y="1585254"/>
            <a:chExt cx="7750435" cy="3142924"/>
          </a:xfrm>
        </p:grpSpPr>
        <p:sp>
          <p:nvSpPr>
            <p:cNvPr id="12" name="TextBox 5">
              <a:extLst>
                <a:ext uri="{FF2B5EF4-FFF2-40B4-BE49-F238E27FC236}">
                  <a16:creationId xmlns:a16="http://schemas.microsoft.com/office/drawing/2014/main" xmlns="" id="{863DB4CF-80F6-6EA0-C95F-19FCC4F178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3225" y="1585254"/>
              <a:ext cx="3429000" cy="4000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000" dirty="0" err="1">
                  <a:latin typeface="Arial Rounded MT Bold" panose="020F0704030504030204" pitchFamily="34" charset="77"/>
                </a:rPr>
                <a:t>Wujud</a:t>
              </a:r>
              <a:r>
                <a:rPr lang="en-US" altLang="en-US" sz="2000" dirty="0">
                  <a:latin typeface="Arial Rounded MT Bold" panose="020F0704030504030204" pitchFamily="34" charset="77"/>
                </a:rPr>
                <a:t> </a:t>
              </a:r>
              <a:r>
                <a:rPr lang="en-US" altLang="en-US" sz="2000" dirty="0" err="1">
                  <a:latin typeface="Arial Rounded MT Bold" panose="020F0704030504030204" pitchFamily="34" charset="77"/>
                </a:rPr>
                <a:t>Zat</a:t>
              </a:r>
              <a:endParaRPr lang="id-ID" altLang="en-US" sz="20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13" name="TextBox 5">
              <a:extLst>
                <a:ext uri="{FF2B5EF4-FFF2-40B4-BE49-F238E27FC236}">
                  <a16:creationId xmlns:a16="http://schemas.microsoft.com/office/drawing/2014/main" xmlns="" id="{6861F508-DE35-0A05-DE3C-89478D0DFB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6252" y="2326653"/>
              <a:ext cx="1714500" cy="4000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000" dirty="0" err="1">
                  <a:latin typeface="Arial Rounded MT Bold" panose="020F0704030504030204" pitchFamily="34" charset="77"/>
                </a:rPr>
                <a:t>Padat</a:t>
              </a:r>
              <a:endParaRPr lang="id-ID" altLang="en-US" sz="20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14" name="TextBox 5">
              <a:extLst>
                <a:ext uri="{FF2B5EF4-FFF2-40B4-BE49-F238E27FC236}">
                  <a16:creationId xmlns:a16="http://schemas.microsoft.com/office/drawing/2014/main" xmlns="" id="{CE1EFDF5-BF1B-5757-BE0A-E6B874634E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3489" y="2317091"/>
              <a:ext cx="1724019" cy="4000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000" dirty="0" err="1">
                  <a:latin typeface="Arial Rounded MT Bold" panose="020F0704030504030204" pitchFamily="34" charset="77"/>
                </a:rPr>
                <a:t>Cair</a:t>
              </a:r>
              <a:endParaRPr lang="id-ID" altLang="en-US" sz="20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xmlns="" id="{AF2A63AE-8F32-96A4-6ADF-8A45E8447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3900" y="2317091"/>
              <a:ext cx="1219199" cy="40005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000" dirty="0">
                  <a:latin typeface="Arial Rounded MT Bold" panose="020F0704030504030204" pitchFamily="34" charset="77"/>
                </a:rPr>
                <a:t>Gas</a:t>
              </a:r>
              <a:endParaRPr lang="id-ID" altLang="en-US" sz="2000" dirty="0">
                <a:latin typeface="Arial Rounded MT Bold" panose="020F0704030504030204" pitchFamily="34" charset="77"/>
              </a:endParaRPr>
            </a:p>
          </p:txBody>
        </p:sp>
        <p:grpSp>
          <p:nvGrpSpPr>
            <p:cNvPr id="16" name="Group 2">
              <a:extLst>
                <a:ext uri="{FF2B5EF4-FFF2-40B4-BE49-F238E27FC236}">
                  <a16:creationId xmlns:a16="http://schemas.microsoft.com/office/drawing/2014/main" xmlns="" id="{3E8309B9-F6D0-2BD4-4BFB-6C40B609CD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9899" y="1990147"/>
              <a:ext cx="5943601" cy="327012"/>
              <a:chOff x="2895600" y="3935414"/>
              <a:chExt cx="5943600" cy="327025"/>
            </a:xfrm>
          </p:grpSpPr>
          <p:cxnSp>
            <p:nvCxnSpPr>
              <p:cNvPr id="20" name="Straight Connector 17">
                <a:extLst>
                  <a:ext uri="{FF2B5EF4-FFF2-40B4-BE49-F238E27FC236}">
                    <a16:creationId xmlns:a16="http://schemas.microsoft.com/office/drawing/2014/main" xmlns="" id="{9A3D6F25-A84C-4901-D861-3681B77CD9D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895600" y="4114800"/>
                <a:ext cx="5943600" cy="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xmlns="" id="{B7482722-A08A-4AE1-241A-C1CA0CEFC70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791200" y="3935414"/>
                <a:ext cx="0" cy="327025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" name="Straight Connector 19">
                <a:extLst>
                  <a:ext uri="{FF2B5EF4-FFF2-40B4-BE49-F238E27FC236}">
                    <a16:creationId xmlns:a16="http://schemas.microsoft.com/office/drawing/2014/main" xmlns="" id="{FEB0899B-5F4A-67B3-37D8-92A7F1CDF66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839200" y="4122534"/>
                <a:ext cx="0" cy="10160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" name="Straight Connector 20">
                <a:extLst>
                  <a:ext uri="{FF2B5EF4-FFF2-40B4-BE49-F238E27FC236}">
                    <a16:creationId xmlns:a16="http://schemas.microsoft.com/office/drawing/2014/main" xmlns="" id="{6152C1FF-176A-FE95-D1DD-D74A5B710BA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895600" y="4122535"/>
                <a:ext cx="0" cy="130175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0242" name="Picture 2" descr="Science poster states of matter">
              <a:extLst>
                <a:ext uri="{FF2B5EF4-FFF2-40B4-BE49-F238E27FC236}">
                  <a16:creationId xmlns:a16="http://schemas.microsoft.com/office/drawing/2014/main" xmlns="" id="{496B1C58-250B-954E-5AAD-9A1A35189F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16" r="67543" b="39759"/>
            <a:stretch/>
          </p:blipFill>
          <p:spPr bwMode="auto">
            <a:xfrm>
              <a:off x="8042535" y="2920385"/>
              <a:ext cx="1821928" cy="1807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Science poster states of matter">
              <a:extLst>
                <a:ext uri="{FF2B5EF4-FFF2-40B4-BE49-F238E27FC236}">
                  <a16:creationId xmlns:a16="http://schemas.microsoft.com/office/drawing/2014/main" xmlns="" id="{351D2480-A6CE-83F6-130F-895D9C8D70B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01" t="23116" r="33686" b="39759"/>
            <a:stretch/>
          </p:blipFill>
          <p:spPr bwMode="auto">
            <a:xfrm>
              <a:off x="5043488" y="2920385"/>
              <a:ext cx="1724019" cy="1807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Science poster states of matter">
              <a:extLst>
                <a:ext uri="{FF2B5EF4-FFF2-40B4-BE49-F238E27FC236}">
                  <a16:creationId xmlns:a16="http://schemas.microsoft.com/office/drawing/2014/main" xmlns="" id="{21F02B63-5793-02FC-9494-5D28AF9FFF7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61" t="23116" b="39759"/>
            <a:stretch/>
          </p:blipFill>
          <p:spPr bwMode="auto">
            <a:xfrm>
              <a:off x="2114028" y="2920384"/>
              <a:ext cx="1736724" cy="1807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Rectangle 26">
            <a:extLst>
              <a:ext uri="{FF2B5EF4-FFF2-40B4-BE49-F238E27FC236}">
                <a16:creationId xmlns:a16="http://schemas.microsoft.com/office/drawing/2014/main" xmlns="" id="{3BB71579-A096-49FB-C1C8-4A616BC63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1218" y="6102905"/>
            <a:ext cx="12747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 err="1"/>
              <a:t>Sumber</a:t>
            </a:r>
            <a:r>
              <a:rPr lang="en-US" altLang="en-US" sz="1000" dirty="0"/>
              <a:t>: </a:t>
            </a:r>
            <a:r>
              <a:rPr lang="en-US" altLang="en-US" sz="1000" i="1" dirty="0" err="1"/>
              <a:t>freepik.com</a:t>
            </a:r>
            <a:endParaRPr lang="en-US" altLang="en-US" sz="1000" i="1" dirty="0"/>
          </a:p>
        </p:txBody>
      </p:sp>
      <p:pic>
        <p:nvPicPr>
          <p:cNvPr id="29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97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914B098-912D-D731-F97C-0BA3FE3BC4AF}"/>
              </a:ext>
            </a:extLst>
          </p:cNvPr>
          <p:cNvGrpSpPr/>
          <p:nvPr/>
        </p:nvGrpSpPr>
        <p:grpSpPr>
          <a:xfrm>
            <a:off x="-76201" y="235993"/>
            <a:ext cx="4637446" cy="685800"/>
            <a:chOff x="-76201" y="309563"/>
            <a:chExt cx="4637446" cy="685800"/>
          </a:xfrm>
        </p:grpSpPr>
        <p:sp>
          <p:nvSpPr>
            <p:cNvPr id="3" name="Pentagon 2">
              <a:extLst>
                <a:ext uri="{FF2B5EF4-FFF2-40B4-BE49-F238E27FC236}">
                  <a16:creationId xmlns:a16="http://schemas.microsoft.com/office/drawing/2014/main" xmlns="" id="{EBDBE531-C69F-21E9-3E98-99EDFF0357AF}"/>
                </a:ext>
              </a:extLst>
            </p:cNvPr>
            <p:cNvSpPr/>
            <p:nvPr/>
          </p:nvSpPr>
          <p:spPr bwMode="auto">
            <a:xfrm>
              <a:off x="-76201" y="309563"/>
              <a:ext cx="3796863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A42A897B-7770-7026-22F5-DC8CFBE654F9}"/>
                </a:ext>
              </a:extLst>
            </p:cNvPr>
            <p:cNvSpPr/>
            <p:nvPr/>
          </p:nvSpPr>
          <p:spPr bwMode="auto">
            <a:xfrm>
              <a:off x="36513" y="309563"/>
              <a:ext cx="3190682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3. Sifat-Sifat </a:t>
              </a:r>
              <a:r>
                <a:rPr lang="en-US" sz="3600" b="1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Calibri" panose="020F0502020204030204" pitchFamily="34" charset="0"/>
                </a:rPr>
                <a:t>Zat</a:t>
              </a:r>
              <a:endPara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anose="020F0502020204030204" pitchFamily="34" charset="0"/>
              </a:endParaRPr>
            </a:p>
          </p:txBody>
        </p:sp>
        <p:sp>
          <p:nvSpPr>
            <p:cNvPr id="5" name="Chevron 4">
              <a:extLst>
                <a:ext uri="{FF2B5EF4-FFF2-40B4-BE49-F238E27FC236}">
                  <a16:creationId xmlns:a16="http://schemas.microsoft.com/office/drawing/2014/main" xmlns="" id="{500CFB23-5932-08E1-5F56-D1888DE8F7E3}"/>
                </a:ext>
              </a:extLst>
            </p:cNvPr>
            <p:cNvSpPr/>
            <p:nvPr/>
          </p:nvSpPr>
          <p:spPr bwMode="auto">
            <a:xfrm>
              <a:off x="3530957" y="309563"/>
              <a:ext cx="604837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xmlns="" id="{BF7EDA12-BECB-66BD-508A-8B23F5CD4A1C}"/>
                </a:ext>
              </a:extLst>
            </p:cNvPr>
            <p:cNvSpPr/>
            <p:nvPr/>
          </p:nvSpPr>
          <p:spPr bwMode="auto">
            <a:xfrm>
              <a:off x="3954820" y="309563"/>
              <a:ext cx="606425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D10F1D46-7F70-06CB-90FD-74221FD5C9B0}"/>
              </a:ext>
            </a:extLst>
          </p:cNvPr>
          <p:cNvGrpSpPr/>
          <p:nvPr/>
        </p:nvGrpSpPr>
        <p:grpSpPr>
          <a:xfrm>
            <a:off x="591094" y="1212907"/>
            <a:ext cx="11051853" cy="4684426"/>
            <a:chOff x="317923" y="1157299"/>
            <a:chExt cx="11051853" cy="4684426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xmlns="" id="{12BBEA92-A5FD-813C-12BE-C80E13D50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0405" y="1157299"/>
              <a:ext cx="1321491" cy="36933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1800" dirty="0">
                  <a:latin typeface="Arial Rounded MT Bold" panose="020F0704030504030204" pitchFamily="34" charset="77"/>
                </a:rPr>
                <a:t>Sifat </a:t>
              </a:r>
              <a:r>
                <a:rPr lang="en-US" altLang="en-US" sz="1800" dirty="0" err="1">
                  <a:latin typeface="Arial Rounded MT Bold" panose="020F0704030504030204" pitchFamily="34" charset="77"/>
                </a:rPr>
                <a:t>Zat</a:t>
              </a:r>
              <a:endParaRPr lang="id-ID" altLang="en-US" sz="18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26A0D2C0-D629-7F1F-7FDE-CCCF109B6CA4}"/>
                </a:ext>
              </a:extLst>
            </p:cNvPr>
            <p:cNvSpPr/>
            <p:nvPr/>
          </p:nvSpPr>
          <p:spPr>
            <a:xfrm>
              <a:off x="317923" y="2222975"/>
              <a:ext cx="3094233" cy="5847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dirty="0" smtClean="0"/>
                <a:t>S</a:t>
              </a:r>
              <a:r>
                <a:rPr lang="id-ID" altLang="en-US" sz="1600" dirty="0" smtClean="0"/>
                <a:t>ifat </a:t>
              </a:r>
              <a:r>
                <a:rPr lang="id-ID" altLang="en-US" sz="1600" dirty="0"/>
                <a:t>suatu zat yang tergantung pada jumlah atau ukuran materi.</a:t>
              </a:r>
            </a:p>
          </p:txBody>
        </p:sp>
        <p:grpSp>
          <p:nvGrpSpPr>
            <p:cNvPr id="23" name="Group 2">
              <a:extLst>
                <a:ext uri="{FF2B5EF4-FFF2-40B4-BE49-F238E27FC236}">
                  <a16:creationId xmlns:a16="http://schemas.microsoft.com/office/drawing/2014/main" xmlns="" id="{DE2D81C9-F136-1C9C-A45D-712A32AB7D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2717" y="1516143"/>
              <a:ext cx="5943601" cy="379561"/>
              <a:chOff x="2895600" y="3924904"/>
              <a:chExt cx="5943600" cy="379574"/>
            </a:xfrm>
          </p:grpSpPr>
          <p:cxnSp>
            <p:nvCxnSpPr>
              <p:cNvPr id="24" name="Straight Connector 17">
                <a:extLst>
                  <a:ext uri="{FF2B5EF4-FFF2-40B4-BE49-F238E27FC236}">
                    <a16:creationId xmlns:a16="http://schemas.microsoft.com/office/drawing/2014/main" xmlns="" id="{81EF8731-367F-1ED1-DD24-FD615A287EA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895600" y="4114800"/>
                <a:ext cx="5943600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Straight Connector 18">
                <a:extLst>
                  <a:ext uri="{FF2B5EF4-FFF2-40B4-BE49-F238E27FC236}">
                    <a16:creationId xmlns:a16="http://schemas.microsoft.com/office/drawing/2014/main" xmlns="" id="{19DC63E6-A03D-85FC-F7A8-BAA6DCE8C02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791200" y="3924904"/>
                <a:ext cx="0" cy="196849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19">
                <a:extLst>
                  <a:ext uri="{FF2B5EF4-FFF2-40B4-BE49-F238E27FC236}">
                    <a16:creationId xmlns:a16="http://schemas.microsoft.com/office/drawing/2014/main" xmlns="" id="{2125A969-8E65-EE3B-D908-C2127ACA6CE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839200" y="4111239"/>
                <a:ext cx="0" cy="17221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0">
                <a:extLst>
                  <a:ext uri="{FF2B5EF4-FFF2-40B4-BE49-F238E27FC236}">
                    <a16:creationId xmlns:a16="http://schemas.microsoft.com/office/drawing/2014/main" xmlns="" id="{9E2CC798-0BBE-CB0D-D413-580275FF1AB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895600" y="4111242"/>
                <a:ext cx="0" cy="193236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xmlns="" id="{AF5C4D19-9759-437C-1C75-F0F99396D9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7004" y="1855909"/>
              <a:ext cx="1776073" cy="36933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800" dirty="0">
                  <a:latin typeface="Arial Rounded MT Bold" panose="020F0704030504030204" pitchFamily="34" charset="77"/>
                </a:rPr>
                <a:t>Sifat </a:t>
              </a:r>
              <a:r>
                <a:rPr lang="en-US" altLang="en-US" sz="1800" dirty="0" err="1">
                  <a:latin typeface="Arial Rounded MT Bold" panose="020F0704030504030204" pitchFamily="34" charset="77"/>
                </a:rPr>
                <a:t>Ekstensif</a:t>
              </a:r>
              <a:endParaRPr lang="id-ID" altLang="en-US" sz="18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11" name="TextBox 5">
              <a:extLst>
                <a:ext uri="{FF2B5EF4-FFF2-40B4-BE49-F238E27FC236}">
                  <a16:creationId xmlns:a16="http://schemas.microsoft.com/office/drawing/2014/main" xmlns="" id="{3D91C276-0992-EB81-D6ED-3CC375B29E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8281" y="1853643"/>
              <a:ext cx="1776073" cy="36933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800" dirty="0">
                  <a:latin typeface="Arial Rounded MT Bold" panose="020F0704030504030204" pitchFamily="34" charset="77"/>
                </a:rPr>
                <a:t>Sifat </a:t>
              </a:r>
              <a:r>
                <a:rPr lang="en-US" altLang="en-US" sz="1800" dirty="0" err="1">
                  <a:latin typeface="Arial Rounded MT Bold" panose="020F0704030504030204" pitchFamily="34" charset="77"/>
                </a:rPr>
                <a:t>Intensif</a:t>
              </a:r>
              <a:endParaRPr lang="id-ID" altLang="en-US" sz="1800" dirty="0">
                <a:latin typeface="Arial Rounded MT Bold" panose="020F0704030504030204" pitchFamily="34" charset="77"/>
              </a:endParaRPr>
            </a:p>
          </p:txBody>
        </p:sp>
        <p:grpSp>
          <p:nvGrpSpPr>
            <p:cNvPr id="35" name="Group 2">
              <a:extLst>
                <a:ext uri="{FF2B5EF4-FFF2-40B4-BE49-F238E27FC236}">
                  <a16:creationId xmlns:a16="http://schemas.microsoft.com/office/drawing/2014/main" xmlns="" id="{EB5DFA06-150E-3BB9-36EB-F7E3EE3ED8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55280" y="2980402"/>
              <a:ext cx="3821767" cy="517132"/>
              <a:chOff x="2895600" y="3920382"/>
              <a:chExt cx="5966282" cy="378459"/>
            </a:xfrm>
          </p:grpSpPr>
          <p:cxnSp>
            <p:nvCxnSpPr>
              <p:cNvPr id="36" name="Straight Connector 17">
                <a:extLst>
                  <a:ext uri="{FF2B5EF4-FFF2-40B4-BE49-F238E27FC236}">
                    <a16:creationId xmlns:a16="http://schemas.microsoft.com/office/drawing/2014/main" xmlns="" id="{626566AA-DB3F-3213-38CC-6F02F80A2B7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895600" y="4114800"/>
                <a:ext cx="5943600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Straight Connector 18">
                <a:extLst>
                  <a:ext uri="{FF2B5EF4-FFF2-40B4-BE49-F238E27FC236}">
                    <a16:creationId xmlns:a16="http://schemas.microsoft.com/office/drawing/2014/main" xmlns="" id="{6D763BC6-4299-7952-329E-66BF9A13FC6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791200" y="3920382"/>
                <a:ext cx="0" cy="204189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Straight Connector 19">
                <a:extLst>
                  <a:ext uri="{FF2B5EF4-FFF2-40B4-BE49-F238E27FC236}">
                    <a16:creationId xmlns:a16="http://schemas.microsoft.com/office/drawing/2014/main" xmlns="" id="{74DBC352-E4F8-0FD8-67DC-2DE7965070A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861882" y="4105605"/>
                <a:ext cx="0" cy="17221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Straight Connector 20">
                <a:extLst>
                  <a:ext uri="{FF2B5EF4-FFF2-40B4-BE49-F238E27FC236}">
                    <a16:creationId xmlns:a16="http://schemas.microsoft.com/office/drawing/2014/main" xmlns="" id="{31EF1573-02BB-018A-99F8-B64D3B45C15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895600" y="4105605"/>
                <a:ext cx="0" cy="193236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3" name="TextBox 5">
              <a:extLst>
                <a:ext uri="{FF2B5EF4-FFF2-40B4-BE49-F238E27FC236}">
                  <a16:creationId xmlns:a16="http://schemas.microsoft.com/office/drawing/2014/main" xmlns="" id="{032B7602-1C98-0EB5-50B4-B0FFB1426B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94777" y="3467473"/>
              <a:ext cx="1384033" cy="36933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800" dirty="0">
                  <a:latin typeface="Arial Rounded MT Bold" panose="020F0704030504030204" pitchFamily="34" charset="77"/>
                </a:rPr>
                <a:t>Sifat Kimia</a:t>
              </a:r>
              <a:endParaRPr lang="id-ID" altLang="en-US" sz="1800" dirty="0">
                <a:latin typeface="Arial Rounded MT Bold" panose="020F0704030504030204" pitchFamily="34" charset="77"/>
              </a:endParaRPr>
            </a:p>
          </p:txBody>
        </p:sp>
        <p:cxnSp>
          <p:nvCxnSpPr>
            <p:cNvPr id="52" name="Straight Connector 20">
              <a:extLst>
                <a:ext uri="{FF2B5EF4-FFF2-40B4-BE49-F238E27FC236}">
                  <a16:creationId xmlns:a16="http://schemas.microsoft.com/office/drawing/2014/main" xmlns="" id="{BDF95A8C-7A20-C8DA-909A-B7A35424DA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55280" y="4638490"/>
              <a:ext cx="0" cy="26404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20">
              <a:extLst>
                <a:ext uri="{FF2B5EF4-FFF2-40B4-BE49-F238E27FC236}">
                  <a16:creationId xmlns:a16="http://schemas.microsoft.com/office/drawing/2014/main" xmlns="" id="{5B1D0D1E-263C-FB62-05EE-B19A00B61E0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777047" y="4623577"/>
              <a:ext cx="0" cy="264041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3F0E74E1-76F6-1DAF-A00A-CBDD07B08C1C}"/>
                </a:ext>
              </a:extLst>
            </p:cNvPr>
            <p:cNvSpPr/>
            <p:nvPr/>
          </p:nvSpPr>
          <p:spPr>
            <a:xfrm>
              <a:off x="4362551" y="4887618"/>
              <a:ext cx="3185458" cy="9541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/>
                <a:t>Yang </a:t>
              </a:r>
              <a:r>
                <a:rPr lang="en-US" altLang="en-US" sz="1400" dirty="0" err="1"/>
                <a:t>tergolong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sifat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fisika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zat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antara</a:t>
              </a:r>
              <a:r>
                <a:rPr lang="en-US" altLang="en-US" sz="1400" dirty="0"/>
                <a:t> lain: </a:t>
              </a:r>
              <a:r>
                <a:rPr lang="id-ID" altLang="en-US" sz="1400" dirty="0"/>
                <a:t>warna, bau, rasa, kerapatan, titik didih, titik lebur, titik beku, daya hantar, kemagnetan, kelarutan, kekerasan.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1071CF45-D0AB-0C4C-8C8F-F2BC3AC761CB}"/>
                </a:ext>
              </a:extLst>
            </p:cNvPr>
            <p:cNvSpPr/>
            <p:nvPr/>
          </p:nvSpPr>
          <p:spPr>
            <a:xfrm>
              <a:off x="8184318" y="4887618"/>
              <a:ext cx="3185458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ct val="0"/>
                </a:spcBef>
                <a:buFontTx/>
                <a:buNone/>
              </a:pPr>
              <a:r>
                <a:rPr lang="en-US" altLang="en-US" sz="1400" dirty="0"/>
                <a:t>Yang </a:t>
              </a:r>
              <a:r>
                <a:rPr lang="en-US" altLang="en-US" sz="1400" dirty="0" err="1"/>
                <a:t>tergolong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sifat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kimia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antara</a:t>
              </a:r>
              <a:r>
                <a:rPr lang="en-US" altLang="en-US" sz="1400" dirty="0"/>
                <a:t> lain: </a:t>
              </a:r>
              <a:r>
                <a:rPr lang="en-US" altLang="en-US" sz="1400" dirty="0" err="1"/>
                <a:t>Mudah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tidaknya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suatu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zat</a:t>
              </a:r>
              <a:r>
                <a:rPr lang="en-US" altLang="en-US" sz="1400" dirty="0"/>
                <a:t> </a:t>
              </a:r>
              <a:r>
                <a:rPr lang="en-US" altLang="en-US" sz="1400" dirty="0" err="1"/>
                <a:t>terbakar</a:t>
              </a:r>
              <a:r>
                <a:rPr lang="en-US" altLang="en-US" sz="1400" dirty="0"/>
                <a:t>, </a:t>
              </a:r>
              <a:r>
                <a:rPr lang="en-US" altLang="en-US" sz="1400" dirty="0" err="1"/>
                <a:t>kestabilan</a:t>
              </a:r>
              <a:r>
                <a:rPr lang="en-US" altLang="en-US" sz="1400" dirty="0"/>
                <a:t>, </a:t>
              </a:r>
              <a:r>
                <a:rPr lang="en-US" altLang="en-US" sz="1400" dirty="0" err="1"/>
                <a:t>kereaktifan</a:t>
              </a:r>
              <a:r>
                <a:rPr lang="en-US" altLang="en-US" sz="1400" dirty="0"/>
                <a:t> dan </a:t>
              </a:r>
              <a:r>
                <a:rPr lang="en-US" altLang="en-US" sz="1400" dirty="0" err="1"/>
                <a:t>perkaratan</a:t>
              </a:r>
              <a:r>
                <a:rPr lang="en-US" altLang="en-US" sz="1400" dirty="0"/>
                <a:t>.</a:t>
              </a:r>
              <a:endParaRPr lang="id-ID" altLang="en-US" sz="1400" dirty="0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DDA8E599-7E10-05B2-D093-5C2F9A5ACA41}"/>
                </a:ext>
              </a:extLst>
            </p:cNvPr>
            <p:cNvGrpSpPr/>
            <p:nvPr/>
          </p:nvGrpSpPr>
          <p:grpSpPr>
            <a:xfrm>
              <a:off x="4666721" y="3510099"/>
              <a:ext cx="2577117" cy="1189946"/>
              <a:chOff x="6315491" y="4234214"/>
              <a:chExt cx="2577117" cy="1189946"/>
            </a:xfrm>
          </p:grpSpPr>
          <p:sp>
            <p:nvSpPr>
              <p:cNvPr id="42" name="TextBox 5">
                <a:extLst>
                  <a:ext uri="{FF2B5EF4-FFF2-40B4-BE49-F238E27FC236}">
                    <a16:creationId xmlns:a16="http://schemas.microsoft.com/office/drawing/2014/main" xmlns="" id="{A0E85E12-EF59-B85B-B86B-2132474071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66243" y="4234214"/>
                <a:ext cx="1275612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None/>
                  <a:defRPr/>
                </a:pPr>
                <a:r>
                  <a:rPr lang="en-US" altLang="en-US" sz="1800" dirty="0">
                    <a:latin typeface="Arial Rounded MT Bold" panose="020F0704030504030204" pitchFamily="34" charset="77"/>
                  </a:rPr>
                  <a:t>Sifat </a:t>
                </a:r>
                <a:r>
                  <a:rPr lang="en-US" altLang="en-US" sz="1800" dirty="0" err="1">
                    <a:latin typeface="Arial Rounded MT Bold" panose="020F0704030504030204" pitchFamily="34" charset="77"/>
                  </a:rPr>
                  <a:t>Fisis</a:t>
                </a:r>
                <a:endParaRPr lang="id-ID" altLang="en-US" sz="1800" dirty="0">
                  <a:latin typeface="Arial Rounded MT Bold" panose="020F0704030504030204" pitchFamily="34" charset="77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58766AA8-E761-85CE-0C75-AF3933A82CE8}"/>
                  </a:ext>
                </a:extLst>
              </p:cNvPr>
              <p:cNvSpPr/>
              <p:nvPr/>
            </p:nvSpPr>
            <p:spPr>
              <a:xfrm>
                <a:off x="6315491" y="4593163"/>
                <a:ext cx="2577117" cy="83099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 smtClean="0"/>
                  <a:t>S</a:t>
                </a:r>
                <a:r>
                  <a:rPr lang="id-ID" altLang="en-US" sz="1600" dirty="0" smtClean="0"/>
                  <a:t>ifat </a:t>
                </a:r>
                <a:r>
                  <a:rPr lang="id-ID" altLang="en-US" sz="1600" dirty="0"/>
                  <a:t>yang berhubungan dengan perubahan fisika zat itu. </a:t>
                </a:r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F5313E6A-1C73-5A4F-D535-0312FAABEC38}"/>
                </a:ext>
              </a:extLst>
            </p:cNvPr>
            <p:cNvSpPr/>
            <p:nvPr/>
          </p:nvSpPr>
          <p:spPr>
            <a:xfrm>
              <a:off x="8361122" y="3836805"/>
              <a:ext cx="2851342" cy="83099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dirty="0"/>
                <a:t>S</a:t>
              </a:r>
              <a:r>
                <a:rPr lang="id-ID" altLang="en-US" sz="1600" dirty="0" smtClean="0"/>
                <a:t>ifat </a:t>
              </a:r>
              <a:r>
                <a:rPr lang="id-ID" altLang="en-US" sz="1600" dirty="0"/>
                <a:t>yang menunjukkan kemampuan suatu zat untuk melakukan reaksi kimia.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2C8423D2-2B03-C54F-519E-11444CF5C47C}"/>
                </a:ext>
              </a:extLst>
            </p:cNvPr>
            <p:cNvSpPr/>
            <p:nvPr/>
          </p:nvSpPr>
          <p:spPr>
            <a:xfrm>
              <a:off x="6219200" y="2222975"/>
              <a:ext cx="3094233" cy="83099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dirty="0" smtClean="0"/>
                <a:t>S</a:t>
              </a:r>
              <a:r>
                <a:rPr lang="id-ID" altLang="en-US" sz="1600" dirty="0" smtClean="0"/>
                <a:t>ifat </a:t>
              </a:r>
              <a:r>
                <a:rPr lang="id-ID" altLang="en-US" sz="1600" dirty="0"/>
                <a:t>suatu zat yang tidak tergantung pada jumlah maupun ukuran zat.</a:t>
              </a:r>
            </a:p>
          </p:txBody>
        </p:sp>
      </p:grpSp>
      <p:pic>
        <p:nvPicPr>
          <p:cNvPr id="33" name="Picture 23">
            <a:extLst>
              <a:ext uri="{FF2B5EF4-FFF2-40B4-BE49-F238E27FC236}">
                <a16:creationId xmlns:a16="http://schemas.microsoft.com/office/drawing/2014/main" xmlns="" id="{EE66E0A8-AE7E-A342-9ECE-915492E5B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6224588"/>
            <a:ext cx="121920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494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1031</Words>
  <Application>Microsoft Office PowerPoint</Application>
  <PresentationFormat>Custom</PresentationFormat>
  <Paragraphs>169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ekanurain@gmail.com</dc:creator>
  <cp:lastModifiedBy>Hani Trifani</cp:lastModifiedBy>
  <cp:revision>79</cp:revision>
  <dcterms:created xsi:type="dcterms:W3CDTF">2022-07-15T02:21:34Z</dcterms:created>
  <dcterms:modified xsi:type="dcterms:W3CDTF">2023-05-02T10:10:16Z</dcterms:modified>
</cp:coreProperties>
</file>