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7"/>
  </p:notesMasterIdLst>
  <p:sldIdLst>
    <p:sldId id="258" r:id="rId3"/>
    <p:sldId id="283" r:id="rId4"/>
    <p:sldId id="284" r:id="rId5"/>
    <p:sldId id="263" r:id="rId6"/>
    <p:sldId id="264" r:id="rId7"/>
    <p:sldId id="299" r:id="rId8"/>
    <p:sldId id="300" r:id="rId9"/>
    <p:sldId id="288" r:id="rId10"/>
    <p:sldId id="289" r:id="rId11"/>
    <p:sldId id="290" r:id="rId12"/>
    <p:sldId id="265" r:id="rId13"/>
    <p:sldId id="266" r:id="rId14"/>
    <p:sldId id="301" r:id="rId15"/>
    <p:sldId id="302" r:id="rId16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3809"/>
    <a:srgbClr val="005C4A"/>
    <a:srgbClr val="EFCACA"/>
    <a:srgbClr val="579488"/>
    <a:srgbClr val="9DD526"/>
    <a:srgbClr val="FB3803"/>
    <a:srgbClr val="EF5361"/>
    <a:srgbClr val="000000"/>
    <a:srgbClr val="F48E20"/>
    <a:srgbClr val="87C4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8856" autoAdjust="0"/>
  </p:normalViewPr>
  <p:slideViewPr>
    <p:cSldViewPr>
      <p:cViewPr varScale="1">
        <p:scale>
          <a:sx n="107" d="100"/>
          <a:sy n="107" d="100"/>
        </p:scale>
        <p:origin x="198" y="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FB6CB9-FC61-42C7-AB0E-E239B60C3C51}" type="datetimeFigureOut">
              <a:rPr lang="en-US" smtClean="0"/>
              <a:t>5/31/2022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8EA237-A359-4CC0-951A-F3A14D13DA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907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 smtClean="0"/>
              <a:t>Teks</a:t>
            </a:r>
            <a:r>
              <a:rPr lang="en-US" dirty="0" smtClean="0"/>
              <a:t> </a:t>
            </a:r>
            <a:r>
              <a:rPr lang="en-US" dirty="0" err="1" smtClean="0"/>
              <a:t>warna</a:t>
            </a:r>
            <a:r>
              <a:rPr lang="en-US" dirty="0" smtClean="0"/>
              <a:t> “PAI” </a:t>
            </a:r>
            <a:r>
              <a:rPr lang="en-US" dirty="0" err="1" smtClean="0"/>
              <a:t>diubah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sesuai</a:t>
            </a:r>
            <a:r>
              <a:rPr lang="en-US" baseline="0" dirty="0" smtClean="0"/>
              <a:t> cover </a:t>
            </a:r>
            <a:r>
              <a:rPr lang="en-US" baseline="0" dirty="0" err="1" smtClean="0"/>
              <a:t>dan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tingkat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kelas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389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0997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5/31/2022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2801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5/31/2022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3962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5/31/2022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9203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F550FB-E1D1-6EED-9D3A-55FAAE9ABE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2AD586-039C-FC44-049A-AE5503A869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E39AD4-9347-F66A-1F0E-9C8EBDA44D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5213A-4ED7-47A6-A565-1B82D2F9D783}" type="datetimeFigureOut">
              <a:rPr lang="en-ID" smtClean="0"/>
              <a:t>31/05/2022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9D4DF8-1FCE-A408-1E82-DC3C4444C1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41B17C-D084-9901-5B62-1AC9FEFE57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3D877-703A-458F-8A92-9E00601063FC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9127103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97894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57802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87295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5/31/2022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1810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5/31/2022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2788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5/31/2022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169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5/31/2022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7816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5/31/2022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003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slideLayout" Target="../slideLayouts/slideLayout13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325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56145"/>
            <a:ext cx="9144000" cy="487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69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80" cy="5143500"/>
          </a:xfrm>
          <a:prstGeom prst="rect">
            <a:avLst/>
          </a:prstGeom>
        </p:spPr>
      </p:pic>
      <p:cxnSp>
        <p:nvCxnSpPr>
          <p:cNvPr id="9" name="直線コネクタ 9"/>
          <p:cNvCxnSpPr/>
          <p:nvPr/>
        </p:nvCxnSpPr>
        <p:spPr>
          <a:xfrm>
            <a:off x="3810025" y="2876550"/>
            <a:ext cx="4495775" cy="0"/>
          </a:xfrm>
          <a:prstGeom prst="line">
            <a:avLst/>
          </a:prstGeom>
          <a:noFill/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headEnd type="oval"/>
            <a:tailEnd type="oval"/>
          </a:ln>
          <a:effectLst/>
        </p:spPr>
      </p:cxnSp>
      <p:sp>
        <p:nvSpPr>
          <p:cNvPr id="10" name="タイトル 1"/>
          <p:cNvSpPr txBox="1">
            <a:spLocks/>
          </p:cNvSpPr>
          <p:nvPr/>
        </p:nvSpPr>
        <p:spPr>
          <a:xfrm>
            <a:off x="3520978" y="1194343"/>
            <a:ext cx="5073868" cy="469019"/>
          </a:xfrm>
          <a:prstGeom prst="rect">
            <a:avLst/>
          </a:prstGeom>
        </p:spPr>
        <p:txBody>
          <a:bodyPr lIns="68580" tIns="34290" rIns="68580" bIns="34290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632713">
              <a:defRPr/>
            </a:pPr>
            <a:r>
              <a:rPr kumimoji="1" lang="en-US" altLang="ja-JP" sz="3200" b="1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3200" b="1" spc="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041287" y="2977351"/>
            <a:ext cx="2033250" cy="31547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UNTUK </a:t>
            </a:r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SMP </a:t>
            </a:r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KELAS </a:t>
            </a:r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VII</a:t>
            </a:r>
            <a:endParaRPr lang="id-ID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Cube 12"/>
          <p:cNvSpPr/>
          <p:nvPr/>
        </p:nvSpPr>
        <p:spPr>
          <a:xfrm>
            <a:off x="1251549" y="895351"/>
            <a:ext cx="2269429" cy="3099070"/>
          </a:xfrm>
          <a:prstGeom prst="cube">
            <a:avLst>
              <a:gd name="adj" fmla="val 3711"/>
            </a:avLst>
          </a:prstGeom>
          <a:gradFill flip="none" rotWithShape="1">
            <a:gsLst>
              <a:gs pos="0">
                <a:schemeClr val="bg1">
                  <a:lumMod val="75000"/>
                  <a:shade val="30000"/>
                  <a:satMod val="115000"/>
                </a:schemeClr>
              </a:gs>
              <a:gs pos="50000">
                <a:schemeClr val="bg1">
                  <a:lumMod val="75000"/>
                  <a:shade val="67500"/>
                  <a:satMod val="115000"/>
                </a:schemeClr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テキスト プレースホルダー 11"/>
          <p:cNvSpPr txBox="1">
            <a:spLocks/>
          </p:cNvSpPr>
          <p:nvPr/>
        </p:nvSpPr>
        <p:spPr>
          <a:xfrm>
            <a:off x="3810025" y="1745712"/>
            <a:ext cx="4495775" cy="718215"/>
          </a:xfrm>
          <a:prstGeom prst="rect">
            <a:avLst/>
          </a:prstGeom>
        </p:spPr>
        <p:txBody>
          <a:bodyPr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en-US" sz="3200" b="1" dirty="0" err="1" smtClean="0">
                <a:solidFill>
                  <a:srgbClr val="E83809"/>
                </a:solidFill>
                <a:cs typeface="Arial" pitchFamily="34" charset="0"/>
              </a:rPr>
              <a:t>Pendidikan</a:t>
            </a:r>
            <a:r>
              <a:rPr lang="en-US" sz="3200" b="1" dirty="0" smtClean="0">
                <a:solidFill>
                  <a:srgbClr val="E83809"/>
                </a:solidFill>
                <a:cs typeface="Arial" pitchFamily="34" charset="0"/>
              </a:rPr>
              <a:t> Agama Islam </a:t>
            </a:r>
            <a:r>
              <a:rPr lang="en-US" sz="3200" b="1" dirty="0" err="1" smtClean="0">
                <a:solidFill>
                  <a:srgbClr val="E83809"/>
                </a:solidFill>
                <a:cs typeface="Arial" pitchFamily="34" charset="0"/>
              </a:rPr>
              <a:t>dan</a:t>
            </a:r>
            <a:r>
              <a:rPr lang="en-US" sz="3200" b="1" dirty="0">
                <a:solidFill>
                  <a:srgbClr val="E83809"/>
                </a:solidFill>
                <a:cs typeface="Arial" pitchFamily="34" charset="0"/>
              </a:rPr>
              <a:t> </a:t>
            </a:r>
            <a:r>
              <a:rPr lang="en-US" sz="3200" b="1" dirty="0" smtClean="0">
                <a:solidFill>
                  <a:srgbClr val="E83809"/>
                </a:solidFill>
                <a:cs typeface="Arial" pitchFamily="34" charset="0"/>
              </a:rPr>
              <a:t>Budi </a:t>
            </a:r>
            <a:r>
              <a:rPr lang="en-US" sz="3200" b="1" dirty="0" err="1" smtClean="0">
                <a:solidFill>
                  <a:srgbClr val="E83809"/>
                </a:solidFill>
                <a:cs typeface="Arial" pitchFamily="34" charset="0"/>
              </a:rPr>
              <a:t>Pekerti</a:t>
            </a:r>
            <a:endParaRPr lang="en-US" sz="3200" b="1" dirty="0" smtClean="0">
              <a:solidFill>
                <a:srgbClr val="E83809"/>
              </a:solidFill>
              <a:cs typeface="Arial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1549" y="996679"/>
            <a:ext cx="2128014" cy="2997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710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6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636" y="-19050"/>
            <a:ext cx="9154636" cy="5144904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C0277347-D30C-9C96-5CE7-243800A2B3DD}"/>
              </a:ext>
            </a:extLst>
          </p:cNvPr>
          <p:cNvSpPr txBox="1"/>
          <p:nvPr/>
        </p:nvSpPr>
        <p:spPr>
          <a:xfrm>
            <a:off x="2301947" y="339701"/>
            <a:ext cx="45294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Alif Lam </a:t>
            </a:r>
            <a:r>
              <a:rPr lang="en-US" sz="3200" b="1" dirty="0" err="1"/>
              <a:t>Qamariyyah</a:t>
            </a:r>
            <a:endParaRPr lang="en-ID" sz="3200" b="1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0D7D231-9F75-5347-15B1-25E87884EB9E}"/>
              </a:ext>
            </a:extLst>
          </p:cNvPr>
          <p:cNvSpPr txBox="1"/>
          <p:nvPr/>
        </p:nvSpPr>
        <p:spPr>
          <a:xfrm>
            <a:off x="457200" y="1047750"/>
            <a:ext cx="8112642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dirty="0"/>
              <a:t>Alif lam </a:t>
            </a:r>
            <a:r>
              <a:rPr lang="en-ID" dirty="0" err="1"/>
              <a:t>qamariyyah</a:t>
            </a:r>
            <a:r>
              <a:rPr lang="en-ID" dirty="0"/>
              <a:t> </a:t>
            </a:r>
            <a:r>
              <a:rPr lang="en-ID" dirty="0" err="1"/>
              <a:t>adalah</a:t>
            </a:r>
            <a:r>
              <a:rPr lang="en-ID" dirty="0"/>
              <a:t> alif lam yang </a:t>
            </a:r>
            <a:r>
              <a:rPr lang="en-ID" dirty="0" err="1"/>
              <a:t>dirangkai</a:t>
            </a:r>
            <a:r>
              <a:rPr lang="en-ID" dirty="0"/>
              <a:t> </a:t>
            </a:r>
            <a:r>
              <a:rPr lang="en-ID" dirty="0" err="1"/>
              <a:t>dengan</a:t>
            </a:r>
            <a:r>
              <a:rPr lang="en-ID" dirty="0"/>
              <a:t> kata </a:t>
            </a:r>
            <a:r>
              <a:rPr lang="en-ID" dirty="0" err="1"/>
              <a:t>benda</a:t>
            </a:r>
            <a:r>
              <a:rPr lang="en-ID" dirty="0"/>
              <a:t> (</a:t>
            </a:r>
            <a:r>
              <a:rPr lang="en-ID" dirty="0" err="1"/>
              <a:t>isim</a:t>
            </a:r>
            <a:r>
              <a:rPr lang="en-ID" dirty="0"/>
              <a:t>) yang </a:t>
            </a:r>
            <a:r>
              <a:rPr lang="en-ID" dirty="0" err="1"/>
              <a:t>diawali</a:t>
            </a:r>
            <a:r>
              <a:rPr lang="en-ID" dirty="0"/>
              <a:t> </a:t>
            </a:r>
            <a:r>
              <a:rPr lang="en-ID" dirty="0" err="1"/>
              <a:t>dengan</a:t>
            </a:r>
            <a:r>
              <a:rPr lang="en-ID" dirty="0"/>
              <a:t> salah </a:t>
            </a:r>
            <a:r>
              <a:rPr lang="en-ID" dirty="0" err="1"/>
              <a:t>satu</a:t>
            </a:r>
            <a:r>
              <a:rPr lang="en-ID" dirty="0"/>
              <a:t> </a:t>
            </a:r>
            <a:r>
              <a:rPr lang="en-ID" dirty="0" err="1"/>
              <a:t>dari</a:t>
            </a:r>
            <a:r>
              <a:rPr lang="en-ID" dirty="0"/>
              <a:t> </a:t>
            </a:r>
            <a:r>
              <a:rPr lang="en-ID" dirty="0" err="1"/>
              <a:t>huruf-huruf</a:t>
            </a:r>
            <a:r>
              <a:rPr lang="en-ID" dirty="0"/>
              <a:t> </a:t>
            </a:r>
            <a:r>
              <a:rPr lang="en-ID" dirty="0" err="1"/>
              <a:t>qamariyyah</a:t>
            </a:r>
            <a:r>
              <a:rPr lang="en-ID" dirty="0"/>
              <a:t>. </a:t>
            </a:r>
            <a:r>
              <a:rPr lang="en-ID" dirty="0" err="1"/>
              <a:t>Jumlah</a:t>
            </a:r>
            <a:r>
              <a:rPr lang="en-ID" dirty="0"/>
              <a:t> </a:t>
            </a:r>
            <a:r>
              <a:rPr lang="en-ID" dirty="0" err="1"/>
              <a:t>huruf</a:t>
            </a:r>
            <a:r>
              <a:rPr lang="en-ID" dirty="0"/>
              <a:t> </a:t>
            </a:r>
            <a:r>
              <a:rPr lang="en-ID" dirty="0" err="1"/>
              <a:t>qamariyyah</a:t>
            </a:r>
            <a:r>
              <a:rPr lang="en-ID" dirty="0"/>
              <a:t> </a:t>
            </a:r>
            <a:r>
              <a:rPr lang="en-ID" dirty="0" err="1"/>
              <a:t>ada</a:t>
            </a:r>
            <a:r>
              <a:rPr lang="en-ID" dirty="0"/>
              <a:t> 14 </a:t>
            </a:r>
            <a:r>
              <a:rPr lang="en-ID" dirty="0" err="1"/>
              <a:t>huruf</a:t>
            </a:r>
            <a:r>
              <a:rPr lang="en-ID" dirty="0"/>
              <a:t>. </a:t>
            </a:r>
            <a:r>
              <a:rPr lang="en-ID" dirty="0" err="1"/>
              <a:t>Yaitu</a:t>
            </a:r>
            <a:r>
              <a:rPr lang="en-ID" dirty="0"/>
              <a:t>: </a:t>
            </a:r>
          </a:p>
          <a:p>
            <a:pPr algn="just" rtl="1">
              <a:lnSpc>
                <a:spcPct val="150000"/>
              </a:lnSpc>
            </a:pPr>
            <a:r>
              <a:rPr lang="ar-SA" sz="3200" b="1" dirty="0">
                <a:latin typeface="Adobe Naskh Medium" panose="01010101010101010101" pitchFamily="50" charset="-78"/>
                <a:cs typeface="Adobe Naskh Medium" panose="01010101010101010101" pitchFamily="50" charset="-78"/>
              </a:rPr>
              <a:t>أ ب غ ح ج ك و خ ف ع ق ي م ه</a:t>
            </a:r>
          </a:p>
          <a:p>
            <a:pPr algn="just">
              <a:lnSpc>
                <a:spcPct val="150000"/>
              </a:lnSpc>
            </a:pPr>
            <a:r>
              <a:rPr lang="en-ID" dirty="0">
                <a:latin typeface="+mn-lt"/>
                <a:cs typeface="Adobe Naskh Medium" panose="01010101010101010101" pitchFamily="50" charset="-78"/>
              </a:rPr>
              <a:t>Cara </a:t>
            </a:r>
            <a:r>
              <a:rPr lang="en-ID" dirty="0" err="1">
                <a:latin typeface="+mn-lt"/>
                <a:cs typeface="Adobe Naskh Medium" panose="01010101010101010101" pitchFamily="50" charset="-78"/>
              </a:rPr>
              <a:t>membaca</a:t>
            </a:r>
            <a:r>
              <a:rPr lang="en-ID" dirty="0">
                <a:latin typeface="+mn-lt"/>
                <a:cs typeface="Adobe Naskh Medium" panose="01010101010101010101" pitchFamily="50" charset="-78"/>
              </a:rPr>
              <a:t> alif lam </a:t>
            </a:r>
            <a:r>
              <a:rPr lang="en-ID" dirty="0" err="1">
                <a:latin typeface="+mn-lt"/>
                <a:cs typeface="Adobe Naskh Medium" panose="01010101010101010101" pitchFamily="50" charset="-78"/>
              </a:rPr>
              <a:t>qamariyyah</a:t>
            </a:r>
            <a:r>
              <a:rPr lang="en-ID" dirty="0">
                <a:latin typeface="+mn-lt"/>
                <a:cs typeface="Adobe Naskh Medium" panose="01010101010101010101" pitchFamily="50" charset="-78"/>
              </a:rPr>
              <a:t> </a:t>
            </a:r>
            <a:r>
              <a:rPr lang="en-ID" dirty="0" err="1">
                <a:latin typeface="+mn-lt"/>
                <a:cs typeface="Adobe Naskh Medium" panose="01010101010101010101" pitchFamily="50" charset="-78"/>
              </a:rPr>
              <a:t>harus</a:t>
            </a:r>
            <a:r>
              <a:rPr lang="en-ID" dirty="0">
                <a:latin typeface="+mn-lt"/>
                <a:cs typeface="Adobe Naskh Medium" panose="01010101010101010101" pitchFamily="50" charset="-78"/>
              </a:rPr>
              <a:t> </a:t>
            </a:r>
            <a:r>
              <a:rPr lang="en-ID" dirty="0" err="1">
                <a:latin typeface="+mn-lt"/>
                <a:cs typeface="Adobe Naskh Medium" panose="01010101010101010101" pitchFamily="50" charset="-78"/>
              </a:rPr>
              <a:t>jelas</a:t>
            </a:r>
            <a:r>
              <a:rPr lang="en-ID" dirty="0">
                <a:latin typeface="+mn-lt"/>
                <a:cs typeface="Adobe Naskh Medium" panose="01010101010101010101" pitchFamily="50" charset="-78"/>
              </a:rPr>
              <a:t> (</a:t>
            </a:r>
            <a:r>
              <a:rPr lang="en-ID" dirty="0" err="1">
                <a:latin typeface="+mn-lt"/>
                <a:cs typeface="Adobe Naskh Medium" panose="01010101010101010101" pitchFamily="50" charset="-78"/>
              </a:rPr>
              <a:t>izhar</a:t>
            </a:r>
            <a:r>
              <a:rPr lang="en-ID" dirty="0">
                <a:latin typeface="+mn-lt"/>
                <a:cs typeface="Adobe Naskh Medium" panose="01010101010101010101" pitchFamily="50" charset="-78"/>
              </a:rPr>
              <a:t>). </a:t>
            </a:r>
            <a:r>
              <a:rPr lang="en-ID" dirty="0" err="1">
                <a:latin typeface="+mn-lt"/>
                <a:cs typeface="Adobe Naskh Medium" panose="01010101010101010101" pitchFamily="50" charset="-78"/>
              </a:rPr>
              <a:t>yakni</a:t>
            </a:r>
            <a:r>
              <a:rPr lang="en-ID" dirty="0">
                <a:latin typeface="+mn-lt"/>
                <a:cs typeface="Adobe Naskh Medium" panose="01010101010101010101" pitchFamily="50" charset="-78"/>
              </a:rPr>
              <a:t> </a:t>
            </a:r>
            <a:r>
              <a:rPr lang="en-ID" dirty="0" err="1">
                <a:latin typeface="+mn-lt"/>
                <a:cs typeface="Adobe Naskh Medium" panose="01010101010101010101" pitchFamily="50" charset="-78"/>
              </a:rPr>
              <a:t>tetap</a:t>
            </a:r>
            <a:r>
              <a:rPr lang="en-ID" dirty="0">
                <a:latin typeface="+mn-lt"/>
                <a:cs typeface="Adobe Naskh Medium" panose="01010101010101010101" pitchFamily="50" charset="-78"/>
              </a:rPr>
              <a:t> </a:t>
            </a:r>
            <a:r>
              <a:rPr lang="en-ID" dirty="0" err="1">
                <a:latin typeface="+mn-lt"/>
                <a:cs typeface="Adobe Naskh Medium" panose="01010101010101010101" pitchFamily="50" charset="-78"/>
              </a:rPr>
              <a:t>terlihat</a:t>
            </a:r>
            <a:r>
              <a:rPr lang="en-ID" dirty="0">
                <a:latin typeface="+mn-lt"/>
                <a:cs typeface="Adobe Naskh Medium" panose="01010101010101010101" pitchFamily="50" charset="-78"/>
              </a:rPr>
              <a:t> </a:t>
            </a:r>
            <a:r>
              <a:rPr lang="en-ID" dirty="0" err="1">
                <a:latin typeface="+mn-lt"/>
                <a:cs typeface="Adobe Naskh Medium" panose="01010101010101010101" pitchFamily="50" charset="-78"/>
              </a:rPr>
              <a:t>bacaan</a:t>
            </a:r>
            <a:r>
              <a:rPr lang="en-ID" dirty="0">
                <a:latin typeface="+mn-lt"/>
                <a:cs typeface="Adobe Naskh Medium" panose="01010101010101010101" pitchFamily="50" charset="-78"/>
              </a:rPr>
              <a:t> lam </a:t>
            </a:r>
            <a:r>
              <a:rPr lang="en-ID" dirty="0" err="1">
                <a:latin typeface="+mn-lt"/>
                <a:cs typeface="Adobe Naskh Medium" panose="01010101010101010101" pitchFamily="50" charset="-78"/>
              </a:rPr>
              <a:t>sukunnya</a:t>
            </a:r>
            <a:r>
              <a:rPr lang="en-ID" dirty="0">
                <a:latin typeface="+mn-lt"/>
                <a:cs typeface="Adobe Naskh Medium" panose="01010101010101010101" pitchFamily="50" charset="-78"/>
              </a:rPr>
              <a:t>. Karena </a:t>
            </a:r>
            <a:r>
              <a:rPr lang="en-ID" dirty="0" err="1">
                <a:latin typeface="+mn-lt"/>
                <a:cs typeface="Adobe Naskh Medium" panose="01010101010101010101" pitchFamily="50" charset="-78"/>
              </a:rPr>
              <a:t>itulah</a:t>
            </a:r>
            <a:r>
              <a:rPr lang="en-ID" dirty="0">
                <a:latin typeface="+mn-lt"/>
                <a:cs typeface="Adobe Naskh Medium" panose="01010101010101010101" pitchFamily="50" charset="-78"/>
              </a:rPr>
              <a:t> </a:t>
            </a:r>
            <a:r>
              <a:rPr lang="en-ID" dirty="0" err="1">
                <a:latin typeface="+mn-lt"/>
                <a:cs typeface="Adobe Naskh Medium" panose="01010101010101010101" pitchFamily="50" charset="-78"/>
              </a:rPr>
              <a:t>hukum</a:t>
            </a:r>
            <a:r>
              <a:rPr lang="en-ID" dirty="0">
                <a:latin typeface="+mn-lt"/>
                <a:cs typeface="Adobe Naskh Medium" panose="01010101010101010101" pitchFamily="50" charset="-78"/>
              </a:rPr>
              <a:t> </a:t>
            </a:r>
            <a:r>
              <a:rPr lang="en-ID" dirty="0" err="1">
                <a:latin typeface="+mn-lt"/>
                <a:cs typeface="Adobe Naskh Medium" panose="01010101010101010101" pitchFamily="50" charset="-78"/>
              </a:rPr>
              <a:t>bacaan</a:t>
            </a:r>
            <a:r>
              <a:rPr lang="en-ID" dirty="0">
                <a:latin typeface="+mn-lt"/>
                <a:cs typeface="Adobe Naskh Medium" panose="01010101010101010101" pitchFamily="50" charset="-78"/>
              </a:rPr>
              <a:t> alif lam </a:t>
            </a:r>
            <a:r>
              <a:rPr lang="en-ID" dirty="0" err="1">
                <a:latin typeface="+mn-lt"/>
                <a:cs typeface="Adobe Naskh Medium" panose="01010101010101010101" pitchFamily="50" charset="-78"/>
              </a:rPr>
              <a:t>qamariyyah</a:t>
            </a:r>
            <a:r>
              <a:rPr lang="en-ID" dirty="0">
                <a:latin typeface="+mn-lt"/>
                <a:cs typeface="Adobe Naskh Medium" panose="01010101010101010101" pitchFamily="50" charset="-78"/>
              </a:rPr>
              <a:t> </a:t>
            </a:r>
            <a:r>
              <a:rPr lang="en-ID" dirty="0" err="1">
                <a:latin typeface="+mn-lt"/>
                <a:cs typeface="Adobe Naskh Medium" panose="01010101010101010101" pitchFamily="50" charset="-78"/>
              </a:rPr>
              <a:t>sering</a:t>
            </a:r>
            <a:r>
              <a:rPr lang="en-ID" dirty="0">
                <a:latin typeface="+mn-lt"/>
                <a:cs typeface="Adobe Naskh Medium" panose="01010101010101010101" pitchFamily="50" charset="-78"/>
              </a:rPr>
              <a:t> </a:t>
            </a:r>
            <a:r>
              <a:rPr lang="en-ID" dirty="0" err="1">
                <a:latin typeface="+mn-lt"/>
                <a:cs typeface="Adobe Naskh Medium" panose="01010101010101010101" pitchFamily="50" charset="-78"/>
              </a:rPr>
              <a:t>disebut</a:t>
            </a:r>
            <a:r>
              <a:rPr lang="en-ID" dirty="0">
                <a:latin typeface="+mn-lt"/>
                <a:cs typeface="Adobe Naskh Medium" panose="01010101010101010101" pitchFamily="50" charset="-78"/>
              </a:rPr>
              <a:t> </a:t>
            </a:r>
            <a:r>
              <a:rPr lang="en-ID" dirty="0" err="1">
                <a:latin typeface="+mn-lt"/>
                <a:cs typeface="Adobe Naskh Medium" panose="01010101010101010101" pitchFamily="50" charset="-78"/>
              </a:rPr>
              <a:t>dengan</a:t>
            </a:r>
            <a:r>
              <a:rPr lang="en-ID" dirty="0">
                <a:latin typeface="+mn-lt"/>
                <a:cs typeface="Adobe Naskh Medium" panose="01010101010101010101" pitchFamily="50" charset="-78"/>
              </a:rPr>
              <a:t> Izhar </a:t>
            </a:r>
            <a:r>
              <a:rPr lang="en-ID" dirty="0" err="1">
                <a:latin typeface="+mn-lt"/>
                <a:cs typeface="Adobe Naskh Medium" panose="01010101010101010101" pitchFamily="50" charset="-78"/>
              </a:rPr>
              <a:t>Qamariyyah</a:t>
            </a:r>
            <a:r>
              <a:rPr lang="en-ID" dirty="0">
                <a:latin typeface="+mn-lt"/>
                <a:cs typeface="Adobe Naskh Medium" panose="01010101010101010101" pitchFamily="50" charset="-78"/>
              </a:rPr>
              <a:t> .</a:t>
            </a: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56145"/>
            <a:ext cx="9144000" cy="487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658572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0"/>
            <a:ext cx="8534400" cy="51435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3276600" y="427354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D" sz="3200" b="1" u="sng" dirty="0">
                <a:solidFill>
                  <a:srgbClr val="E83809"/>
                </a:solidFill>
              </a:rPr>
              <a:t>P</a:t>
            </a:r>
            <a:r>
              <a:rPr lang="en" sz="3200" b="1" u="sng" dirty="0">
                <a:solidFill>
                  <a:srgbClr val="E83809"/>
                </a:solidFill>
              </a:rPr>
              <a:t>engertian </a:t>
            </a:r>
            <a:r>
              <a:rPr lang="en" sz="3200" b="1" u="sng" dirty="0" smtClean="0">
                <a:solidFill>
                  <a:srgbClr val="E83809"/>
                </a:solidFill>
              </a:rPr>
              <a:t>hadis</a:t>
            </a:r>
            <a:endParaRPr lang="en-US" sz="3200" u="sng" dirty="0">
              <a:solidFill>
                <a:srgbClr val="E83809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09600" y="1179860"/>
            <a:ext cx="792480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dirty="0"/>
              <a:t>	Hadis (</a:t>
            </a:r>
            <a:r>
              <a:rPr lang="ar-SA" dirty="0"/>
              <a:t> (</a:t>
            </a:r>
            <a:r>
              <a:rPr lang="ar-SA" sz="3200" dirty="0">
                <a:latin typeface="Adobe Naskh Medium" panose="01010101010101010101" pitchFamily="50" charset="-78"/>
                <a:cs typeface="Adobe Naskh Medium" panose="01010101010101010101" pitchFamily="50" charset="-78"/>
              </a:rPr>
              <a:t>الحديث</a:t>
            </a:r>
            <a:r>
              <a:rPr lang="ar-SA" dirty="0"/>
              <a:t> </a:t>
            </a:r>
            <a:r>
              <a:rPr lang="en-ID" dirty="0" err="1"/>
              <a:t>secara</a:t>
            </a:r>
            <a:r>
              <a:rPr lang="en-ID" dirty="0"/>
              <a:t> </a:t>
            </a:r>
            <a:r>
              <a:rPr lang="en-ID" dirty="0" err="1"/>
              <a:t>bahasa</a:t>
            </a:r>
            <a:r>
              <a:rPr lang="en-ID" dirty="0"/>
              <a:t> </a:t>
            </a:r>
            <a:r>
              <a:rPr lang="en-ID" dirty="0" err="1"/>
              <a:t>berarti</a:t>
            </a:r>
            <a:r>
              <a:rPr lang="en-ID" dirty="0"/>
              <a:t> </a:t>
            </a:r>
            <a:r>
              <a:rPr lang="en-ID" i="1" dirty="0"/>
              <a:t>Al-</a:t>
            </a:r>
            <a:r>
              <a:rPr lang="en-ID" i="1" dirty="0" err="1"/>
              <a:t>Jadiid</a:t>
            </a:r>
            <a:r>
              <a:rPr lang="en-ID" dirty="0"/>
              <a:t> </a:t>
            </a:r>
            <a:r>
              <a:rPr lang="ar-SA" sz="3200" dirty="0">
                <a:latin typeface="Adobe Naskh Medium" panose="01010101010101010101" pitchFamily="50" charset="-78"/>
                <a:cs typeface="Adobe Naskh Medium" panose="01010101010101010101" pitchFamily="50" charset="-78"/>
              </a:rPr>
              <a:t>الجديد</a:t>
            </a:r>
            <a:r>
              <a:rPr lang="ar-SA" dirty="0"/>
              <a:t>)</a:t>
            </a:r>
            <a:r>
              <a:rPr lang="en-ID" dirty="0"/>
              <a:t>) yang </a:t>
            </a:r>
            <a:r>
              <a:rPr lang="en-ID" dirty="0" err="1"/>
              <a:t>artinya</a:t>
            </a:r>
            <a:r>
              <a:rPr lang="en-ID" dirty="0"/>
              <a:t> </a:t>
            </a:r>
            <a:r>
              <a:rPr lang="en-ID" dirty="0" err="1"/>
              <a:t>adalah</a:t>
            </a:r>
            <a:r>
              <a:rPr lang="en-ID" dirty="0"/>
              <a:t> </a:t>
            </a:r>
            <a:r>
              <a:rPr lang="en-ID" dirty="0" err="1"/>
              <a:t>sesuatu</a:t>
            </a:r>
            <a:r>
              <a:rPr lang="en-ID" dirty="0"/>
              <a:t> yang </a:t>
            </a:r>
            <a:r>
              <a:rPr lang="en-ID" dirty="0" err="1"/>
              <a:t>baru</a:t>
            </a:r>
            <a:r>
              <a:rPr lang="en-ID" dirty="0"/>
              <a:t>. </a:t>
            </a:r>
            <a:r>
              <a:rPr lang="en-ID" dirty="0" err="1"/>
              <a:t>Menurut</a:t>
            </a:r>
            <a:r>
              <a:rPr lang="en-ID" dirty="0"/>
              <a:t> para </a:t>
            </a:r>
            <a:r>
              <a:rPr lang="en-ID" dirty="0" err="1"/>
              <a:t>ahli</a:t>
            </a:r>
            <a:r>
              <a:rPr lang="en-ID" dirty="0"/>
              <a:t> </a:t>
            </a:r>
            <a:r>
              <a:rPr lang="en-ID" dirty="0" err="1"/>
              <a:t>hadis</a:t>
            </a:r>
            <a:r>
              <a:rPr lang="en-ID" dirty="0"/>
              <a:t>, </a:t>
            </a:r>
            <a:r>
              <a:rPr lang="en-ID" dirty="0" err="1"/>
              <a:t>hadis</a:t>
            </a:r>
            <a:r>
              <a:rPr lang="en-ID" dirty="0"/>
              <a:t> </a:t>
            </a:r>
            <a:r>
              <a:rPr lang="en-ID" dirty="0" err="1"/>
              <a:t>merupakan</a:t>
            </a:r>
            <a:r>
              <a:rPr lang="en-ID" dirty="0"/>
              <a:t> </a:t>
            </a:r>
            <a:r>
              <a:rPr lang="en-ID" dirty="0" err="1"/>
              <a:t>segala</a:t>
            </a:r>
            <a:r>
              <a:rPr lang="en-ID" dirty="0"/>
              <a:t> </a:t>
            </a:r>
            <a:r>
              <a:rPr lang="en-ID" dirty="0" err="1"/>
              <a:t>perkataan</a:t>
            </a:r>
            <a:r>
              <a:rPr lang="en-ID" dirty="0"/>
              <a:t> (</a:t>
            </a:r>
            <a:r>
              <a:rPr lang="en-ID" dirty="0" err="1"/>
              <a:t>sabda</a:t>
            </a:r>
            <a:r>
              <a:rPr lang="en-ID" dirty="0"/>
              <a:t>), </a:t>
            </a:r>
            <a:r>
              <a:rPr lang="en-ID" dirty="0" err="1"/>
              <a:t>perbuatan</a:t>
            </a:r>
            <a:r>
              <a:rPr lang="en-ID" dirty="0"/>
              <a:t>, </a:t>
            </a:r>
            <a:r>
              <a:rPr lang="en-ID" dirty="0" err="1"/>
              <a:t>hal</a:t>
            </a:r>
            <a:r>
              <a:rPr lang="en-ID" dirty="0"/>
              <a:t> </a:t>
            </a:r>
            <a:r>
              <a:rPr lang="en-ID" dirty="0" err="1"/>
              <a:t>ihwal</a:t>
            </a:r>
            <a:r>
              <a:rPr lang="en-ID" dirty="0"/>
              <a:t> (</a:t>
            </a:r>
            <a:r>
              <a:rPr lang="en-ID" dirty="0" err="1"/>
              <a:t>kejadian</a:t>
            </a:r>
            <a:r>
              <a:rPr lang="en-ID" dirty="0"/>
              <a:t>, </a:t>
            </a:r>
            <a:r>
              <a:rPr lang="en-ID" dirty="0" err="1"/>
              <a:t>peristiwa</a:t>
            </a:r>
            <a:r>
              <a:rPr lang="en-ID" dirty="0"/>
              <a:t>, </a:t>
            </a:r>
            <a:r>
              <a:rPr lang="en-ID" dirty="0" err="1"/>
              <a:t>masalah</a:t>
            </a:r>
            <a:r>
              <a:rPr lang="en-ID" dirty="0"/>
              <a:t>), </a:t>
            </a:r>
            <a:r>
              <a:rPr lang="en-ID" dirty="0" err="1"/>
              <a:t>dan</a:t>
            </a:r>
            <a:r>
              <a:rPr lang="en-ID" dirty="0"/>
              <a:t> </a:t>
            </a:r>
            <a:r>
              <a:rPr lang="en-ID" dirty="0" err="1"/>
              <a:t>ketetapan</a:t>
            </a:r>
            <a:r>
              <a:rPr lang="en-ID" dirty="0"/>
              <a:t> </a:t>
            </a:r>
            <a:r>
              <a:rPr lang="en-ID" dirty="0" err="1"/>
              <a:t>lainnya</a:t>
            </a:r>
            <a:r>
              <a:rPr lang="en-ID" dirty="0"/>
              <a:t> yang </a:t>
            </a:r>
            <a:r>
              <a:rPr lang="en-ID" dirty="0" err="1"/>
              <a:t>disandarkan</a:t>
            </a:r>
            <a:r>
              <a:rPr lang="en-ID" dirty="0"/>
              <a:t> </a:t>
            </a:r>
            <a:r>
              <a:rPr lang="en-ID" dirty="0" err="1"/>
              <a:t>kepada</a:t>
            </a:r>
            <a:r>
              <a:rPr lang="en-ID" dirty="0"/>
              <a:t> </a:t>
            </a:r>
            <a:r>
              <a:rPr lang="en-ID" dirty="0" err="1"/>
              <a:t>Nabi</a:t>
            </a:r>
            <a:r>
              <a:rPr lang="en-ID" dirty="0"/>
              <a:t> Muhammad Saw. </a:t>
            </a:r>
          </a:p>
          <a:p>
            <a:pPr>
              <a:lnSpc>
                <a:spcPct val="150000"/>
              </a:lnSpc>
            </a:pPr>
            <a:r>
              <a:rPr lang="en-ID" dirty="0"/>
              <a:t>	Dari </a:t>
            </a:r>
            <a:r>
              <a:rPr lang="en-ID" dirty="0" err="1"/>
              <a:t>definisi</a:t>
            </a:r>
            <a:r>
              <a:rPr lang="en-ID" dirty="0"/>
              <a:t> </a:t>
            </a:r>
            <a:r>
              <a:rPr lang="en-ID" dirty="0" err="1"/>
              <a:t>tersebut</a:t>
            </a:r>
            <a:r>
              <a:rPr lang="en-ID" dirty="0"/>
              <a:t> </a:t>
            </a:r>
            <a:r>
              <a:rPr lang="en-ID" dirty="0" err="1"/>
              <a:t>dapat</a:t>
            </a:r>
            <a:r>
              <a:rPr lang="en-ID" dirty="0"/>
              <a:t> </a:t>
            </a:r>
            <a:r>
              <a:rPr lang="en-ID" dirty="0" err="1"/>
              <a:t>kita</a:t>
            </a:r>
            <a:r>
              <a:rPr lang="en-ID" dirty="0"/>
              <a:t> </a:t>
            </a:r>
            <a:r>
              <a:rPr lang="en-ID" dirty="0" err="1"/>
              <a:t>pahami</a:t>
            </a:r>
            <a:r>
              <a:rPr lang="en-ID" dirty="0"/>
              <a:t> </a:t>
            </a:r>
            <a:r>
              <a:rPr lang="en-ID" dirty="0" err="1"/>
              <a:t>bahwa</a:t>
            </a:r>
            <a:r>
              <a:rPr lang="en-ID" dirty="0"/>
              <a:t> </a:t>
            </a:r>
            <a:r>
              <a:rPr lang="en-ID" dirty="0" err="1"/>
              <a:t>hadis</a:t>
            </a:r>
            <a:r>
              <a:rPr lang="en-ID" dirty="0"/>
              <a:t> </a:t>
            </a:r>
            <a:r>
              <a:rPr lang="en-ID" dirty="0" err="1"/>
              <a:t>adalah</a:t>
            </a:r>
            <a:r>
              <a:rPr lang="en-ID" dirty="0"/>
              <a:t> </a:t>
            </a:r>
            <a:r>
              <a:rPr lang="en-ID" dirty="0" err="1"/>
              <a:t>segala</a:t>
            </a:r>
            <a:r>
              <a:rPr lang="en-ID" dirty="0"/>
              <a:t> </a:t>
            </a:r>
            <a:r>
              <a:rPr lang="en-ID" dirty="0" err="1"/>
              <a:t>perkataan</a:t>
            </a:r>
            <a:r>
              <a:rPr lang="en-ID" dirty="0"/>
              <a:t> </a:t>
            </a:r>
            <a:r>
              <a:rPr lang="en-ID" dirty="0" err="1"/>
              <a:t>dan</a:t>
            </a:r>
            <a:r>
              <a:rPr lang="en-ID" dirty="0"/>
              <a:t> </a:t>
            </a:r>
            <a:r>
              <a:rPr lang="en-ID" dirty="0" err="1"/>
              <a:t>perbuatan</a:t>
            </a:r>
            <a:r>
              <a:rPr lang="en-ID" dirty="0"/>
              <a:t> yang </a:t>
            </a:r>
            <a:r>
              <a:rPr lang="en-ID" dirty="0" err="1"/>
              <a:t>mencakup</a:t>
            </a:r>
            <a:r>
              <a:rPr lang="en-ID" dirty="0"/>
              <a:t> </a:t>
            </a:r>
            <a:r>
              <a:rPr lang="en-ID" dirty="0" err="1"/>
              <a:t>seluruh</a:t>
            </a:r>
            <a:r>
              <a:rPr lang="en-ID" dirty="0"/>
              <a:t> </a:t>
            </a:r>
            <a:r>
              <a:rPr lang="en-ID" dirty="0" err="1"/>
              <a:t>peristiwa</a:t>
            </a:r>
            <a:r>
              <a:rPr lang="en-ID" dirty="0"/>
              <a:t>, </a:t>
            </a:r>
            <a:r>
              <a:rPr lang="en-ID" dirty="0" err="1"/>
              <a:t>kejadian</a:t>
            </a:r>
            <a:r>
              <a:rPr lang="en-ID" dirty="0"/>
              <a:t>, </a:t>
            </a:r>
            <a:r>
              <a:rPr lang="en-ID" dirty="0" err="1"/>
              <a:t>dan</a:t>
            </a:r>
            <a:r>
              <a:rPr lang="en-ID" dirty="0"/>
              <a:t> </a:t>
            </a:r>
            <a:r>
              <a:rPr lang="en-ID" dirty="0" err="1"/>
              <a:t>masalah</a:t>
            </a:r>
            <a:r>
              <a:rPr lang="en-ID" dirty="0"/>
              <a:t> </a:t>
            </a:r>
            <a:r>
              <a:rPr lang="en-ID" dirty="0" err="1"/>
              <a:t>serta</a:t>
            </a:r>
            <a:r>
              <a:rPr lang="en-ID" dirty="0"/>
              <a:t> </a:t>
            </a:r>
            <a:r>
              <a:rPr lang="en-ID" dirty="0" err="1"/>
              <a:t>ketetapan</a:t>
            </a:r>
            <a:r>
              <a:rPr lang="en-ID" dirty="0"/>
              <a:t> </a:t>
            </a:r>
            <a:r>
              <a:rPr lang="en-ID" dirty="0" err="1"/>
              <a:t>lainnya</a:t>
            </a:r>
            <a:r>
              <a:rPr lang="en-ID" dirty="0"/>
              <a:t> yang </a:t>
            </a:r>
            <a:r>
              <a:rPr lang="en-ID" dirty="0" err="1"/>
              <a:t>disandarkan</a:t>
            </a:r>
            <a:r>
              <a:rPr lang="en-ID" dirty="0"/>
              <a:t> </a:t>
            </a:r>
            <a:r>
              <a:rPr lang="en-ID" dirty="0" err="1"/>
              <a:t>kepada</a:t>
            </a:r>
            <a:r>
              <a:rPr lang="en-ID" dirty="0"/>
              <a:t> </a:t>
            </a:r>
            <a:r>
              <a:rPr lang="en-ID" dirty="0" err="1"/>
              <a:t>Nabi</a:t>
            </a:r>
            <a:r>
              <a:rPr lang="en-ID" dirty="0"/>
              <a:t> Muhammad Saw. </a:t>
            </a:r>
            <a:endParaRPr lang="en-ID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56145"/>
            <a:ext cx="9144000" cy="487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86212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9" y="-1404"/>
            <a:ext cx="9154636" cy="5144904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493884" y="0"/>
            <a:ext cx="21562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b="1" dirty="0" err="1">
                <a:solidFill>
                  <a:srgbClr val="E83809"/>
                </a:solidFill>
              </a:rPr>
              <a:t>Bentuk</a:t>
            </a:r>
            <a:r>
              <a:rPr lang="en-US" sz="2800" b="1" dirty="0">
                <a:solidFill>
                  <a:srgbClr val="E83809"/>
                </a:solidFill>
              </a:rPr>
              <a:t> Hadis</a:t>
            </a:r>
            <a:endParaRPr lang="en-ID" sz="2800" b="1" dirty="0">
              <a:solidFill>
                <a:srgbClr val="E83809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52400" y="408828"/>
            <a:ext cx="89154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lphaLcPeriod"/>
            </a:pPr>
            <a:r>
              <a:rPr lang="en-US" b="1" dirty="0"/>
              <a:t>Hadis </a:t>
            </a:r>
            <a:r>
              <a:rPr lang="en-US" b="1" dirty="0" err="1"/>
              <a:t>Qauli</a:t>
            </a:r>
            <a:r>
              <a:rPr lang="en-US" b="1" dirty="0"/>
              <a:t>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hadis</a:t>
            </a:r>
            <a:r>
              <a:rPr lang="en-US" dirty="0"/>
              <a:t> yang </a:t>
            </a:r>
            <a:r>
              <a:rPr lang="en-US" dirty="0" err="1"/>
              <a:t>berisi</a:t>
            </a:r>
            <a:r>
              <a:rPr lang="en-US" dirty="0"/>
              <a:t> </a:t>
            </a:r>
            <a:r>
              <a:rPr lang="en-US" dirty="0" err="1"/>
              <a:t>tentang</a:t>
            </a:r>
            <a:r>
              <a:rPr lang="en-US" dirty="0"/>
              <a:t> </a:t>
            </a:r>
            <a:r>
              <a:rPr lang="en-US" dirty="0" err="1"/>
              <a:t>segala</a:t>
            </a:r>
            <a:r>
              <a:rPr lang="en-US" dirty="0"/>
              <a:t> </a:t>
            </a:r>
            <a:r>
              <a:rPr lang="en-US" dirty="0" err="1"/>
              <a:t>perkataan</a:t>
            </a:r>
            <a:r>
              <a:rPr lang="en-US" dirty="0"/>
              <a:t> </a:t>
            </a:r>
            <a:r>
              <a:rPr lang="en-US" dirty="0" err="1"/>
              <a:t>Nabi</a:t>
            </a:r>
            <a:r>
              <a:rPr lang="en-US" dirty="0"/>
              <a:t> Muhammad Saw, </a:t>
            </a:r>
            <a:r>
              <a:rPr lang="en-US" dirty="0" err="1"/>
              <a:t>berupa</a:t>
            </a:r>
            <a:r>
              <a:rPr lang="en-US" dirty="0"/>
              <a:t> </a:t>
            </a:r>
            <a:r>
              <a:rPr lang="en-US" dirty="0" err="1"/>
              <a:t>tuntutan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petunjuk</a:t>
            </a:r>
            <a:r>
              <a:rPr lang="en-US" dirty="0"/>
              <a:t> </a:t>
            </a:r>
            <a:r>
              <a:rPr lang="en-US" dirty="0" err="1"/>
              <a:t>syara</a:t>
            </a:r>
            <a:r>
              <a:rPr lang="en-US" dirty="0"/>
              <a:t>’, </a:t>
            </a:r>
            <a:r>
              <a:rPr lang="en-US" dirty="0" err="1"/>
              <a:t>peristiwa-peristiwa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kisah-kisah</a:t>
            </a:r>
            <a:r>
              <a:rPr lang="en-US" dirty="0"/>
              <a:t> </a:t>
            </a:r>
            <a:r>
              <a:rPr lang="en-US" dirty="0" err="1"/>
              <a:t>baik</a:t>
            </a:r>
            <a:r>
              <a:rPr lang="en-US" dirty="0"/>
              <a:t> yang </a:t>
            </a:r>
            <a:r>
              <a:rPr lang="en-US" dirty="0" err="1"/>
              <a:t>berkaitan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aspek</a:t>
            </a:r>
            <a:r>
              <a:rPr lang="en-US" dirty="0"/>
              <a:t> </a:t>
            </a:r>
            <a:r>
              <a:rPr lang="en-US" dirty="0" err="1"/>
              <a:t>akidah</a:t>
            </a:r>
            <a:r>
              <a:rPr lang="en-US" dirty="0"/>
              <a:t>, </a:t>
            </a:r>
            <a:r>
              <a:rPr lang="en-US" dirty="0" err="1"/>
              <a:t>syariah</a:t>
            </a:r>
            <a:r>
              <a:rPr lang="en-US" dirty="0"/>
              <a:t> </a:t>
            </a:r>
            <a:r>
              <a:rPr lang="en-US" dirty="0" err="1"/>
              <a:t>maupun</a:t>
            </a:r>
            <a:r>
              <a:rPr lang="en-US" dirty="0"/>
              <a:t> </a:t>
            </a:r>
            <a:r>
              <a:rPr lang="en-US" dirty="0" err="1"/>
              <a:t>akhlak</a:t>
            </a:r>
            <a:r>
              <a:rPr lang="en-US" dirty="0"/>
              <a:t>. </a:t>
            </a:r>
          </a:p>
          <a:p>
            <a:pPr marL="342900" indent="-342900">
              <a:lnSpc>
                <a:spcPct val="150000"/>
              </a:lnSpc>
              <a:buFont typeface="+mj-lt"/>
              <a:buAutoNum type="alphaLcPeriod"/>
            </a:pPr>
            <a:r>
              <a:rPr lang="en-US" b="1" dirty="0"/>
              <a:t>Hadis </a:t>
            </a:r>
            <a:r>
              <a:rPr lang="en-US" b="1" dirty="0" err="1"/>
              <a:t>Fi'li</a:t>
            </a:r>
            <a:r>
              <a:rPr lang="en-US" b="1" dirty="0"/>
              <a:t>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hadis</a:t>
            </a:r>
            <a:r>
              <a:rPr lang="en-US" dirty="0"/>
              <a:t> yang </a:t>
            </a:r>
            <a:r>
              <a:rPr lang="en-US" dirty="0" err="1"/>
              <a:t>berisi</a:t>
            </a:r>
            <a:r>
              <a:rPr lang="en-US" dirty="0"/>
              <a:t> </a:t>
            </a:r>
            <a:r>
              <a:rPr lang="en-US" dirty="0" err="1"/>
              <a:t>tentang</a:t>
            </a:r>
            <a:r>
              <a:rPr lang="en-US" dirty="0"/>
              <a:t> </a:t>
            </a:r>
            <a:r>
              <a:rPr lang="en-US" dirty="0" err="1"/>
              <a:t>segala</a:t>
            </a:r>
            <a:r>
              <a:rPr lang="en-US" dirty="0"/>
              <a:t> </a:t>
            </a:r>
            <a:r>
              <a:rPr lang="en-US" dirty="0" err="1"/>
              <a:t>perbuatan</a:t>
            </a:r>
            <a:r>
              <a:rPr lang="en-US" dirty="0"/>
              <a:t> </a:t>
            </a:r>
            <a:r>
              <a:rPr lang="en-US" dirty="0" err="1"/>
              <a:t>Rasulullah</a:t>
            </a:r>
            <a:r>
              <a:rPr lang="en-US" dirty="0"/>
              <a:t> Saw, yang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saat</a:t>
            </a:r>
            <a:r>
              <a:rPr lang="en-US" dirty="0"/>
              <a:t> </a:t>
            </a:r>
            <a:r>
              <a:rPr lang="en-US" dirty="0" err="1"/>
              <a:t>itu</a:t>
            </a:r>
            <a:r>
              <a:rPr lang="en-US" dirty="0"/>
              <a:t> </a:t>
            </a:r>
            <a:r>
              <a:rPr lang="en-US" dirty="0" err="1"/>
              <a:t>menjadi</a:t>
            </a:r>
            <a:r>
              <a:rPr lang="en-US" dirty="0"/>
              <a:t> </a:t>
            </a:r>
            <a:r>
              <a:rPr lang="en-US" dirty="0" err="1"/>
              <a:t>panutan</a:t>
            </a:r>
            <a:r>
              <a:rPr lang="en-US" dirty="0"/>
              <a:t> para </a:t>
            </a:r>
            <a:r>
              <a:rPr lang="en-US" dirty="0" err="1"/>
              <a:t>sahabat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menjadi</a:t>
            </a:r>
            <a:r>
              <a:rPr lang="en-US" dirty="0"/>
              <a:t> </a:t>
            </a:r>
            <a:r>
              <a:rPr lang="en-US" dirty="0" err="1"/>
              <a:t>keharusan</a:t>
            </a:r>
            <a:r>
              <a:rPr lang="en-US" dirty="0"/>
              <a:t> </a:t>
            </a:r>
            <a:r>
              <a:rPr lang="en-US" dirty="0" err="1"/>
              <a:t>bagi</a:t>
            </a:r>
            <a:r>
              <a:rPr lang="en-US" dirty="0"/>
              <a:t> </a:t>
            </a:r>
            <a:r>
              <a:rPr lang="en-US" dirty="0" err="1"/>
              <a:t>semua</a:t>
            </a:r>
            <a:r>
              <a:rPr lang="en-US" dirty="0"/>
              <a:t> </a:t>
            </a:r>
            <a:r>
              <a:rPr lang="en-US" dirty="0" err="1"/>
              <a:t>umat</a:t>
            </a:r>
            <a:r>
              <a:rPr lang="en-US" dirty="0"/>
              <a:t> Islam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mengikutinya</a:t>
            </a:r>
            <a:r>
              <a:rPr lang="en-US" dirty="0"/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lphaLcPeriod"/>
            </a:pPr>
            <a:r>
              <a:rPr lang="en-US" b="1" dirty="0"/>
              <a:t>Hadis </a:t>
            </a:r>
            <a:r>
              <a:rPr lang="en-US" b="1" dirty="0" err="1"/>
              <a:t>Taqriri</a:t>
            </a:r>
            <a:r>
              <a:rPr lang="en-US" b="1" dirty="0"/>
              <a:t>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hadis</a:t>
            </a:r>
            <a:r>
              <a:rPr lang="en-US" dirty="0"/>
              <a:t> yang </a:t>
            </a:r>
            <a:r>
              <a:rPr lang="en-US" dirty="0" err="1"/>
              <a:t>berupa</a:t>
            </a:r>
            <a:r>
              <a:rPr lang="en-US" dirty="0"/>
              <a:t> </a:t>
            </a:r>
            <a:r>
              <a:rPr lang="en-US" dirty="0" err="1"/>
              <a:t>ketetapan</a:t>
            </a:r>
            <a:r>
              <a:rPr lang="en-US" dirty="0"/>
              <a:t> </a:t>
            </a:r>
            <a:r>
              <a:rPr lang="en-US" dirty="0" err="1"/>
              <a:t>Nabi</a:t>
            </a:r>
            <a:r>
              <a:rPr lang="en-US" dirty="0"/>
              <a:t> Muhammad Saw. </a:t>
            </a:r>
            <a:r>
              <a:rPr lang="en-US" dirty="0" err="1"/>
              <a:t>terhadap</a:t>
            </a:r>
            <a:r>
              <a:rPr lang="en-US" dirty="0"/>
              <a:t> </a:t>
            </a:r>
            <a:r>
              <a:rPr lang="en-US" dirty="0" err="1"/>
              <a:t>apa</a:t>
            </a:r>
            <a:r>
              <a:rPr lang="en-US" dirty="0"/>
              <a:t> yang </a:t>
            </a:r>
            <a:r>
              <a:rPr lang="en-US" dirty="0" err="1"/>
              <a:t>datang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yang </a:t>
            </a:r>
            <a:r>
              <a:rPr lang="en-US" dirty="0" err="1"/>
              <a:t>dikemukakan</a:t>
            </a:r>
            <a:r>
              <a:rPr lang="en-US" dirty="0"/>
              <a:t> </a:t>
            </a:r>
            <a:r>
              <a:rPr lang="en-US" dirty="0" err="1"/>
              <a:t>oleh</a:t>
            </a:r>
            <a:r>
              <a:rPr lang="en-US" dirty="0"/>
              <a:t> para </a:t>
            </a:r>
            <a:r>
              <a:rPr lang="en-US" dirty="0" err="1"/>
              <a:t>sahabatnya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selanjutnya</a:t>
            </a:r>
            <a:r>
              <a:rPr lang="en-US" dirty="0"/>
              <a:t> </a:t>
            </a:r>
            <a:r>
              <a:rPr lang="en-US" dirty="0" err="1"/>
              <a:t>beliau</a:t>
            </a:r>
            <a:r>
              <a:rPr lang="en-US" dirty="0"/>
              <a:t> </a:t>
            </a:r>
            <a:r>
              <a:rPr lang="en-US" dirty="0" err="1"/>
              <a:t>membiarkan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mendiamkan</a:t>
            </a:r>
            <a:r>
              <a:rPr lang="en-US" dirty="0"/>
              <a:t> </a:t>
            </a:r>
            <a:r>
              <a:rPr lang="en-US" dirty="0" err="1"/>
              <a:t>perbuatan</a:t>
            </a:r>
            <a:r>
              <a:rPr lang="en-US" dirty="0"/>
              <a:t> </a:t>
            </a:r>
            <a:r>
              <a:rPr lang="en-US" dirty="0" err="1"/>
              <a:t>tersebut</a:t>
            </a:r>
            <a:r>
              <a:rPr lang="en-US" dirty="0"/>
              <a:t>, </a:t>
            </a:r>
            <a:r>
              <a:rPr lang="en-US" dirty="0" err="1"/>
              <a:t>tanpa</a:t>
            </a:r>
            <a:r>
              <a:rPr lang="en-US" dirty="0"/>
              <a:t> </a:t>
            </a:r>
            <a:r>
              <a:rPr lang="en-US" dirty="0" err="1"/>
              <a:t>menyampaikan</a:t>
            </a:r>
            <a:r>
              <a:rPr lang="en-US" dirty="0"/>
              <a:t> </a:t>
            </a:r>
            <a:r>
              <a:rPr lang="en-US" dirty="0" err="1"/>
              <a:t>penegasan</a:t>
            </a:r>
            <a:r>
              <a:rPr lang="en-US" dirty="0"/>
              <a:t> </a:t>
            </a:r>
            <a:r>
              <a:rPr lang="en-US" dirty="0" err="1"/>
              <a:t>apakah</a:t>
            </a:r>
            <a:r>
              <a:rPr lang="en-US" dirty="0"/>
              <a:t> </a:t>
            </a:r>
            <a:r>
              <a:rPr lang="en-US" dirty="0" err="1"/>
              <a:t>beliau</a:t>
            </a:r>
            <a:r>
              <a:rPr lang="en-US" dirty="0"/>
              <a:t> </a:t>
            </a:r>
            <a:r>
              <a:rPr lang="en-US" dirty="0" err="1"/>
              <a:t>membenarkan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menyalahkannya</a:t>
            </a:r>
            <a:r>
              <a:rPr lang="en-ID" dirty="0"/>
              <a:t>.</a:t>
            </a: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56145"/>
            <a:ext cx="9144000" cy="487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86958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9" y="-1404"/>
            <a:ext cx="9154636" cy="514490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56145"/>
            <a:ext cx="9144000" cy="487355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434189" y="0"/>
            <a:ext cx="22756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b="1" dirty="0" err="1">
                <a:solidFill>
                  <a:srgbClr val="E83809"/>
                </a:solidFill>
              </a:rPr>
              <a:t>Kualitas</a:t>
            </a:r>
            <a:r>
              <a:rPr lang="en-US" sz="2800" b="1" dirty="0">
                <a:solidFill>
                  <a:srgbClr val="E83809"/>
                </a:solidFill>
              </a:rPr>
              <a:t> Hadis</a:t>
            </a:r>
            <a:endParaRPr lang="en-ID" sz="2800" b="1" dirty="0">
              <a:solidFill>
                <a:srgbClr val="E83809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52400" y="408828"/>
            <a:ext cx="8915400" cy="42043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+mj-lt"/>
              <a:buAutoNum type="alphaLcPeriod"/>
            </a:pPr>
            <a:r>
              <a:rPr lang="en-ID" b="1" dirty="0"/>
              <a:t>Hadis </a:t>
            </a:r>
            <a:r>
              <a:rPr lang="en-ID" b="1" dirty="0" err="1"/>
              <a:t>Sahih</a:t>
            </a:r>
            <a:r>
              <a:rPr lang="en-ID" b="1" dirty="0"/>
              <a:t> </a:t>
            </a:r>
            <a:r>
              <a:rPr lang="en-ID" dirty="0" err="1"/>
              <a:t>menurut</a:t>
            </a:r>
            <a:r>
              <a:rPr lang="en-ID" dirty="0"/>
              <a:t> </a:t>
            </a:r>
            <a:r>
              <a:rPr lang="en-ID" dirty="0" err="1"/>
              <a:t>bahasa</a:t>
            </a:r>
            <a:r>
              <a:rPr lang="en-ID" dirty="0"/>
              <a:t> </a:t>
            </a:r>
            <a:r>
              <a:rPr lang="en-ID" dirty="0" err="1"/>
              <a:t>berarti</a:t>
            </a:r>
            <a:r>
              <a:rPr lang="en-ID" dirty="0"/>
              <a:t> yang </a:t>
            </a:r>
            <a:r>
              <a:rPr lang="en-ID" dirty="0" err="1"/>
              <a:t>sehat</a:t>
            </a:r>
            <a:r>
              <a:rPr lang="en-ID" dirty="0"/>
              <a:t>, yang </a:t>
            </a:r>
            <a:r>
              <a:rPr lang="en-ID" dirty="0" err="1"/>
              <a:t>selamat</a:t>
            </a:r>
            <a:r>
              <a:rPr lang="en-ID" dirty="0"/>
              <a:t>, yang </a:t>
            </a:r>
            <a:r>
              <a:rPr lang="en-ID" dirty="0" err="1"/>
              <a:t>benar</a:t>
            </a:r>
            <a:r>
              <a:rPr lang="en-ID" dirty="0"/>
              <a:t>, yang </a:t>
            </a:r>
            <a:r>
              <a:rPr lang="en-ID" dirty="0" err="1"/>
              <a:t>sah</a:t>
            </a:r>
            <a:r>
              <a:rPr lang="en-ID" dirty="0"/>
              <a:t>, </a:t>
            </a:r>
            <a:r>
              <a:rPr lang="en-ID" dirty="0" err="1"/>
              <a:t>dan</a:t>
            </a:r>
            <a:r>
              <a:rPr lang="en-ID" dirty="0"/>
              <a:t> yang </a:t>
            </a:r>
            <a:r>
              <a:rPr lang="en-ID" dirty="0" err="1"/>
              <a:t>sempurna</a:t>
            </a:r>
            <a:r>
              <a:rPr lang="en-ID" dirty="0"/>
              <a:t>. </a:t>
            </a:r>
            <a:r>
              <a:rPr lang="en-ID" dirty="0" err="1"/>
              <a:t>Berarti</a:t>
            </a:r>
            <a:r>
              <a:rPr lang="en-ID" dirty="0"/>
              <a:t> </a:t>
            </a:r>
            <a:r>
              <a:rPr lang="en-ID" dirty="0" err="1"/>
              <a:t>hadis</a:t>
            </a:r>
            <a:r>
              <a:rPr lang="en-ID" dirty="0"/>
              <a:t> </a:t>
            </a:r>
            <a:r>
              <a:rPr lang="en-ID" dirty="0" err="1"/>
              <a:t>sahih</a:t>
            </a:r>
            <a:r>
              <a:rPr lang="en-ID" dirty="0"/>
              <a:t> </a:t>
            </a:r>
            <a:r>
              <a:rPr lang="en-ID" dirty="0" err="1"/>
              <a:t>adalah</a:t>
            </a:r>
            <a:r>
              <a:rPr lang="en-ID" dirty="0"/>
              <a:t> </a:t>
            </a:r>
            <a:r>
              <a:rPr lang="en-ID" dirty="0" err="1"/>
              <a:t>hadis</a:t>
            </a:r>
            <a:r>
              <a:rPr lang="en-ID" dirty="0"/>
              <a:t> yang </a:t>
            </a:r>
            <a:r>
              <a:rPr lang="en-ID" dirty="0" err="1"/>
              <a:t>sah</a:t>
            </a:r>
            <a:r>
              <a:rPr lang="en-ID" dirty="0"/>
              <a:t>, </a:t>
            </a:r>
            <a:r>
              <a:rPr lang="en-ID" dirty="0" err="1"/>
              <a:t>hadis</a:t>
            </a:r>
            <a:r>
              <a:rPr lang="en-ID" dirty="0"/>
              <a:t> yang </a:t>
            </a:r>
            <a:r>
              <a:rPr lang="en-ID" dirty="0" err="1"/>
              <a:t>sehat</a:t>
            </a:r>
            <a:r>
              <a:rPr lang="en-ID" dirty="0"/>
              <a:t>, </a:t>
            </a:r>
            <a:r>
              <a:rPr lang="en-ID" dirty="0" err="1"/>
              <a:t>atau</a:t>
            </a:r>
            <a:r>
              <a:rPr lang="en-ID" dirty="0"/>
              <a:t> </a:t>
            </a:r>
            <a:r>
              <a:rPr lang="en-ID" dirty="0" err="1"/>
              <a:t>hadis</a:t>
            </a:r>
            <a:r>
              <a:rPr lang="en-ID" dirty="0"/>
              <a:t> yang </a:t>
            </a:r>
            <a:r>
              <a:rPr lang="en-ID" dirty="0" err="1"/>
              <a:t>selamat</a:t>
            </a:r>
            <a:r>
              <a:rPr lang="en-ID" dirty="0"/>
              <a:t>. </a:t>
            </a:r>
            <a:r>
              <a:rPr lang="en-ID" dirty="0" err="1"/>
              <a:t>Sebagian</a:t>
            </a:r>
            <a:r>
              <a:rPr lang="en-ID" dirty="0"/>
              <a:t> </a:t>
            </a:r>
            <a:r>
              <a:rPr lang="en-ID" dirty="0" err="1"/>
              <a:t>ulama</a:t>
            </a:r>
            <a:r>
              <a:rPr lang="en-ID" dirty="0"/>
              <a:t> </a:t>
            </a:r>
            <a:r>
              <a:rPr lang="en-ID" dirty="0" err="1"/>
              <a:t>berpendapat</a:t>
            </a:r>
            <a:r>
              <a:rPr lang="en-ID" dirty="0"/>
              <a:t> </a:t>
            </a:r>
            <a:r>
              <a:rPr lang="en-ID" dirty="0" err="1"/>
              <a:t>bahwa</a:t>
            </a:r>
            <a:r>
              <a:rPr lang="en-ID" dirty="0"/>
              <a:t> </a:t>
            </a:r>
            <a:r>
              <a:rPr lang="en-ID" dirty="0" err="1"/>
              <a:t>hadis</a:t>
            </a:r>
            <a:r>
              <a:rPr lang="en-ID" dirty="0"/>
              <a:t> </a:t>
            </a:r>
            <a:r>
              <a:rPr lang="en-ID" dirty="0" err="1"/>
              <a:t>sahih</a:t>
            </a:r>
            <a:r>
              <a:rPr lang="en-ID" dirty="0"/>
              <a:t> </a:t>
            </a:r>
            <a:r>
              <a:rPr lang="en-ID" dirty="0" err="1"/>
              <a:t>adalah</a:t>
            </a:r>
            <a:r>
              <a:rPr lang="en-ID" dirty="0"/>
              <a:t> </a:t>
            </a:r>
            <a:r>
              <a:rPr lang="en-ID" dirty="0" err="1"/>
              <a:t>hadis</a:t>
            </a:r>
            <a:r>
              <a:rPr lang="en-ID" dirty="0"/>
              <a:t> yang </a:t>
            </a:r>
            <a:r>
              <a:rPr lang="en-ID" dirty="0" err="1"/>
              <a:t>disandarkan</a:t>
            </a:r>
            <a:r>
              <a:rPr lang="en-ID" dirty="0"/>
              <a:t> </a:t>
            </a:r>
            <a:r>
              <a:rPr lang="en-ID" dirty="0" err="1"/>
              <a:t>kepada</a:t>
            </a:r>
            <a:r>
              <a:rPr lang="en-ID" dirty="0"/>
              <a:t> </a:t>
            </a:r>
            <a:r>
              <a:rPr lang="en-ID" dirty="0" err="1"/>
              <a:t>Nabi</a:t>
            </a:r>
            <a:r>
              <a:rPr lang="en-ID" dirty="0"/>
              <a:t> Muhammad Saw.</a:t>
            </a:r>
          </a:p>
          <a:p>
            <a:pPr marL="342900" indent="-342900" algn="just">
              <a:lnSpc>
                <a:spcPct val="150000"/>
              </a:lnSpc>
              <a:buFont typeface="+mj-lt"/>
              <a:buAutoNum type="alphaLcPeriod"/>
            </a:pPr>
            <a:r>
              <a:rPr lang="en-ID" b="1" dirty="0"/>
              <a:t>Hadis Hasan </a:t>
            </a:r>
            <a:r>
              <a:rPr lang="en-ID" dirty="0" err="1"/>
              <a:t>merupakan</a:t>
            </a:r>
            <a:r>
              <a:rPr lang="en-ID" dirty="0"/>
              <a:t> </a:t>
            </a:r>
            <a:r>
              <a:rPr lang="en-ID" dirty="0" err="1"/>
              <a:t>hadis</a:t>
            </a:r>
            <a:r>
              <a:rPr lang="en-ID" dirty="0"/>
              <a:t> yang </a:t>
            </a:r>
            <a:r>
              <a:rPr lang="en-ID" dirty="0" err="1"/>
              <a:t>mirip</a:t>
            </a:r>
            <a:r>
              <a:rPr lang="en-ID" dirty="0"/>
              <a:t> </a:t>
            </a:r>
            <a:r>
              <a:rPr lang="en-ID" dirty="0" err="1"/>
              <a:t>dengan</a:t>
            </a:r>
            <a:r>
              <a:rPr lang="en-ID" dirty="0"/>
              <a:t> </a:t>
            </a:r>
            <a:r>
              <a:rPr lang="en-ID" dirty="0" err="1"/>
              <a:t>sahih</a:t>
            </a:r>
            <a:r>
              <a:rPr lang="en-ID" dirty="0"/>
              <a:t>, </a:t>
            </a:r>
            <a:r>
              <a:rPr lang="en-ID" dirty="0" err="1"/>
              <a:t>yaitu</a:t>
            </a:r>
            <a:r>
              <a:rPr lang="en-ID" dirty="0"/>
              <a:t> </a:t>
            </a:r>
            <a:r>
              <a:rPr lang="en-ID" dirty="0" err="1"/>
              <a:t>hadis</a:t>
            </a:r>
            <a:r>
              <a:rPr lang="en-ID" dirty="0"/>
              <a:t> yang </a:t>
            </a:r>
            <a:r>
              <a:rPr lang="en-ID" dirty="0" err="1"/>
              <a:t>diriwayatkan</a:t>
            </a:r>
            <a:r>
              <a:rPr lang="en-ID" dirty="0"/>
              <a:t> </a:t>
            </a:r>
            <a:r>
              <a:rPr lang="en-ID" dirty="0" err="1"/>
              <a:t>oleh</a:t>
            </a:r>
            <a:r>
              <a:rPr lang="en-ID" dirty="0"/>
              <a:t> </a:t>
            </a:r>
            <a:r>
              <a:rPr lang="en-ID" dirty="0" err="1"/>
              <a:t>perawi</a:t>
            </a:r>
            <a:r>
              <a:rPr lang="en-ID" dirty="0"/>
              <a:t> yang </a:t>
            </a:r>
            <a:r>
              <a:rPr lang="en-ID" dirty="0" err="1"/>
              <a:t>adil</a:t>
            </a:r>
            <a:r>
              <a:rPr lang="en-ID" dirty="0"/>
              <a:t>, </a:t>
            </a:r>
            <a:r>
              <a:rPr lang="en-ID" dirty="0" err="1"/>
              <a:t>namun</a:t>
            </a:r>
            <a:r>
              <a:rPr lang="en-ID" dirty="0"/>
              <a:t> </a:t>
            </a:r>
            <a:r>
              <a:rPr lang="en-ID" dirty="0" err="1"/>
              <a:t>kurang</a:t>
            </a:r>
            <a:r>
              <a:rPr lang="en-ID" dirty="0"/>
              <a:t> </a:t>
            </a:r>
            <a:r>
              <a:rPr lang="en-ID" dirty="0" err="1"/>
              <a:t>kuat</a:t>
            </a:r>
            <a:r>
              <a:rPr lang="en-ID" dirty="0"/>
              <a:t> </a:t>
            </a:r>
            <a:r>
              <a:rPr lang="en-ID" dirty="0" err="1"/>
              <a:t>hafalannya</a:t>
            </a:r>
            <a:r>
              <a:rPr lang="en-ID" dirty="0"/>
              <a:t>. </a:t>
            </a:r>
            <a:r>
              <a:rPr lang="en-ID" dirty="0" err="1"/>
              <a:t>Letak</a:t>
            </a:r>
            <a:r>
              <a:rPr lang="en-ID" dirty="0"/>
              <a:t> </a:t>
            </a:r>
            <a:r>
              <a:rPr lang="en-ID" dirty="0" err="1"/>
              <a:t>perbedaannya</a:t>
            </a:r>
            <a:r>
              <a:rPr lang="en-ID" dirty="0"/>
              <a:t> </a:t>
            </a:r>
            <a:r>
              <a:rPr lang="en-ID" dirty="0" err="1"/>
              <a:t>hanya</a:t>
            </a:r>
            <a:r>
              <a:rPr lang="en-ID" dirty="0"/>
              <a:t> </a:t>
            </a:r>
            <a:r>
              <a:rPr lang="en-ID" dirty="0" err="1"/>
              <a:t>pada</a:t>
            </a:r>
            <a:r>
              <a:rPr lang="en-ID" dirty="0"/>
              <a:t> </a:t>
            </a:r>
            <a:r>
              <a:rPr lang="en-ID" dirty="0" err="1"/>
              <a:t>tingkat</a:t>
            </a:r>
            <a:r>
              <a:rPr lang="en-ID" dirty="0"/>
              <a:t> </a:t>
            </a:r>
            <a:r>
              <a:rPr lang="en-ID" dirty="0" err="1"/>
              <a:t>hafalan</a:t>
            </a:r>
            <a:r>
              <a:rPr lang="en-ID" dirty="0"/>
              <a:t> </a:t>
            </a:r>
            <a:r>
              <a:rPr lang="en-ID" dirty="0" err="1"/>
              <a:t>pada</a:t>
            </a:r>
            <a:r>
              <a:rPr lang="en-ID" dirty="0"/>
              <a:t> </a:t>
            </a:r>
            <a:r>
              <a:rPr lang="en-ID" dirty="0" err="1"/>
              <a:t>periwayatnya</a:t>
            </a:r>
            <a:r>
              <a:rPr lang="en-ID" dirty="0"/>
              <a:t>.</a:t>
            </a:r>
          </a:p>
          <a:p>
            <a:pPr marL="342900" indent="-342900" algn="just">
              <a:lnSpc>
                <a:spcPct val="150000"/>
              </a:lnSpc>
              <a:buFont typeface="+mj-lt"/>
              <a:buAutoNum type="alphaLcPeriod"/>
            </a:pPr>
            <a:r>
              <a:rPr lang="en-ID" b="1" dirty="0"/>
              <a:t>Hadis </a:t>
            </a:r>
            <a:r>
              <a:rPr lang="en-ID" b="1" dirty="0" err="1"/>
              <a:t>Daif</a:t>
            </a:r>
            <a:r>
              <a:rPr lang="en-ID" b="1" dirty="0"/>
              <a:t> </a:t>
            </a:r>
            <a:r>
              <a:rPr lang="en-ID" b="1" dirty="0" err="1"/>
              <a:t>s</a:t>
            </a:r>
            <a:r>
              <a:rPr lang="en-ID" dirty="0" err="1"/>
              <a:t>ecara</a:t>
            </a:r>
            <a:r>
              <a:rPr lang="en-ID" dirty="0"/>
              <a:t> </a:t>
            </a:r>
            <a:r>
              <a:rPr lang="en-ID" dirty="0" err="1"/>
              <a:t>bahasa</a:t>
            </a:r>
            <a:r>
              <a:rPr lang="en-ID" dirty="0"/>
              <a:t> </a:t>
            </a:r>
            <a:r>
              <a:rPr lang="en-ID" dirty="0" err="1"/>
              <a:t>berarti</a:t>
            </a:r>
            <a:r>
              <a:rPr lang="en-ID" dirty="0"/>
              <a:t> </a:t>
            </a:r>
            <a:r>
              <a:rPr lang="en-ID" dirty="0" err="1"/>
              <a:t>hadis</a:t>
            </a:r>
            <a:r>
              <a:rPr lang="en-ID" dirty="0"/>
              <a:t> yang </a:t>
            </a:r>
            <a:r>
              <a:rPr lang="en-ID" dirty="0" err="1"/>
              <a:t>lemah</a:t>
            </a:r>
            <a:r>
              <a:rPr lang="en-ID" dirty="0"/>
              <a:t>, yang </a:t>
            </a:r>
            <a:r>
              <a:rPr lang="en-ID" dirty="0" err="1"/>
              <a:t>sakit</a:t>
            </a:r>
            <a:r>
              <a:rPr lang="en-ID" dirty="0"/>
              <a:t>, </a:t>
            </a:r>
            <a:r>
              <a:rPr lang="en-ID" dirty="0" err="1"/>
              <a:t>atau</a:t>
            </a:r>
            <a:r>
              <a:rPr lang="en-ID" dirty="0"/>
              <a:t> yang </a:t>
            </a:r>
            <a:r>
              <a:rPr lang="en-ID" dirty="0" err="1"/>
              <a:t>tidak</a:t>
            </a:r>
            <a:r>
              <a:rPr lang="en-ID" dirty="0"/>
              <a:t> </a:t>
            </a:r>
            <a:r>
              <a:rPr lang="en-ID" dirty="0" err="1"/>
              <a:t>kuat</a:t>
            </a:r>
            <a:r>
              <a:rPr lang="en-ID" dirty="0"/>
              <a:t>. </a:t>
            </a:r>
            <a:r>
              <a:rPr lang="en-ID" dirty="0" err="1"/>
              <a:t>Sedangkan</a:t>
            </a:r>
            <a:r>
              <a:rPr lang="en-ID" dirty="0"/>
              <a:t> </a:t>
            </a:r>
            <a:r>
              <a:rPr lang="en-ID" dirty="0" err="1"/>
              <a:t>pengertian</a:t>
            </a:r>
            <a:r>
              <a:rPr lang="en-ID" dirty="0"/>
              <a:t> </a:t>
            </a:r>
            <a:r>
              <a:rPr lang="en-ID" dirty="0" err="1"/>
              <a:t>secara</a:t>
            </a:r>
            <a:r>
              <a:rPr lang="en-ID" dirty="0"/>
              <a:t> </a:t>
            </a:r>
            <a:r>
              <a:rPr lang="en-ID" dirty="0" err="1"/>
              <a:t>istilah</a:t>
            </a:r>
            <a:r>
              <a:rPr lang="en-ID" dirty="0"/>
              <a:t> </a:t>
            </a:r>
            <a:r>
              <a:rPr lang="en-ID" dirty="0" err="1"/>
              <a:t>adalah</a:t>
            </a:r>
            <a:r>
              <a:rPr lang="en-ID" dirty="0"/>
              <a:t> </a:t>
            </a:r>
            <a:r>
              <a:rPr lang="en-ID" dirty="0" err="1"/>
              <a:t>hadis</a:t>
            </a:r>
            <a:r>
              <a:rPr lang="en-ID" dirty="0"/>
              <a:t> yang </a:t>
            </a:r>
            <a:r>
              <a:rPr lang="en-ID" dirty="0" err="1"/>
              <a:t>tidak</a:t>
            </a:r>
            <a:r>
              <a:rPr lang="en-ID" dirty="0"/>
              <a:t> </a:t>
            </a:r>
            <a:r>
              <a:rPr lang="en-ID" dirty="0" err="1"/>
              <a:t>memiliki</a:t>
            </a:r>
            <a:r>
              <a:rPr lang="en-ID" dirty="0"/>
              <a:t> </a:t>
            </a:r>
            <a:r>
              <a:rPr lang="en-ID" dirty="0" err="1"/>
              <a:t>satu</a:t>
            </a:r>
            <a:r>
              <a:rPr lang="en-ID" dirty="0"/>
              <a:t> </a:t>
            </a:r>
            <a:r>
              <a:rPr lang="en-ID" dirty="0" err="1"/>
              <a:t>syarat</a:t>
            </a:r>
            <a:r>
              <a:rPr lang="en-ID" dirty="0"/>
              <a:t> </a:t>
            </a:r>
            <a:r>
              <a:rPr lang="en-ID" dirty="0" err="1"/>
              <a:t>atau</a:t>
            </a:r>
            <a:r>
              <a:rPr lang="en-ID" dirty="0"/>
              <a:t> </a:t>
            </a:r>
            <a:r>
              <a:rPr lang="en-ID" dirty="0" err="1"/>
              <a:t>lebih</a:t>
            </a:r>
            <a:r>
              <a:rPr lang="en-ID" dirty="0"/>
              <a:t> </a:t>
            </a:r>
            <a:r>
              <a:rPr lang="en-ID" dirty="0" err="1"/>
              <a:t>dari</a:t>
            </a:r>
            <a:r>
              <a:rPr lang="en-ID" dirty="0"/>
              <a:t> </a:t>
            </a:r>
            <a:r>
              <a:rPr lang="en-ID" dirty="0" err="1"/>
              <a:t>syarat-syarat</a:t>
            </a:r>
            <a:r>
              <a:rPr lang="en-ID" dirty="0"/>
              <a:t> </a:t>
            </a:r>
            <a:r>
              <a:rPr lang="en-ID" dirty="0" err="1"/>
              <a:t>hadis</a:t>
            </a:r>
            <a:r>
              <a:rPr lang="en-ID" dirty="0"/>
              <a:t> </a:t>
            </a:r>
            <a:r>
              <a:rPr lang="en-ID" dirty="0" err="1"/>
              <a:t>sahih</a:t>
            </a:r>
            <a:r>
              <a:rPr lang="en-ID" dirty="0"/>
              <a:t> </a:t>
            </a:r>
            <a:r>
              <a:rPr lang="en-ID" dirty="0" err="1"/>
              <a:t>atau</a:t>
            </a:r>
            <a:r>
              <a:rPr lang="en-ID" dirty="0"/>
              <a:t> </a:t>
            </a:r>
            <a:r>
              <a:rPr lang="en-ID" dirty="0" err="1"/>
              <a:t>hadis</a:t>
            </a:r>
            <a:r>
              <a:rPr lang="en-ID" dirty="0"/>
              <a:t> </a:t>
            </a:r>
            <a:r>
              <a:rPr lang="en-ID" dirty="0" err="1"/>
              <a:t>hasan</a:t>
            </a:r>
            <a:r>
              <a:rPr lang="en-ID" dirty="0"/>
              <a:t>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86601840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9" y="-1404"/>
            <a:ext cx="9154636" cy="514490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56145"/>
            <a:ext cx="9144000" cy="487355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549926" y="0"/>
            <a:ext cx="20441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b="1" dirty="0" err="1">
                <a:solidFill>
                  <a:srgbClr val="E83809"/>
                </a:solidFill>
              </a:rPr>
              <a:t>Fungsi</a:t>
            </a:r>
            <a:r>
              <a:rPr lang="en-US" sz="2800" b="1" dirty="0">
                <a:solidFill>
                  <a:srgbClr val="E83809"/>
                </a:solidFill>
              </a:rPr>
              <a:t> Hadis</a:t>
            </a:r>
            <a:endParaRPr lang="en-ID" sz="2800" b="1" dirty="0">
              <a:solidFill>
                <a:srgbClr val="E83809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52400" y="408828"/>
            <a:ext cx="8915400" cy="42043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+mj-lt"/>
              <a:buAutoNum type="alphaLcPeriod"/>
            </a:pPr>
            <a:r>
              <a:rPr lang="en-ID" b="1" i="1" dirty="0"/>
              <a:t>Bayan </a:t>
            </a:r>
            <a:r>
              <a:rPr lang="en-ID" b="1" i="1" dirty="0" err="1"/>
              <a:t>Taqrir</a:t>
            </a:r>
            <a:r>
              <a:rPr lang="en-ID" b="1" i="1" dirty="0"/>
              <a:t> </a:t>
            </a:r>
            <a:r>
              <a:rPr lang="en-ID" dirty="0"/>
              <a:t>(</a:t>
            </a:r>
            <a:r>
              <a:rPr lang="en-ID" dirty="0" err="1"/>
              <a:t>memperjelas</a:t>
            </a:r>
            <a:r>
              <a:rPr lang="en-ID" dirty="0"/>
              <a:t> </a:t>
            </a:r>
            <a:r>
              <a:rPr lang="en-ID" dirty="0" err="1"/>
              <a:t>isi</a:t>
            </a:r>
            <a:r>
              <a:rPr lang="en-ID" dirty="0"/>
              <a:t> Al-Qur’an) </a:t>
            </a:r>
            <a:r>
              <a:rPr lang="en-ID" dirty="0" err="1"/>
              <a:t>hadis</a:t>
            </a:r>
            <a:r>
              <a:rPr lang="en-ID" dirty="0"/>
              <a:t> yang </a:t>
            </a:r>
            <a:r>
              <a:rPr lang="en-ID" dirty="0" err="1"/>
              <a:t>berfungsi</a:t>
            </a:r>
            <a:r>
              <a:rPr lang="en-ID" dirty="0"/>
              <a:t> </a:t>
            </a:r>
            <a:r>
              <a:rPr lang="en-ID" dirty="0" err="1"/>
              <a:t>menegaskan</a:t>
            </a:r>
            <a:r>
              <a:rPr lang="en-ID" dirty="0"/>
              <a:t> </a:t>
            </a:r>
            <a:r>
              <a:rPr lang="en-ID" dirty="0" err="1"/>
              <a:t>atau</a:t>
            </a:r>
            <a:r>
              <a:rPr lang="en-ID" dirty="0"/>
              <a:t> </a:t>
            </a:r>
            <a:r>
              <a:rPr lang="en-ID" dirty="0" err="1"/>
              <a:t>menguatkan</a:t>
            </a:r>
            <a:r>
              <a:rPr lang="en-ID" dirty="0"/>
              <a:t> </a:t>
            </a:r>
            <a:r>
              <a:rPr lang="en-ID" dirty="0" err="1"/>
              <a:t>terhadap</a:t>
            </a:r>
            <a:r>
              <a:rPr lang="en-ID" dirty="0"/>
              <a:t> </a:t>
            </a:r>
            <a:r>
              <a:rPr lang="en-ID" dirty="0" err="1"/>
              <a:t>apa</a:t>
            </a:r>
            <a:r>
              <a:rPr lang="en-ID" dirty="0"/>
              <a:t> yang </a:t>
            </a:r>
            <a:r>
              <a:rPr lang="en-ID" dirty="0" err="1"/>
              <a:t>telah</a:t>
            </a:r>
            <a:r>
              <a:rPr lang="en-ID" dirty="0"/>
              <a:t> </a:t>
            </a:r>
            <a:r>
              <a:rPr lang="en-ID" dirty="0" err="1"/>
              <a:t>ditetapkan</a:t>
            </a:r>
            <a:r>
              <a:rPr lang="en-ID" dirty="0"/>
              <a:t> </a:t>
            </a:r>
            <a:r>
              <a:rPr lang="en-ID" dirty="0" err="1"/>
              <a:t>dalam</a:t>
            </a:r>
            <a:r>
              <a:rPr lang="en-ID" dirty="0"/>
              <a:t> Al-Qur'an </a:t>
            </a:r>
            <a:r>
              <a:rPr lang="en-ID" dirty="0" err="1"/>
              <a:t>sehingga</a:t>
            </a:r>
            <a:r>
              <a:rPr lang="en-ID" dirty="0"/>
              <a:t> </a:t>
            </a:r>
            <a:r>
              <a:rPr lang="en-ID" dirty="0" err="1"/>
              <a:t>maknanya</a:t>
            </a:r>
            <a:r>
              <a:rPr lang="en-ID" dirty="0"/>
              <a:t> </a:t>
            </a:r>
            <a:r>
              <a:rPr lang="en-ID" dirty="0" err="1"/>
              <a:t>lebih</a:t>
            </a:r>
            <a:r>
              <a:rPr lang="en-ID" dirty="0"/>
              <a:t> </a:t>
            </a:r>
            <a:r>
              <a:rPr lang="en-ID" dirty="0" err="1"/>
              <a:t>jelas</a:t>
            </a:r>
            <a:r>
              <a:rPr lang="en-ID" dirty="0"/>
              <a:t> </a:t>
            </a:r>
            <a:r>
              <a:rPr lang="en-ID" dirty="0" err="1"/>
              <a:t>dan</a:t>
            </a:r>
            <a:r>
              <a:rPr lang="en-ID" dirty="0"/>
              <a:t> </a:t>
            </a:r>
            <a:r>
              <a:rPr lang="en-ID" dirty="0" err="1"/>
              <a:t>tidak</a:t>
            </a:r>
            <a:r>
              <a:rPr lang="en-ID" dirty="0"/>
              <a:t> </a:t>
            </a:r>
            <a:r>
              <a:rPr lang="en-ID" dirty="0" err="1"/>
              <a:t>perlu</a:t>
            </a:r>
            <a:r>
              <a:rPr lang="en-ID" dirty="0"/>
              <a:t> </a:t>
            </a:r>
            <a:r>
              <a:rPr lang="en-ID" dirty="0" err="1"/>
              <a:t>dipertanyakan</a:t>
            </a:r>
            <a:r>
              <a:rPr lang="en-ID" dirty="0"/>
              <a:t> </a:t>
            </a:r>
            <a:r>
              <a:rPr lang="en-ID" dirty="0" err="1"/>
              <a:t>lagi</a:t>
            </a:r>
            <a:r>
              <a:rPr lang="en-ID" dirty="0"/>
              <a:t>.</a:t>
            </a:r>
          </a:p>
          <a:p>
            <a:pPr marL="342900" indent="-342900" algn="just">
              <a:lnSpc>
                <a:spcPct val="150000"/>
              </a:lnSpc>
              <a:buFont typeface="+mj-lt"/>
              <a:buAutoNum type="alphaLcPeriod"/>
            </a:pPr>
            <a:r>
              <a:rPr lang="en-ID" b="1" i="1" dirty="0"/>
              <a:t>Bayan </a:t>
            </a:r>
            <a:r>
              <a:rPr lang="en-ID" b="1" i="1" dirty="0" err="1"/>
              <a:t>Tafsir</a:t>
            </a:r>
            <a:r>
              <a:rPr lang="en-ID" b="1" i="1" dirty="0"/>
              <a:t> </a:t>
            </a:r>
            <a:r>
              <a:rPr lang="en-ID" dirty="0"/>
              <a:t>(</a:t>
            </a:r>
            <a:r>
              <a:rPr lang="en-ID" dirty="0" err="1"/>
              <a:t>menafsirkan</a:t>
            </a:r>
            <a:r>
              <a:rPr lang="en-ID" dirty="0"/>
              <a:t> </a:t>
            </a:r>
            <a:r>
              <a:rPr lang="en-ID" dirty="0" err="1"/>
              <a:t>isi</a:t>
            </a:r>
            <a:r>
              <a:rPr lang="en-ID" dirty="0"/>
              <a:t> Al-Qur'an) </a:t>
            </a:r>
            <a:r>
              <a:rPr lang="en-ID" dirty="0" err="1"/>
              <a:t>hadis</a:t>
            </a:r>
            <a:r>
              <a:rPr lang="en-ID" dirty="0"/>
              <a:t> yang </a:t>
            </a:r>
            <a:r>
              <a:rPr lang="en-ID" dirty="0" err="1"/>
              <a:t>memberikan</a:t>
            </a:r>
            <a:r>
              <a:rPr lang="en-ID" dirty="0"/>
              <a:t> </a:t>
            </a:r>
            <a:r>
              <a:rPr lang="en-ID" dirty="0" err="1"/>
              <a:t>penafsiran</a:t>
            </a:r>
            <a:r>
              <a:rPr lang="en-ID" dirty="0"/>
              <a:t> </a:t>
            </a:r>
            <a:r>
              <a:rPr lang="en-ID" dirty="0" err="1"/>
              <a:t>terhadap</a:t>
            </a:r>
            <a:r>
              <a:rPr lang="en-ID" dirty="0"/>
              <a:t> </a:t>
            </a:r>
            <a:r>
              <a:rPr lang="en-ID" dirty="0" err="1"/>
              <a:t>ayat</a:t>
            </a:r>
            <a:r>
              <a:rPr lang="en-ID" dirty="0"/>
              <a:t> Al-Qur'an yang </a:t>
            </a:r>
            <a:r>
              <a:rPr lang="en-ID" dirty="0" err="1"/>
              <a:t>maknanya</a:t>
            </a:r>
            <a:r>
              <a:rPr lang="en-ID" dirty="0"/>
              <a:t> </a:t>
            </a:r>
            <a:r>
              <a:rPr lang="en-ID" dirty="0" err="1"/>
              <a:t>samar</a:t>
            </a:r>
            <a:r>
              <a:rPr lang="en-ID" dirty="0"/>
              <a:t> </a:t>
            </a:r>
            <a:r>
              <a:rPr lang="en-ID" dirty="0" err="1"/>
              <a:t>merinci</a:t>
            </a:r>
            <a:r>
              <a:rPr lang="en-ID" dirty="0"/>
              <a:t> </a:t>
            </a:r>
            <a:r>
              <a:rPr lang="en-ID" dirty="0" err="1"/>
              <a:t>ayat</a:t>
            </a:r>
            <a:r>
              <a:rPr lang="en-ID" dirty="0"/>
              <a:t> yang </a:t>
            </a:r>
            <a:r>
              <a:rPr lang="en-ID" dirty="0" err="1"/>
              <a:t>maknanya</a:t>
            </a:r>
            <a:r>
              <a:rPr lang="en-ID" dirty="0"/>
              <a:t> </a:t>
            </a:r>
            <a:r>
              <a:rPr lang="en-ID" dirty="0" err="1"/>
              <a:t>masih</a:t>
            </a:r>
            <a:r>
              <a:rPr lang="en-ID" dirty="0"/>
              <a:t> </a:t>
            </a:r>
            <a:r>
              <a:rPr lang="en-ID" dirty="0" err="1"/>
              <a:t>bersifat</a:t>
            </a:r>
            <a:r>
              <a:rPr lang="en-ID" dirty="0"/>
              <a:t> </a:t>
            </a:r>
            <a:r>
              <a:rPr lang="en-ID" dirty="0" err="1"/>
              <a:t>umum</a:t>
            </a:r>
            <a:r>
              <a:rPr lang="en-ID" dirty="0"/>
              <a:t> . </a:t>
            </a:r>
          </a:p>
          <a:p>
            <a:pPr marL="342900" indent="-342900" algn="just">
              <a:lnSpc>
                <a:spcPct val="150000"/>
              </a:lnSpc>
              <a:buFont typeface="+mj-lt"/>
              <a:buAutoNum type="alphaLcPeriod"/>
            </a:pPr>
            <a:r>
              <a:rPr lang="en-ID" b="1" i="1" dirty="0"/>
              <a:t>Bayan </a:t>
            </a:r>
            <a:r>
              <a:rPr lang="en-ID" b="1" i="1" dirty="0" err="1"/>
              <a:t>Tasyri</a:t>
            </a:r>
            <a:r>
              <a:rPr lang="en-ID" b="1" i="1" dirty="0"/>
              <a:t>’ </a:t>
            </a:r>
            <a:r>
              <a:rPr lang="en-ID" dirty="0"/>
              <a:t>(</a:t>
            </a:r>
            <a:r>
              <a:rPr lang="en-ID" dirty="0" err="1"/>
              <a:t>memberi</a:t>
            </a:r>
            <a:r>
              <a:rPr lang="en-ID" dirty="0"/>
              <a:t> </a:t>
            </a:r>
            <a:r>
              <a:rPr lang="en-ID" dirty="0" err="1"/>
              <a:t>kepastian</a:t>
            </a:r>
            <a:r>
              <a:rPr lang="en-ID" dirty="0"/>
              <a:t> </a:t>
            </a:r>
            <a:r>
              <a:rPr lang="en-ID" dirty="0" err="1"/>
              <a:t>hukum</a:t>
            </a:r>
            <a:r>
              <a:rPr lang="en-ID" dirty="0"/>
              <a:t>) </a:t>
            </a:r>
            <a:r>
              <a:rPr lang="en-ID" dirty="0" err="1"/>
              <a:t>hadis</a:t>
            </a:r>
            <a:r>
              <a:rPr lang="en-ID" dirty="0"/>
              <a:t> yang </a:t>
            </a:r>
            <a:r>
              <a:rPr lang="en-ID" dirty="0" err="1"/>
              <a:t>berfungsi</a:t>
            </a:r>
            <a:r>
              <a:rPr lang="en-ID" dirty="0"/>
              <a:t> </a:t>
            </a:r>
            <a:r>
              <a:rPr lang="en-ID" dirty="0" err="1"/>
              <a:t>memberi</a:t>
            </a:r>
            <a:r>
              <a:rPr lang="en-ID" dirty="0"/>
              <a:t> </a:t>
            </a:r>
            <a:r>
              <a:rPr lang="en-ID" dirty="0" err="1"/>
              <a:t>kepastian</a:t>
            </a:r>
            <a:r>
              <a:rPr lang="en-ID" dirty="0"/>
              <a:t> </a:t>
            </a:r>
            <a:r>
              <a:rPr lang="en-ID" dirty="0" err="1"/>
              <a:t>hukum</a:t>
            </a:r>
            <a:r>
              <a:rPr lang="en-ID" dirty="0"/>
              <a:t> yang </a:t>
            </a:r>
            <a:r>
              <a:rPr lang="en-ID" dirty="0" err="1"/>
              <a:t>tidak</a:t>
            </a:r>
            <a:r>
              <a:rPr lang="en-ID" dirty="0"/>
              <a:t> </a:t>
            </a:r>
            <a:r>
              <a:rPr lang="en-ID" dirty="0" err="1"/>
              <a:t>dijelaskan</a:t>
            </a:r>
            <a:r>
              <a:rPr lang="en-ID" dirty="0"/>
              <a:t> </a:t>
            </a:r>
            <a:r>
              <a:rPr lang="en-ID" dirty="0" err="1"/>
              <a:t>dalam</a:t>
            </a:r>
            <a:r>
              <a:rPr lang="en-ID" dirty="0"/>
              <a:t> Al Qur’an. </a:t>
            </a:r>
          </a:p>
          <a:p>
            <a:pPr marL="342900" indent="-342900" algn="just">
              <a:lnSpc>
                <a:spcPct val="150000"/>
              </a:lnSpc>
              <a:buFont typeface="+mj-lt"/>
              <a:buAutoNum type="alphaLcPeriod"/>
            </a:pPr>
            <a:r>
              <a:rPr lang="en-ID" b="1" i="1" dirty="0"/>
              <a:t>Bayan </a:t>
            </a:r>
            <a:r>
              <a:rPr lang="en-ID" b="1" i="1" dirty="0" err="1"/>
              <a:t>Tabdil</a:t>
            </a:r>
            <a:r>
              <a:rPr lang="en-ID" b="1" i="1" dirty="0"/>
              <a:t> </a:t>
            </a:r>
            <a:r>
              <a:rPr lang="en-ID" dirty="0"/>
              <a:t>(</a:t>
            </a:r>
            <a:r>
              <a:rPr lang="en-ID" dirty="0" err="1"/>
              <a:t>membatalkan</a:t>
            </a:r>
            <a:r>
              <a:rPr lang="en-ID" dirty="0"/>
              <a:t>) </a:t>
            </a:r>
            <a:r>
              <a:rPr lang="en-ID" dirty="0" err="1"/>
              <a:t>hadis</a:t>
            </a:r>
            <a:r>
              <a:rPr lang="en-ID" dirty="0"/>
              <a:t> yang </a:t>
            </a:r>
            <a:r>
              <a:rPr lang="en-ID" dirty="0" err="1"/>
              <a:t>berfungsi</a:t>
            </a:r>
            <a:r>
              <a:rPr lang="en-ID" dirty="0"/>
              <a:t> </a:t>
            </a:r>
            <a:r>
              <a:rPr lang="en-ID" dirty="0" err="1"/>
              <a:t>membatalkan</a:t>
            </a:r>
            <a:r>
              <a:rPr lang="en-ID" dirty="0"/>
              <a:t> </a:t>
            </a:r>
            <a:r>
              <a:rPr lang="en-ID" dirty="0" err="1"/>
              <a:t>ketentuan</a:t>
            </a:r>
            <a:r>
              <a:rPr lang="en-ID" dirty="0"/>
              <a:t> lama </a:t>
            </a:r>
            <a:r>
              <a:rPr lang="en-ID" dirty="0" err="1"/>
              <a:t>diganti</a:t>
            </a:r>
            <a:r>
              <a:rPr lang="en-ID" dirty="0"/>
              <a:t> </a:t>
            </a:r>
            <a:r>
              <a:rPr lang="en-ID" dirty="0" err="1"/>
              <a:t>dengan</a:t>
            </a:r>
            <a:r>
              <a:rPr lang="en-ID" dirty="0"/>
              <a:t> </a:t>
            </a:r>
            <a:r>
              <a:rPr lang="en-ID" dirty="0" err="1"/>
              <a:t>ketentuan</a:t>
            </a:r>
            <a:r>
              <a:rPr lang="en-ID" dirty="0"/>
              <a:t> </a:t>
            </a:r>
            <a:r>
              <a:rPr lang="en-ID" dirty="0" err="1"/>
              <a:t>baru</a:t>
            </a:r>
            <a:r>
              <a:rPr lang="en-ID" dirty="0"/>
              <a:t> </a:t>
            </a:r>
            <a:r>
              <a:rPr lang="en-ID" dirty="0" err="1"/>
              <a:t>karena</a:t>
            </a:r>
            <a:r>
              <a:rPr lang="en-ID" dirty="0"/>
              <a:t> </a:t>
            </a:r>
            <a:r>
              <a:rPr lang="en-ID" dirty="0" err="1"/>
              <a:t>lebih</a:t>
            </a:r>
            <a:r>
              <a:rPr lang="en-ID" dirty="0"/>
              <a:t> </a:t>
            </a:r>
            <a:r>
              <a:rPr lang="en-ID" dirty="0" err="1"/>
              <a:t>sesuai</a:t>
            </a:r>
            <a:r>
              <a:rPr lang="en-ID" dirty="0"/>
              <a:t> </a:t>
            </a:r>
            <a:r>
              <a:rPr lang="en-ID" dirty="0" err="1"/>
              <a:t>dengan</a:t>
            </a:r>
            <a:r>
              <a:rPr lang="en-ID" dirty="0"/>
              <a:t> </a:t>
            </a:r>
            <a:r>
              <a:rPr lang="en-ID" dirty="0" err="1"/>
              <a:t>keadaan</a:t>
            </a:r>
            <a:r>
              <a:rPr lang="en-ID" dirty="0"/>
              <a:t>. </a:t>
            </a:r>
            <a:r>
              <a:rPr lang="en-ID" b="1" i="1" dirty="0"/>
              <a:t>Bayan </a:t>
            </a:r>
            <a:r>
              <a:rPr lang="en-ID" b="1" i="1" dirty="0" err="1"/>
              <a:t>Tabdil</a:t>
            </a:r>
            <a:r>
              <a:rPr lang="en-ID" b="1" i="1" dirty="0"/>
              <a:t> </a:t>
            </a:r>
            <a:r>
              <a:rPr lang="en-ID" dirty="0" err="1"/>
              <a:t>disebut</a:t>
            </a:r>
            <a:r>
              <a:rPr lang="en-ID" dirty="0"/>
              <a:t> </a:t>
            </a:r>
            <a:r>
              <a:rPr lang="en-ID" dirty="0" err="1"/>
              <a:t>juga</a:t>
            </a:r>
            <a:r>
              <a:rPr lang="en-ID" dirty="0"/>
              <a:t> </a:t>
            </a:r>
            <a:r>
              <a:rPr lang="en-ID" dirty="0" err="1"/>
              <a:t>bayan</a:t>
            </a:r>
            <a:r>
              <a:rPr lang="en-ID" dirty="0"/>
              <a:t> </a:t>
            </a:r>
            <a:r>
              <a:rPr lang="en-ID" dirty="0" err="1"/>
              <a:t>nasakh</a:t>
            </a:r>
            <a:r>
              <a:rPr lang="en-ID" dirty="0"/>
              <a:t> yang </a:t>
            </a:r>
            <a:r>
              <a:rPr lang="en-ID" dirty="0" err="1"/>
              <a:t>artinya</a:t>
            </a:r>
            <a:r>
              <a:rPr lang="en-ID" dirty="0"/>
              <a:t> </a:t>
            </a:r>
            <a:r>
              <a:rPr lang="en-ID" dirty="0" err="1"/>
              <a:t>menghapus</a:t>
            </a:r>
            <a:r>
              <a:rPr lang="en-ID" dirty="0"/>
              <a:t> </a:t>
            </a:r>
            <a:r>
              <a:rPr lang="en-ID" dirty="0" err="1"/>
              <a:t>ketentuan</a:t>
            </a:r>
            <a:r>
              <a:rPr lang="en-ID" dirty="0"/>
              <a:t> lama </a:t>
            </a:r>
            <a:r>
              <a:rPr lang="en-ID" dirty="0" err="1"/>
              <a:t>diganti</a:t>
            </a:r>
            <a:r>
              <a:rPr lang="en-ID" dirty="0"/>
              <a:t> </a:t>
            </a:r>
            <a:r>
              <a:rPr lang="en-ID" dirty="0" err="1"/>
              <a:t>dengan</a:t>
            </a:r>
            <a:r>
              <a:rPr lang="en-ID" dirty="0"/>
              <a:t> yang </a:t>
            </a:r>
            <a:r>
              <a:rPr lang="en-ID" dirty="0" err="1"/>
              <a:t>baru</a:t>
            </a:r>
            <a:r>
              <a:rPr lang="en-ID" dirty="0"/>
              <a:t> 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44596324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EC19F28D-177C-10EF-FCA5-DFB5DD07BB34}"/>
              </a:ext>
            </a:extLst>
          </p:cNvPr>
          <p:cNvSpPr txBox="1"/>
          <p:nvPr/>
        </p:nvSpPr>
        <p:spPr>
          <a:xfrm>
            <a:off x="1959429" y="2084116"/>
            <a:ext cx="5225144" cy="1261884"/>
          </a:xfrm>
          <a:prstGeom prst="rect">
            <a:avLst/>
          </a:prstGeom>
          <a:noFill/>
          <a:ln w="762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800" b="1" dirty="0">
                <a:solidFill>
                  <a:srgbClr val="E83809"/>
                </a:solidFill>
              </a:rPr>
              <a:t>Al-Qur’an </a:t>
            </a:r>
            <a:r>
              <a:rPr lang="en-US" sz="3800" b="1" dirty="0" err="1">
                <a:solidFill>
                  <a:srgbClr val="E83809"/>
                </a:solidFill>
              </a:rPr>
              <a:t>dan</a:t>
            </a:r>
            <a:r>
              <a:rPr lang="en-US" sz="3800" b="1" dirty="0">
                <a:solidFill>
                  <a:srgbClr val="E83809"/>
                </a:solidFill>
              </a:rPr>
              <a:t> Hadis </a:t>
            </a:r>
            <a:r>
              <a:rPr lang="en-US" sz="3800" b="1" dirty="0" err="1">
                <a:solidFill>
                  <a:srgbClr val="E83809"/>
                </a:solidFill>
              </a:rPr>
              <a:t>Sebagai</a:t>
            </a:r>
            <a:r>
              <a:rPr lang="en-US" sz="3800" b="1" dirty="0">
                <a:solidFill>
                  <a:srgbClr val="E83809"/>
                </a:solidFill>
              </a:rPr>
              <a:t> </a:t>
            </a:r>
            <a:r>
              <a:rPr lang="en-US" sz="3800" b="1" dirty="0" err="1">
                <a:solidFill>
                  <a:srgbClr val="E83809"/>
                </a:solidFill>
              </a:rPr>
              <a:t>Pedoman</a:t>
            </a:r>
            <a:r>
              <a:rPr lang="en-US" sz="3800" b="1" dirty="0">
                <a:solidFill>
                  <a:srgbClr val="E83809"/>
                </a:solidFill>
              </a:rPr>
              <a:t> </a:t>
            </a:r>
            <a:r>
              <a:rPr lang="en-US" sz="3800" b="1" dirty="0" err="1">
                <a:solidFill>
                  <a:srgbClr val="E83809"/>
                </a:solidFill>
              </a:rPr>
              <a:t>Hidup</a:t>
            </a:r>
            <a:endParaRPr lang="en-ID" sz="3800" b="1" dirty="0">
              <a:solidFill>
                <a:srgbClr val="E83809"/>
              </a:solidFill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EC7AF3A3-9D73-AAE0-D1F5-F9B96BC86884}"/>
              </a:ext>
            </a:extLst>
          </p:cNvPr>
          <p:cNvGrpSpPr/>
          <p:nvPr/>
        </p:nvGrpSpPr>
        <p:grpSpPr>
          <a:xfrm>
            <a:off x="1774866" y="812468"/>
            <a:ext cx="5768934" cy="3171956"/>
            <a:chOff x="2366488" y="1083291"/>
            <a:chExt cx="7691912" cy="4229274"/>
          </a:xfrm>
        </p:grpSpPr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1853FA7F-0BE6-ACB7-0C0E-7BA1B9985C15}"/>
                </a:ext>
              </a:extLst>
            </p:cNvPr>
            <p:cNvGrpSpPr/>
            <p:nvPr/>
          </p:nvGrpSpPr>
          <p:grpSpPr>
            <a:xfrm>
              <a:off x="4455886" y="1248230"/>
              <a:ext cx="3280229" cy="1354217"/>
              <a:chOff x="3272968" y="799260"/>
              <a:chExt cx="3280229" cy="1354217"/>
            </a:xfrm>
          </p:grpSpPr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2E261905-FBE8-6C2C-DE1E-50645A0A1161}"/>
                  </a:ext>
                </a:extLst>
              </p:cNvPr>
              <p:cNvCxnSpPr/>
              <p:nvPr/>
            </p:nvCxnSpPr>
            <p:spPr>
              <a:xfrm>
                <a:off x="3272968" y="2061025"/>
                <a:ext cx="3280229" cy="0"/>
              </a:xfrm>
              <a:prstGeom prst="line">
                <a:avLst/>
              </a:prstGeom>
              <a:ln w="76200">
                <a:solidFill>
                  <a:srgbClr val="FB380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536FE510-1B53-5F81-D889-512773812632}"/>
                  </a:ext>
                </a:extLst>
              </p:cNvPr>
              <p:cNvSpPr txBox="1"/>
              <p:nvPr/>
            </p:nvSpPr>
            <p:spPr>
              <a:xfrm>
                <a:off x="3614053" y="799260"/>
                <a:ext cx="2598058" cy="1354217"/>
              </a:xfrm>
              <a:prstGeom prst="rect">
                <a:avLst/>
              </a:prstGeom>
              <a:noFill/>
              <a:ln w="76200"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ID" sz="6000" b="1" dirty="0">
                    <a:solidFill>
                      <a:srgbClr val="FB3803"/>
                    </a:solidFill>
                    <a:latin typeface="Candara" panose="020E0502030303020204" pitchFamily="34" charset="0"/>
                  </a:rPr>
                  <a:t>Bab 1</a:t>
                </a:r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DFF0EAC3-3F43-0D8B-C8B9-D7DB54A979FB}"/>
                </a:ext>
              </a:extLst>
            </p:cNvPr>
            <p:cNvGrpSpPr/>
            <p:nvPr/>
          </p:nvGrpSpPr>
          <p:grpSpPr>
            <a:xfrm>
              <a:off x="2366488" y="1083291"/>
              <a:ext cx="7691912" cy="4229274"/>
              <a:chOff x="2366488" y="1083291"/>
              <a:chExt cx="7691912" cy="4229274"/>
            </a:xfrm>
          </p:grpSpPr>
          <p:sp>
            <p:nvSpPr>
              <p:cNvPr id="32" name="Flowchart: Process 31">
                <a:extLst>
                  <a:ext uri="{FF2B5EF4-FFF2-40B4-BE49-F238E27FC236}">
                    <a16:creationId xmlns:a16="http://schemas.microsoft.com/office/drawing/2014/main" id="{D10A03EE-7CB6-65A7-B544-7903752C0658}"/>
                  </a:ext>
                </a:extLst>
              </p:cNvPr>
              <p:cNvSpPr/>
              <p:nvPr/>
            </p:nvSpPr>
            <p:spPr>
              <a:xfrm>
                <a:off x="2380343" y="1088908"/>
                <a:ext cx="7678057" cy="4223657"/>
              </a:xfrm>
              <a:prstGeom prst="flowChartProcess">
                <a:avLst/>
              </a:prstGeom>
              <a:noFill/>
              <a:ln w="38100">
                <a:solidFill>
                  <a:srgbClr val="FB380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en-ID" sz="1350"/>
              </a:p>
            </p:txBody>
          </p:sp>
          <p:sp>
            <p:nvSpPr>
              <p:cNvPr id="33" name="Half Frame 32">
                <a:extLst>
                  <a:ext uri="{FF2B5EF4-FFF2-40B4-BE49-F238E27FC236}">
                    <a16:creationId xmlns:a16="http://schemas.microsoft.com/office/drawing/2014/main" id="{FE05C89A-931B-3750-846B-5AC3F0C8A194}"/>
                  </a:ext>
                </a:extLst>
              </p:cNvPr>
              <p:cNvSpPr/>
              <p:nvPr/>
            </p:nvSpPr>
            <p:spPr>
              <a:xfrm>
                <a:off x="2366488" y="1083291"/>
                <a:ext cx="522515" cy="580572"/>
              </a:xfrm>
              <a:prstGeom prst="halfFrame">
                <a:avLst/>
              </a:prstGeom>
              <a:solidFill>
                <a:srgbClr val="FB380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en-ID" sz="135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Half Frame 33">
                <a:extLst>
                  <a:ext uri="{FF2B5EF4-FFF2-40B4-BE49-F238E27FC236}">
                    <a16:creationId xmlns:a16="http://schemas.microsoft.com/office/drawing/2014/main" id="{4C9DBE81-25EC-A10B-B980-FE0AB5604F3D}"/>
                  </a:ext>
                </a:extLst>
              </p:cNvPr>
              <p:cNvSpPr/>
              <p:nvPr/>
            </p:nvSpPr>
            <p:spPr>
              <a:xfrm rot="10800000">
                <a:off x="9535885" y="4731992"/>
                <a:ext cx="522515" cy="580572"/>
              </a:xfrm>
              <a:prstGeom prst="halfFrame">
                <a:avLst/>
              </a:prstGeom>
              <a:solidFill>
                <a:srgbClr val="FB380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en-ID" sz="1350" dirty="0">
                  <a:solidFill>
                    <a:schemeClr val="tx1"/>
                  </a:solidFill>
                </a:endParaRPr>
              </a:p>
            </p:txBody>
          </p:sp>
        </p:grpSp>
      </p:grpSp>
      <p:pic>
        <p:nvPicPr>
          <p:cNvPr id="15" name="Pictur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56145"/>
            <a:ext cx="9144000" cy="487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698534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639349"/>
            <a:ext cx="4114800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Aft>
                <a:spcPts val="600"/>
              </a:spcAft>
            </a:pP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Al-Qur’an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</a:rPr>
              <a:t>merupakan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</a:rPr>
              <a:t>pedoman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</a:schemeClr>
                </a:solidFill>
              </a:rPr>
              <a:t>hidup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</a:rPr>
              <a:t>umat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 Islam yang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</a:rPr>
              <a:t>selalu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</a:rPr>
              <a:t>digunakan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</a:rPr>
              <a:t>hingga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</a:rPr>
              <a:t>akhir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 zaman.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</a:rPr>
              <a:t>Selain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 Al-Qur’an yang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</a:rPr>
              <a:t>menjadi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</a:rPr>
              <a:t>pedoman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,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</a:rPr>
              <a:t>ada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</a:rPr>
              <a:t>hadis-hadis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</a:rPr>
              <a:t>Nabi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 yang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</a:rPr>
              <a:t>menjadi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</a:rPr>
              <a:t>pendukung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</a:rPr>
              <a:t>dari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</a:rPr>
              <a:t>penjelasan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 Al-Qur’an. </a:t>
            </a:r>
            <a:endParaRPr lang="en-US" dirty="0">
              <a:solidFill>
                <a:schemeClr val="tx1">
                  <a:lumMod val="50000"/>
                </a:schemeClr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4444854" y="639349"/>
            <a:ext cx="5769487" cy="3182420"/>
            <a:chOff x="4444854" y="639349"/>
            <a:chExt cx="5769487" cy="3182420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BD60FF44-E92B-DA10-DCF9-B4DAC398C21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44854" y="639349"/>
              <a:ext cx="4473548" cy="2982365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80DE597D-BFFE-2313-FF61-FF746A2A804A}"/>
                </a:ext>
              </a:extLst>
            </p:cNvPr>
            <p:cNvSpPr txBox="1"/>
            <p:nvPr/>
          </p:nvSpPr>
          <p:spPr>
            <a:xfrm>
              <a:off x="7736954" y="3621714"/>
              <a:ext cx="2477387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700" dirty="0"/>
                <a:t>Freepik.com/</a:t>
              </a:r>
              <a:r>
                <a:rPr lang="en-US" sz="700" dirty="0" err="1"/>
                <a:t>freepik</a:t>
              </a:r>
              <a:endParaRPr lang="en-ID" sz="700" dirty="0"/>
            </a:p>
          </p:txBody>
        </p:sp>
      </p:grpSp>
    </p:spTree>
    <p:extLst>
      <p:ext uri="{BB962C8B-B14F-4D97-AF65-F5344CB8AC3E}">
        <p14:creationId xmlns:p14="http://schemas.microsoft.com/office/powerpoint/2010/main" val="392839066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285750"/>
            <a:ext cx="8153777" cy="44196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838200" y="454303"/>
            <a:ext cx="26068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E83809"/>
                </a:solidFill>
              </a:rPr>
              <a:t>Q.S. An-</a:t>
            </a:r>
            <a:r>
              <a:rPr lang="en-US" sz="2400" b="1" dirty="0" err="1">
                <a:solidFill>
                  <a:srgbClr val="E83809"/>
                </a:solidFill>
              </a:rPr>
              <a:t>Nisa</a:t>
            </a:r>
            <a:r>
              <a:rPr lang="en-US" sz="2400" b="1" dirty="0">
                <a:solidFill>
                  <a:srgbClr val="E83809"/>
                </a:solidFill>
              </a:rPr>
              <a:t>’/4: 59</a:t>
            </a:r>
            <a:endParaRPr lang="en-ID" sz="2400" b="1" dirty="0">
              <a:solidFill>
                <a:srgbClr val="E83809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ABCEF35-B7BA-015A-CDB2-957C8F63272C}"/>
              </a:ext>
            </a:extLst>
          </p:cNvPr>
          <p:cNvSpPr txBox="1"/>
          <p:nvPr/>
        </p:nvSpPr>
        <p:spPr>
          <a:xfrm>
            <a:off x="542260" y="819150"/>
            <a:ext cx="757822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ar-SA" sz="3200" b="0" i="0" dirty="0">
                <a:solidFill>
                  <a:srgbClr val="000000"/>
                </a:solidFill>
                <a:effectLst/>
                <a:latin typeface="Adobe Naskh Medium" panose="01010101010101010101" pitchFamily="50" charset="-78"/>
                <a:cs typeface="Adobe Naskh Medium" panose="01010101010101010101" pitchFamily="50" charset="-78"/>
              </a:rPr>
              <a:t>يٰٓاَيُّهَا الَّذِيْنَ اٰمَنُوْٓا اَطِيْعُوا اللّٰهَ وَاَطِيْعُوا الرَّسُوْلَ وَاُولِى الْاَمْرِ مِنْكُمْۚ فَاِنْ تَنَازَعْتُمْ فِيْ شَيْءٍ فَرُدُّوْهُ اِلَى اللّٰهِ وَالرَّسُوْلِ اِنْ كُنْتُمْ تُؤْمِنُوْنَ بِاللّٰهِ وَالْيَوْمِ الْاٰخِرِۗ ذٰلِكَ خَيْرٌ وَّاَحْسَنُ تَأْوِيْلًا  </a:t>
            </a:r>
            <a:endParaRPr lang="en-ID" sz="3200" dirty="0">
              <a:latin typeface="Adobe Naskh Medium" panose="01010101010101010101" pitchFamily="50" charset="-78"/>
              <a:cs typeface="Adobe Naskh Medium" panose="01010101010101010101" pitchFamily="50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DCFD354-E3E3-D8C5-8ADB-97CE4FEF1850}"/>
              </a:ext>
            </a:extLst>
          </p:cNvPr>
          <p:cNvSpPr txBox="1"/>
          <p:nvPr/>
        </p:nvSpPr>
        <p:spPr>
          <a:xfrm>
            <a:off x="653547" y="2999154"/>
            <a:ext cx="73556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600" b="1" dirty="0" err="1">
                <a:latin typeface="+mn-lt"/>
              </a:rPr>
              <a:t>Artinya</a:t>
            </a:r>
            <a:r>
              <a:rPr lang="en-US" sz="1600" b="1" dirty="0">
                <a:latin typeface="+mn-lt"/>
              </a:rPr>
              <a:t>: “</a:t>
            </a:r>
            <a:r>
              <a:rPr lang="en-ID" sz="1600" b="0" i="1" dirty="0" err="1">
                <a:effectLst/>
                <a:latin typeface="+mn-lt"/>
              </a:rPr>
              <a:t>Wahai</a:t>
            </a:r>
            <a:r>
              <a:rPr lang="en-ID" sz="1600" b="0" i="1" dirty="0">
                <a:effectLst/>
                <a:latin typeface="+mn-lt"/>
              </a:rPr>
              <a:t> orang-orang yang </a:t>
            </a:r>
            <a:r>
              <a:rPr lang="en-ID" sz="1600" b="0" i="1" dirty="0" err="1">
                <a:effectLst/>
                <a:latin typeface="+mn-lt"/>
              </a:rPr>
              <a:t>beriman</a:t>
            </a:r>
            <a:r>
              <a:rPr lang="en-ID" sz="1600" b="0" i="1" dirty="0">
                <a:effectLst/>
                <a:latin typeface="+mn-lt"/>
              </a:rPr>
              <a:t>! </a:t>
            </a:r>
            <a:r>
              <a:rPr lang="en-ID" sz="1600" b="0" i="1" dirty="0" err="1">
                <a:effectLst/>
                <a:latin typeface="+mn-lt"/>
              </a:rPr>
              <a:t>Taatilah</a:t>
            </a:r>
            <a:r>
              <a:rPr lang="en-ID" sz="1600" b="0" i="1" dirty="0">
                <a:effectLst/>
                <a:latin typeface="+mn-lt"/>
              </a:rPr>
              <a:t> Allah dan </a:t>
            </a:r>
            <a:r>
              <a:rPr lang="en-ID" sz="1600" b="0" i="1" dirty="0" err="1">
                <a:effectLst/>
                <a:latin typeface="+mn-lt"/>
              </a:rPr>
              <a:t>taatilah</a:t>
            </a:r>
            <a:r>
              <a:rPr lang="en-ID" sz="1600" b="0" i="1" dirty="0">
                <a:effectLst/>
                <a:latin typeface="+mn-lt"/>
              </a:rPr>
              <a:t> Rasul (Muhammad), dan </a:t>
            </a:r>
            <a:r>
              <a:rPr lang="en-ID" sz="1600" b="0" i="1" dirty="0" err="1">
                <a:effectLst/>
                <a:latin typeface="+mn-lt"/>
              </a:rPr>
              <a:t>Ulil</a:t>
            </a:r>
            <a:r>
              <a:rPr lang="en-ID" sz="1600" b="0" i="1" dirty="0">
                <a:effectLst/>
                <a:latin typeface="+mn-lt"/>
              </a:rPr>
              <a:t> Amri (</a:t>
            </a:r>
            <a:r>
              <a:rPr lang="en-ID" sz="1600" b="0" i="1" dirty="0" err="1">
                <a:effectLst/>
                <a:latin typeface="+mn-lt"/>
              </a:rPr>
              <a:t>pemegang</a:t>
            </a:r>
            <a:r>
              <a:rPr lang="en-ID" sz="1600" b="0" i="1" dirty="0">
                <a:effectLst/>
                <a:latin typeface="+mn-lt"/>
              </a:rPr>
              <a:t> </a:t>
            </a:r>
            <a:r>
              <a:rPr lang="en-ID" sz="1600" b="0" i="1" dirty="0" err="1">
                <a:effectLst/>
                <a:latin typeface="+mn-lt"/>
              </a:rPr>
              <a:t>kekuasaan</a:t>
            </a:r>
            <a:r>
              <a:rPr lang="en-ID" sz="1600" b="0" i="1" dirty="0">
                <a:effectLst/>
                <a:latin typeface="+mn-lt"/>
              </a:rPr>
              <a:t>) di </a:t>
            </a:r>
            <a:r>
              <a:rPr lang="en-ID" sz="1600" b="0" i="1" dirty="0" err="1">
                <a:effectLst/>
                <a:latin typeface="+mn-lt"/>
              </a:rPr>
              <a:t>antara</a:t>
            </a:r>
            <a:r>
              <a:rPr lang="en-ID" sz="1600" b="0" i="1" dirty="0">
                <a:effectLst/>
                <a:latin typeface="+mn-lt"/>
              </a:rPr>
              <a:t> </a:t>
            </a:r>
            <a:r>
              <a:rPr lang="en-ID" sz="1600" b="0" i="1" dirty="0" err="1">
                <a:effectLst/>
                <a:latin typeface="+mn-lt"/>
              </a:rPr>
              <a:t>kamu</a:t>
            </a:r>
            <a:r>
              <a:rPr lang="en-ID" sz="1600" b="0" i="1" dirty="0">
                <a:effectLst/>
                <a:latin typeface="+mn-lt"/>
              </a:rPr>
              <a:t>. </a:t>
            </a:r>
            <a:r>
              <a:rPr lang="en-ID" sz="1600" b="0" i="1" dirty="0" err="1">
                <a:effectLst/>
                <a:latin typeface="+mn-lt"/>
              </a:rPr>
              <a:t>Kemudian</a:t>
            </a:r>
            <a:r>
              <a:rPr lang="en-ID" sz="1600" b="0" i="1" dirty="0">
                <a:effectLst/>
                <a:latin typeface="+mn-lt"/>
              </a:rPr>
              <a:t>, </a:t>
            </a:r>
            <a:r>
              <a:rPr lang="en-ID" sz="1600" b="0" i="1" dirty="0" err="1">
                <a:effectLst/>
                <a:latin typeface="+mn-lt"/>
              </a:rPr>
              <a:t>jika</a:t>
            </a:r>
            <a:r>
              <a:rPr lang="en-ID" sz="1600" b="0" i="1" dirty="0">
                <a:effectLst/>
                <a:latin typeface="+mn-lt"/>
              </a:rPr>
              <a:t> </a:t>
            </a:r>
            <a:r>
              <a:rPr lang="en-ID" sz="1600" b="0" i="1" dirty="0" err="1">
                <a:effectLst/>
                <a:latin typeface="+mn-lt"/>
              </a:rPr>
              <a:t>kamu</a:t>
            </a:r>
            <a:r>
              <a:rPr lang="en-ID" sz="1600" b="0" i="1" dirty="0">
                <a:effectLst/>
                <a:latin typeface="+mn-lt"/>
              </a:rPr>
              <a:t> </a:t>
            </a:r>
            <a:r>
              <a:rPr lang="en-ID" sz="1600" b="0" i="1" dirty="0" err="1">
                <a:effectLst/>
                <a:latin typeface="+mn-lt"/>
              </a:rPr>
              <a:t>berbeda</a:t>
            </a:r>
            <a:r>
              <a:rPr lang="en-ID" sz="1600" b="0" i="1" dirty="0">
                <a:effectLst/>
                <a:latin typeface="+mn-lt"/>
              </a:rPr>
              <a:t> </a:t>
            </a:r>
            <a:r>
              <a:rPr lang="en-ID" sz="1600" b="0" i="1" dirty="0" err="1">
                <a:effectLst/>
                <a:latin typeface="+mn-lt"/>
              </a:rPr>
              <a:t>pendapat</a:t>
            </a:r>
            <a:r>
              <a:rPr lang="en-ID" sz="1600" b="0" i="1" dirty="0">
                <a:effectLst/>
                <a:latin typeface="+mn-lt"/>
              </a:rPr>
              <a:t> </a:t>
            </a:r>
            <a:r>
              <a:rPr lang="en-ID" sz="1600" b="0" i="1" dirty="0" err="1">
                <a:effectLst/>
                <a:latin typeface="+mn-lt"/>
              </a:rPr>
              <a:t>tentang</a:t>
            </a:r>
            <a:r>
              <a:rPr lang="en-ID" sz="1600" b="0" i="1" dirty="0">
                <a:effectLst/>
                <a:latin typeface="+mn-lt"/>
              </a:rPr>
              <a:t> </a:t>
            </a:r>
            <a:r>
              <a:rPr lang="en-ID" sz="1600" b="0" i="1" dirty="0" err="1">
                <a:effectLst/>
                <a:latin typeface="+mn-lt"/>
              </a:rPr>
              <a:t>sesuatu</a:t>
            </a:r>
            <a:r>
              <a:rPr lang="en-ID" sz="1600" b="0" i="1" dirty="0">
                <a:effectLst/>
                <a:latin typeface="+mn-lt"/>
              </a:rPr>
              <a:t>, </a:t>
            </a:r>
            <a:r>
              <a:rPr lang="en-ID" sz="1600" b="0" i="1" dirty="0" err="1">
                <a:effectLst/>
                <a:latin typeface="+mn-lt"/>
              </a:rPr>
              <a:t>maka</a:t>
            </a:r>
            <a:r>
              <a:rPr lang="en-ID" sz="1600" b="0" i="1" dirty="0">
                <a:effectLst/>
                <a:latin typeface="+mn-lt"/>
              </a:rPr>
              <a:t> </a:t>
            </a:r>
            <a:r>
              <a:rPr lang="en-ID" sz="1600" b="0" i="1" dirty="0" err="1">
                <a:effectLst/>
                <a:latin typeface="+mn-lt"/>
              </a:rPr>
              <a:t>kembalikanlah</a:t>
            </a:r>
            <a:r>
              <a:rPr lang="en-ID" sz="1600" b="0" i="1" dirty="0">
                <a:effectLst/>
                <a:latin typeface="+mn-lt"/>
              </a:rPr>
              <a:t> </a:t>
            </a:r>
            <a:r>
              <a:rPr lang="en-ID" sz="1600" b="0" i="1" dirty="0" err="1">
                <a:effectLst/>
                <a:latin typeface="+mn-lt"/>
              </a:rPr>
              <a:t>kepada</a:t>
            </a:r>
            <a:r>
              <a:rPr lang="en-ID" sz="1600" b="0" i="1" dirty="0">
                <a:effectLst/>
                <a:latin typeface="+mn-lt"/>
              </a:rPr>
              <a:t> Allah (Al-Qur'an) dan Rasul (</a:t>
            </a:r>
            <a:r>
              <a:rPr lang="en-ID" sz="1600" b="0" i="1" dirty="0" err="1">
                <a:effectLst/>
                <a:latin typeface="+mn-lt"/>
              </a:rPr>
              <a:t>sunnahnya</a:t>
            </a:r>
            <a:r>
              <a:rPr lang="en-ID" sz="1600" b="0" i="1" dirty="0">
                <a:effectLst/>
                <a:latin typeface="+mn-lt"/>
              </a:rPr>
              <a:t>), </a:t>
            </a:r>
            <a:r>
              <a:rPr lang="en-ID" sz="1600" b="0" i="1" dirty="0" err="1">
                <a:effectLst/>
                <a:latin typeface="+mn-lt"/>
              </a:rPr>
              <a:t>jika</a:t>
            </a:r>
            <a:r>
              <a:rPr lang="en-ID" sz="1600" b="0" i="1" dirty="0">
                <a:effectLst/>
                <a:latin typeface="+mn-lt"/>
              </a:rPr>
              <a:t> </a:t>
            </a:r>
            <a:r>
              <a:rPr lang="en-ID" sz="1600" b="0" i="1" dirty="0" err="1">
                <a:effectLst/>
                <a:latin typeface="+mn-lt"/>
              </a:rPr>
              <a:t>kamu</a:t>
            </a:r>
            <a:r>
              <a:rPr lang="en-ID" sz="1600" b="0" i="1" dirty="0">
                <a:effectLst/>
                <a:latin typeface="+mn-lt"/>
              </a:rPr>
              <a:t> </a:t>
            </a:r>
            <a:r>
              <a:rPr lang="en-ID" sz="1600" b="0" i="1" dirty="0" err="1">
                <a:effectLst/>
                <a:latin typeface="+mn-lt"/>
              </a:rPr>
              <a:t>beriman</a:t>
            </a:r>
            <a:r>
              <a:rPr lang="en-ID" sz="1600" b="0" i="1" dirty="0">
                <a:effectLst/>
                <a:latin typeface="+mn-lt"/>
              </a:rPr>
              <a:t> </a:t>
            </a:r>
            <a:r>
              <a:rPr lang="en-ID" sz="1600" b="0" i="1" dirty="0" err="1">
                <a:effectLst/>
                <a:latin typeface="+mn-lt"/>
              </a:rPr>
              <a:t>kepada</a:t>
            </a:r>
            <a:r>
              <a:rPr lang="en-ID" sz="1600" b="0" i="1" dirty="0">
                <a:effectLst/>
                <a:latin typeface="+mn-lt"/>
              </a:rPr>
              <a:t> Allah dan </a:t>
            </a:r>
            <a:r>
              <a:rPr lang="en-ID" sz="1600" b="0" i="1" dirty="0" err="1">
                <a:effectLst/>
                <a:latin typeface="+mn-lt"/>
              </a:rPr>
              <a:t>hari</a:t>
            </a:r>
            <a:r>
              <a:rPr lang="en-ID" sz="1600" b="0" i="1" dirty="0">
                <a:effectLst/>
                <a:latin typeface="+mn-lt"/>
              </a:rPr>
              <a:t> </a:t>
            </a:r>
            <a:r>
              <a:rPr lang="en-ID" sz="1600" b="0" i="1" dirty="0" err="1">
                <a:effectLst/>
                <a:latin typeface="+mn-lt"/>
              </a:rPr>
              <a:t>kemudian</a:t>
            </a:r>
            <a:r>
              <a:rPr lang="en-ID" sz="1600" b="0" i="1" dirty="0">
                <a:effectLst/>
                <a:latin typeface="+mn-lt"/>
              </a:rPr>
              <a:t>. Yang </a:t>
            </a:r>
            <a:r>
              <a:rPr lang="en-ID" sz="1600" b="0" i="1" dirty="0" err="1">
                <a:effectLst/>
                <a:latin typeface="+mn-lt"/>
              </a:rPr>
              <a:t>demikian</a:t>
            </a:r>
            <a:r>
              <a:rPr lang="en-ID" sz="1600" b="0" i="1" dirty="0">
                <a:effectLst/>
                <a:latin typeface="+mn-lt"/>
              </a:rPr>
              <a:t> </a:t>
            </a:r>
            <a:r>
              <a:rPr lang="en-ID" sz="1600" b="0" i="1" dirty="0" err="1">
                <a:effectLst/>
                <a:latin typeface="+mn-lt"/>
              </a:rPr>
              <a:t>itu</a:t>
            </a:r>
            <a:r>
              <a:rPr lang="en-ID" sz="1600" b="0" i="1" dirty="0">
                <a:effectLst/>
                <a:latin typeface="+mn-lt"/>
              </a:rPr>
              <a:t> </a:t>
            </a:r>
            <a:r>
              <a:rPr lang="en-ID" sz="1600" b="0" i="1" dirty="0" err="1">
                <a:effectLst/>
                <a:latin typeface="+mn-lt"/>
              </a:rPr>
              <a:t>lebih</a:t>
            </a:r>
            <a:r>
              <a:rPr lang="en-ID" sz="1600" b="0" i="1" dirty="0">
                <a:effectLst/>
                <a:latin typeface="+mn-lt"/>
              </a:rPr>
              <a:t> </a:t>
            </a:r>
            <a:r>
              <a:rPr lang="en-ID" sz="1600" b="0" i="1" dirty="0" err="1">
                <a:effectLst/>
                <a:latin typeface="+mn-lt"/>
              </a:rPr>
              <a:t>utama</a:t>
            </a:r>
            <a:r>
              <a:rPr lang="en-ID" sz="1600" b="0" i="1" dirty="0">
                <a:effectLst/>
                <a:latin typeface="+mn-lt"/>
              </a:rPr>
              <a:t> (</a:t>
            </a:r>
            <a:r>
              <a:rPr lang="en-ID" sz="1600" b="0" i="1" dirty="0" err="1">
                <a:effectLst/>
                <a:latin typeface="+mn-lt"/>
              </a:rPr>
              <a:t>bagimu</a:t>
            </a:r>
            <a:r>
              <a:rPr lang="en-ID" sz="1600" b="0" i="1" dirty="0">
                <a:effectLst/>
                <a:latin typeface="+mn-lt"/>
              </a:rPr>
              <a:t>) dan </a:t>
            </a:r>
            <a:r>
              <a:rPr lang="en-ID" sz="1600" b="0" i="1" dirty="0" err="1">
                <a:effectLst/>
                <a:latin typeface="+mn-lt"/>
              </a:rPr>
              <a:t>lebih</a:t>
            </a:r>
            <a:r>
              <a:rPr lang="en-ID" sz="1600" b="0" i="1" dirty="0">
                <a:effectLst/>
                <a:latin typeface="+mn-lt"/>
              </a:rPr>
              <a:t> </a:t>
            </a:r>
            <a:r>
              <a:rPr lang="en-ID" sz="1600" b="0" i="1" dirty="0" err="1">
                <a:effectLst/>
                <a:latin typeface="+mn-lt"/>
              </a:rPr>
              <a:t>baik</a:t>
            </a:r>
            <a:r>
              <a:rPr lang="en-ID" sz="1600" b="0" i="1" dirty="0">
                <a:effectLst/>
                <a:latin typeface="+mn-lt"/>
              </a:rPr>
              <a:t> </a:t>
            </a:r>
            <a:r>
              <a:rPr lang="en-ID" sz="1600" b="0" i="1" dirty="0" err="1">
                <a:effectLst/>
                <a:latin typeface="+mn-lt"/>
              </a:rPr>
              <a:t>akibatnya</a:t>
            </a:r>
            <a:r>
              <a:rPr lang="en-ID" sz="1600" dirty="0">
                <a:latin typeface="+mn-lt"/>
              </a:rPr>
              <a:t>”.</a:t>
            </a:r>
            <a:endParaRPr lang="en-ID" sz="16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6795341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0"/>
            <a:ext cx="8534400" cy="51435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609600" y="1289030"/>
            <a:ext cx="77724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err="1"/>
              <a:t>Keharusan</a:t>
            </a:r>
            <a:r>
              <a:rPr lang="en-US" sz="2000" dirty="0"/>
              <a:t> </a:t>
            </a:r>
            <a:r>
              <a:rPr lang="en-US" sz="2000" dirty="0" err="1"/>
              <a:t>bagi</a:t>
            </a:r>
            <a:r>
              <a:rPr lang="en-US" sz="2000" dirty="0"/>
              <a:t> </a:t>
            </a:r>
            <a:r>
              <a:rPr lang="en-US" sz="2000" dirty="0" err="1"/>
              <a:t>setiap</a:t>
            </a:r>
            <a:r>
              <a:rPr lang="en-US" sz="2000" dirty="0"/>
              <a:t> </a:t>
            </a:r>
            <a:r>
              <a:rPr lang="en-US" sz="2000" dirty="0" err="1"/>
              <a:t>mukmin</a:t>
            </a:r>
            <a:r>
              <a:rPr lang="en-US" sz="2000" dirty="0"/>
              <a:t> </a:t>
            </a:r>
            <a:r>
              <a:rPr lang="en-US" sz="2000" dirty="0" err="1"/>
              <a:t>dan</a:t>
            </a:r>
            <a:r>
              <a:rPr lang="en-US" sz="2000" dirty="0"/>
              <a:t> </a:t>
            </a:r>
            <a:r>
              <a:rPr lang="en-US" sz="2000" dirty="0" err="1"/>
              <a:t>muslim</a:t>
            </a:r>
            <a:r>
              <a:rPr lang="en-US" sz="2000" dirty="0"/>
              <a:t> </a:t>
            </a:r>
            <a:r>
              <a:rPr lang="en-US" sz="2000" dirty="0" err="1"/>
              <a:t>untuk</a:t>
            </a:r>
            <a:r>
              <a:rPr lang="en-US" sz="2000" dirty="0"/>
              <a:t> </a:t>
            </a:r>
            <a:r>
              <a:rPr lang="en-US" sz="2000" dirty="0" err="1"/>
              <a:t>taat</a:t>
            </a:r>
            <a:r>
              <a:rPr lang="en-US" sz="2000" dirty="0"/>
              <a:t> </a:t>
            </a:r>
            <a:r>
              <a:rPr lang="en-US" sz="2000" dirty="0" err="1"/>
              <a:t>kepada</a:t>
            </a:r>
            <a:r>
              <a:rPr lang="en-US" sz="2000" dirty="0"/>
              <a:t> Allah </a:t>
            </a:r>
            <a:r>
              <a:rPr lang="en-US" sz="2000" dirty="0" err="1"/>
              <a:t>Swt</a:t>
            </a:r>
            <a:r>
              <a:rPr lang="en-US" sz="2000" dirty="0"/>
              <a:t>. </a:t>
            </a:r>
            <a:r>
              <a:rPr lang="en-US" sz="2000" dirty="0" err="1"/>
              <a:t>rasul</a:t>
            </a:r>
            <a:r>
              <a:rPr lang="en-US" sz="2000" dirty="0"/>
              <a:t>, </a:t>
            </a:r>
            <a:r>
              <a:rPr lang="en-US" sz="2000" dirty="0" err="1"/>
              <a:t>dan</a:t>
            </a:r>
            <a:r>
              <a:rPr lang="en-US" sz="2000" dirty="0"/>
              <a:t> </a:t>
            </a:r>
            <a:r>
              <a:rPr lang="en-US" sz="2000" dirty="0" err="1"/>
              <a:t>pemimpinnya</a:t>
            </a:r>
            <a:r>
              <a:rPr lang="en-US" sz="2000" dirty="0"/>
              <a:t>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err="1" smtClean="0"/>
              <a:t>Ketaatan</a:t>
            </a:r>
            <a:r>
              <a:rPr lang="en-US" sz="2000" dirty="0" smtClean="0"/>
              <a:t> </a:t>
            </a:r>
            <a:r>
              <a:rPr lang="en-US" sz="2000" dirty="0" err="1"/>
              <a:t>dan</a:t>
            </a:r>
            <a:r>
              <a:rPr lang="en-US" sz="2000" dirty="0"/>
              <a:t> </a:t>
            </a:r>
            <a:r>
              <a:rPr lang="en-US" sz="2000" dirty="0" err="1"/>
              <a:t>kepatuhan</a:t>
            </a:r>
            <a:r>
              <a:rPr lang="en-US" sz="2000" dirty="0"/>
              <a:t> yang </a:t>
            </a:r>
            <a:r>
              <a:rPr lang="en-US" sz="2000" dirty="0" err="1"/>
              <a:t>dilakukan</a:t>
            </a:r>
            <a:r>
              <a:rPr lang="en-US" sz="2000" dirty="0"/>
              <a:t> </a:t>
            </a:r>
            <a:r>
              <a:rPr lang="en-US" sz="2000" dirty="0" err="1"/>
              <a:t>hendaknya</a:t>
            </a:r>
            <a:r>
              <a:rPr lang="en-US" sz="2000" dirty="0"/>
              <a:t> </a:t>
            </a:r>
            <a:r>
              <a:rPr lang="en-US" sz="2000" dirty="0" err="1"/>
              <a:t>didasari</a:t>
            </a:r>
            <a:r>
              <a:rPr lang="en-US" sz="2000" dirty="0"/>
              <a:t> </a:t>
            </a:r>
            <a:r>
              <a:rPr lang="en-US" sz="2000" dirty="0" err="1"/>
              <a:t>atas</a:t>
            </a:r>
            <a:r>
              <a:rPr lang="en-US" sz="2000" dirty="0"/>
              <a:t> </a:t>
            </a:r>
            <a:r>
              <a:rPr lang="en-US" sz="2000" dirty="0" err="1"/>
              <a:t>keimanan</a:t>
            </a:r>
            <a:r>
              <a:rPr lang="en-US" sz="2000" dirty="0"/>
              <a:t> yang </a:t>
            </a:r>
            <a:r>
              <a:rPr lang="en-US" sz="2000" dirty="0" err="1"/>
              <a:t>bersumber</a:t>
            </a:r>
            <a:r>
              <a:rPr lang="en-US" sz="2000" dirty="0"/>
              <a:t> </a:t>
            </a:r>
            <a:r>
              <a:rPr lang="en-US" sz="2000" dirty="0" err="1"/>
              <a:t>dari</a:t>
            </a:r>
            <a:r>
              <a:rPr lang="en-US" sz="2000" dirty="0"/>
              <a:t> Al-Qur’an </a:t>
            </a:r>
            <a:r>
              <a:rPr lang="en-US" sz="2000" dirty="0" err="1"/>
              <a:t>dan</a:t>
            </a:r>
            <a:r>
              <a:rPr lang="en-US" sz="2000" dirty="0"/>
              <a:t> </a:t>
            </a:r>
            <a:r>
              <a:rPr lang="en-US" sz="2000" dirty="0" err="1"/>
              <a:t>hadis</a:t>
            </a:r>
            <a:r>
              <a:rPr lang="en-US" sz="2000" dirty="0"/>
              <a:t>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err="1" smtClean="0"/>
              <a:t>Keharusan</a:t>
            </a:r>
            <a:r>
              <a:rPr lang="en-US" sz="2000" dirty="0" smtClean="0"/>
              <a:t> </a:t>
            </a:r>
            <a:r>
              <a:rPr lang="en-US" sz="2000" dirty="0" err="1"/>
              <a:t>menaati</a:t>
            </a:r>
            <a:r>
              <a:rPr lang="en-US" sz="2000" dirty="0"/>
              <a:t> </a:t>
            </a:r>
            <a:r>
              <a:rPr lang="en-US" sz="2000" dirty="0" err="1"/>
              <a:t>pemimpin</a:t>
            </a:r>
            <a:r>
              <a:rPr lang="en-US" sz="2000" dirty="0"/>
              <a:t> yang </a:t>
            </a:r>
            <a:r>
              <a:rPr lang="en-US" sz="2000" dirty="0" err="1"/>
              <a:t>benar</a:t>
            </a:r>
            <a:r>
              <a:rPr lang="en-US" sz="2000" dirty="0"/>
              <a:t>, </a:t>
            </a:r>
            <a:r>
              <a:rPr lang="en-US" sz="2000" dirty="0" err="1"/>
              <a:t>yakni</a:t>
            </a:r>
            <a:r>
              <a:rPr lang="en-US" sz="2000" dirty="0"/>
              <a:t> </a:t>
            </a:r>
            <a:r>
              <a:rPr lang="en-US" sz="2000" dirty="0" err="1"/>
              <a:t>pemimpin</a:t>
            </a:r>
            <a:r>
              <a:rPr lang="en-US" sz="2000" dirty="0"/>
              <a:t> yang </a:t>
            </a:r>
            <a:r>
              <a:rPr lang="en-US" sz="2000" dirty="0" err="1"/>
              <a:t>perintah</a:t>
            </a:r>
            <a:r>
              <a:rPr lang="en-US" sz="2000" dirty="0"/>
              <a:t> </a:t>
            </a:r>
            <a:r>
              <a:rPr lang="en-US" sz="2000" dirty="0" err="1"/>
              <a:t>dan</a:t>
            </a:r>
            <a:r>
              <a:rPr lang="en-US" sz="2000" dirty="0"/>
              <a:t> </a:t>
            </a:r>
            <a:r>
              <a:rPr lang="en-US" sz="2000" dirty="0" err="1"/>
              <a:t>tindakannya</a:t>
            </a:r>
            <a:r>
              <a:rPr lang="en-US" sz="2000" dirty="0"/>
              <a:t> </a:t>
            </a:r>
            <a:r>
              <a:rPr lang="en-US" sz="2000" dirty="0" err="1"/>
              <a:t>tidak</a:t>
            </a:r>
            <a:r>
              <a:rPr lang="en-US" sz="2000" dirty="0"/>
              <a:t> </a:t>
            </a:r>
            <a:r>
              <a:rPr lang="en-US" sz="2000" dirty="0" err="1"/>
              <a:t>bertentangan</a:t>
            </a:r>
            <a:r>
              <a:rPr lang="en-US" sz="2000" dirty="0"/>
              <a:t> </a:t>
            </a:r>
            <a:r>
              <a:rPr lang="en-US" sz="2000" dirty="0" err="1"/>
              <a:t>dengan</a:t>
            </a:r>
            <a:r>
              <a:rPr lang="en-US" sz="2000" dirty="0"/>
              <a:t> </a:t>
            </a:r>
            <a:r>
              <a:rPr lang="en-US" sz="2000" dirty="0" err="1"/>
              <a:t>nilai-nilai</a:t>
            </a:r>
            <a:r>
              <a:rPr lang="en-US" sz="2000" dirty="0"/>
              <a:t> yang </a:t>
            </a:r>
            <a:r>
              <a:rPr lang="en-US" sz="2000" dirty="0" err="1"/>
              <a:t>terkandung</a:t>
            </a:r>
            <a:r>
              <a:rPr lang="en-US" sz="2000" dirty="0"/>
              <a:t> </a:t>
            </a:r>
            <a:r>
              <a:rPr lang="en-US" sz="2000" dirty="0" err="1"/>
              <a:t>dalam</a:t>
            </a:r>
            <a:r>
              <a:rPr lang="en-US" sz="2000" dirty="0"/>
              <a:t> Al-Qur’an </a:t>
            </a:r>
            <a:r>
              <a:rPr lang="en-US" sz="2000" dirty="0" err="1"/>
              <a:t>dan</a:t>
            </a:r>
            <a:r>
              <a:rPr lang="en-US" sz="2000" dirty="0"/>
              <a:t> </a:t>
            </a:r>
            <a:r>
              <a:rPr lang="en-US" sz="2000" dirty="0" err="1"/>
              <a:t>hadis</a:t>
            </a:r>
            <a:r>
              <a:rPr lang="en-US" sz="2000" dirty="0"/>
              <a:t>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err="1" smtClean="0"/>
              <a:t>Selama</a:t>
            </a:r>
            <a:r>
              <a:rPr lang="en-US" sz="2000" dirty="0" smtClean="0"/>
              <a:t> </a:t>
            </a:r>
            <a:r>
              <a:rPr lang="en-US" sz="2000" dirty="0" err="1"/>
              <a:t>pemimpin</a:t>
            </a:r>
            <a:r>
              <a:rPr lang="en-US" sz="2000" dirty="0"/>
              <a:t> </a:t>
            </a:r>
            <a:r>
              <a:rPr lang="en-US" sz="2000" dirty="0" err="1"/>
              <a:t>memerintahkan</a:t>
            </a:r>
            <a:r>
              <a:rPr lang="en-US" sz="2000" dirty="0"/>
              <a:t> </a:t>
            </a:r>
            <a:r>
              <a:rPr lang="en-US" sz="2000" dirty="0" err="1"/>
              <a:t>kebenaran</a:t>
            </a:r>
            <a:r>
              <a:rPr lang="en-US" sz="2000" dirty="0"/>
              <a:t>, </a:t>
            </a:r>
            <a:r>
              <a:rPr lang="en-US" sz="2000" dirty="0" err="1"/>
              <a:t>wajib</a:t>
            </a:r>
            <a:r>
              <a:rPr lang="en-US" sz="2000" dirty="0"/>
              <a:t> </a:t>
            </a:r>
            <a:r>
              <a:rPr lang="en-US" sz="2000" dirty="0" err="1"/>
              <a:t>hukumnya</a:t>
            </a:r>
            <a:r>
              <a:rPr lang="en-US" sz="2000" dirty="0"/>
              <a:t> </a:t>
            </a:r>
            <a:r>
              <a:rPr lang="en-US" sz="2000" dirty="0" err="1"/>
              <a:t>untuk</a:t>
            </a:r>
            <a:r>
              <a:rPr lang="en-US" sz="2000" dirty="0"/>
              <a:t> </a:t>
            </a:r>
            <a:r>
              <a:rPr lang="en-US" sz="2000" dirty="0" err="1"/>
              <a:t>ditaati</a:t>
            </a:r>
            <a:r>
              <a:rPr lang="en-US" sz="2000" dirty="0"/>
              <a:t> </a:t>
            </a:r>
            <a:r>
              <a:rPr lang="en-US" sz="2000" dirty="0" err="1"/>
              <a:t>dan</a:t>
            </a:r>
            <a:r>
              <a:rPr lang="en-US" sz="2000" dirty="0"/>
              <a:t> </a:t>
            </a:r>
            <a:r>
              <a:rPr lang="en-US" sz="2000" dirty="0" err="1"/>
              <a:t>dipenuhi</a:t>
            </a:r>
            <a:r>
              <a:rPr lang="en-US" sz="2000" dirty="0"/>
              <a:t>, </a:t>
            </a:r>
            <a:r>
              <a:rPr lang="en-US" sz="2000" dirty="0" err="1"/>
              <a:t>begitu</a:t>
            </a:r>
            <a:r>
              <a:rPr lang="en-US" sz="2000" dirty="0"/>
              <a:t> pula </a:t>
            </a:r>
            <a:r>
              <a:rPr lang="en-US" sz="2000" dirty="0" err="1"/>
              <a:t>sebaliknya</a:t>
            </a:r>
            <a:r>
              <a:rPr lang="en-US" sz="2000" dirty="0"/>
              <a:t>. </a:t>
            </a:r>
            <a:endParaRPr lang="en-ID" sz="2000" dirty="0"/>
          </a:p>
        </p:txBody>
      </p:sp>
      <p:grpSp>
        <p:nvGrpSpPr>
          <p:cNvPr id="3" name="Group 2"/>
          <p:cNvGrpSpPr/>
          <p:nvPr/>
        </p:nvGrpSpPr>
        <p:grpSpPr>
          <a:xfrm>
            <a:off x="2057400" y="274767"/>
            <a:ext cx="5105400" cy="1026589"/>
            <a:chOff x="2209800" y="274767"/>
            <a:chExt cx="5105400" cy="1026589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09800" y="274767"/>
              <a:ext cx="5105400" cy="1026589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2720788" y="572357"/>
              <a:ext cx="4572000" cy="46166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en-ID" sz="2400" b="1" dirty="0">
                  <a:solidFill>
                    <a:schemeClr val="bg1"/>
                  </a:solidFill>
                </a:rPr>
                <a:t>K</a:t>
              </a:r>
              <a:r>
                <a:rPr lang="en" sz="2400" b="1" dirty="0">
                  <a:solidFill>
                    <a:schemeClr val="bg1"/>
                  </a:solidFill>
                </a:rPr>
                <a:t>andungan Q.S. An-Nisa’/4: 59</a:t>
              </a:r>
              <a:endParaRPr lang="en-ID" sz="24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56145"/>
            <a:ext cx="9144000" cy="487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519080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285750"/>
            <a:ext cx="8153777" cy="44196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38200" y="454303"/>
            <a:ext cx="27238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E83809"/>
                </a:solidFill>
              </a:rPr>
              <a:t>Q.S. An-</a:t>
            </a:r>
            <a:r>
              <a:rPr lang="en-US" sz="2400" b="1" dirty="0" err="1">
                <a:solidFill>
                  <a:srgbClr val="E83809"/>
                </a:solidFill>
              </a:rPr>
              <a:t>Nahl</a:t>
            </a:r>
            <a:r>
              <a:rPr lang="en-US" sz="2400" b="1" dirty="0">
                <a:solidFill>
                  <a:srgbClr val="E83809"/>
                </a:solidFill>
              </a:rPr>
              <a:t>/16: 64</a:t>
            </a:r>
            <a:endParaRPr lang="en-ID" sz="2400" b="1" dirty="0">
              <a:solidFill>
                <a:srgbClr val="E83809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ABCEF35-B7BA-015A-CDB2-957C8F63272C}"/>
              </a:ext>
            </a:extLst>
          </p:cNvPr>
          <p:cNvSpPr txBox="1"/>
          <p:nvPr/>
        </p:nvSpPr>
        <p:spPr>
          <a:xfrm>
            <a:off x="640100" y="915968"/>
            <a:ext cx="70777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ar-SA" sz="3200" dirty="0">
                <a:solidFill>
                  <a:srgbClr val="000000"/>
                </a:solidFill>
                <a:latin typeface="Adobe Naskh Medium" panose="01010101010101010101" pitchFamily="50" charset="-78"/>
                <a:cs typeface="Adobe Naskh Medium" panose="01010101010101010101" pitchFamily="50" charset="-78"/>
              </a:rPr>
              <a:t>وَمَآ اَنْزَلْنَا عَلَيْكَ الْكِتٰبَ اِلَّا لِتُبَيِّنَ لَهُمُ الَّذِى اخْتَلَفُوْا فِيْهِۙ وَهُدًى وَّرَحْمَةً لِّقَوْمٍ يُّؤْمِنُوْنَ</a:t>
            </a:r>
            <a:endParaRPr lang="en-ID" sz="3200" dirty="0">
              <a:latin typeface="Adobe Naskh Medium" panose="01010101010101010101" pitchFamily="50" charset="-78"/>
              <a:cs typeface="Adobe Naskh Medium" panose="01010101010101010101" pitchFamily="50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DCFD354-E3E3-D8C5-8ADB-97CE4FEF1850}"/>
              </a:ext>
            </a:extLst>
          </p:cNvPr>
          <p:cNvSpPr txBox="1"/>
          <p:nvPr/>
        </p:nvSpPr>
        <p:spPr>
          <a:xfrm>
            <a:off x="935163" y="2800350"/>
            <a:ext cx="681405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600" b="1" dirty="0" err="1"/>
              <a:t>Artinya</a:t>
            </a:r>
            <a:r>
              <a:rPr lang="en-US" sz="1600" b="1" dirty="0"/>
              <a:t>: </a:t>
            </a:r>
            <a:r>
              <a:rPr lang="en-US" sz="1600" dirty="0"/>
              <a:t>“</a:t>
            </a:r>
            <a:r>
              <a:rPr lang="en-ID" sz="1600" i="1" dirty="0"/>
              <a:t>Dan Kami </a:t>
            </a:r>
            <a:r>
              <a:rPr lang="en-ID" sz="1600" i="1" dirty="0" err="1"/>
              <a:t>tidak</a:t>
            </a:r>
            <a:r>
              <a:rPr lang="en-ID" sz="1600" i="1" dirty="0"/>
              <a:t> </a:t>
            </a:r>
            <a:r>
              <a:rPr lang="en-ID" sz="1600" i="1" dirty="0" err="1"/>
              <a:t>menurunkan</a:t>
            </a:r>
            <a:r>
              <a:rPr lang="en-ID" sz="1600" i="1" dirty="0"/>
              <a:t> </a:t>
            </a:r>
            <a:r>
              <a:rPr lang="en-ID" sz="1600" i="1" dirty="0" err="1"/>
              <a:t>Kitab</a:t>
            </a:r>
            <a:r>
              <a:rPr lang="en-ID" sz="1600" i="1" dirty="0"/>
              <a:t> (Al-Qur'an) </a:t>
            </a:r>
            <a:r>
              <a:rPr lang="en-ID" sz="1600" i="1" dirty="0" err="1"/>
              <a:t>ini</a:t>
            </a:r>
            <a:r>
              <a:rPr lang="en-ID" sz="1600" i="1" dirty="0"/>
              <a:t> </a:t>
            </a:r>
            <a:r>
              <a:rPr lang="en-ID" sz="1600" i="1" dirty="0" err="1"/>
              <a:t>kepadamu</a:t>
            </a:r>
            <a:r>
              <a:rPr lang="en-ID" sz="1600" i="1" dirty="0"/>
              <a:t> (Muhammad), </a:t>
            </a:r>
            <a:r>
              <a:rPr lang="en-ID" sz="1600" i="1" dirty="0" err="1"/>
              <a:t>melainkan</a:t>
            </a:r>
            <a:r>
              <a:rPr lang="en-ID" sz="1600" i="1" dirty="0"/>
              <a:t> agar </a:t>
            </a:r>
            <a:r>
              <a:rPr lang="en-ID" sz="1600" i="1" dirty="0" err="1"/>
              <a:t>engkau</a:t>
            </a:r>
            <a:r>
              <a:rPr lang="en-ID" sz="1600" i="1" dirty="0"/>
              <a:t> </a:t>
            </a:r>
            <a:r>
              <a:rPr lang="en-ID" sz="1600" i="1" dirty="0" err="1"/>
              <a:t>dapat</a:t>
            </a:r>
            <a:r>
              <a:rPr lang="en-ID" sz="1600" i="1" dirty="0"/>
              <a:t> </a:t>
            </a:r>
            <a:r>
              <a:rPr lang="en-ID" sz="1600" i="1" dirty="0" err="1"/>
              <a:t>menjelaskan</a:t>
            </a:r>
            <a:r>
              <a:rPr lang="en-ID" sz="1600" i="1" dirty="0"/>
              <a:t> </a:t>
            </a:r>
            <a:r>
              <a:rPr lang="en-ID" sz="1600" i="1" dirty="0" err="1"/>
              <a:t>kepada</a:t>
            </a:r>
            <a:r>
              <a:rPr lang="en-ID" sz="1600" i="1" dirty="0"/>
              <a:t> </a:t>
            </a:r>
            <a:r>
              <a:rPr lang="en-ID" sz="1600" i="1" dirty="0" err="1"/>
              <a:t>mereka</a:t>
            </a:r>
            <a:r>
              <a:rPr lang="en-ID" sz="1600" i="1" dirty="0"/>
              <a:t> </a:t>
            </a:r>
            <a:r>
              <a:rPr lang="en-ID" sz="1600" i="1" dirty="0" err="1"/>
              <a:t>apa</a:t>
            </a:r>
            <a:r>
              <a:rPr lang="en-ID" sz="1600" i="1" dirty="0"/>
              <a:t> yang </a:t>
            </a:r>
            <a:r>
              <a:rPr lang="en-ID" sz="1600" i="1" dirty="0" err="1"/>
              <a:t>mereka</a:t>
            </a:r>
            <a:r>
              <a:rPr lang="en-ID" sz="1600" i="1" dirty="0"/>
              <a:t> </a:t>
            </a:r>
            <a:r>
              <a:rPr lang="en-ID" sz="1600" i="1" dirty="0" err="1"/>
              <a:t>perselisihkan</a:t>
            </a:r>
            <a:r>
              <a:rPr lang="en-ID" sz="1600" i="1" dirty="0"/>
              <a:t>, </a:t>
            </a:r>
            <a:r>
              <a:rPr lang="en-ID" sz="1600" i="1" dirty="0" err="1"/>
              <a:t>serta</a:t>
            </a:r>
            <a:r>
              <a:rPr lang="en-ID" sz="1600" i="1" dirty="0"/>
              <a:t> </a:t>
            </a:r>
            <a:r>
              <a:rPr lang="en-ID" sz="1600" i="1" dirty="0" err="1"/>
              <a:t>menjadi</a:t>
            </a:r>
            <a:r>
              <a:rPr lang="en-ID" sz="1600" i="1" dirty="0"/>
              <a:t> </a:t>
            </a:r>
            <a:r>
              <a:rPr lang="en-ID" sz="1600" i="1" dirty="0" err="1"/>
              <a:t>petunjuk</a:t>
            </a:r>
            <a:r>
              <a:rPr lang="en-ID" sz="1600" i="1" dirty="0"/>
              <a:t> </a:t>
            </a:r>
            <a:r>
              <a:rPr lang="en-ID" sz="1600" i="1" dirty="0" err="1"/>
              <a:t>dan</a:t>
            </a:r>
            <a:r>
              <a:rPr lang="en-ID" sz="1600" i="1" dirty="0"/>
              <a:t> </a:t>
            </a:r>
            <a:r>
              <a:rPr lang="en-ID" sz="1600" i="1" dirty="0" err="1"/>
              <a:t>rahmat</a:t>
            </a:r>
            <a:r>
              <a:rPr lang="en-ID" sz="1600" i="1" dirty="0"/>
              <a:t> </a:t>
            </a:r>
            <a:r>
              <a:rPr lang="en-ID" sz="1600" i="1" dirty="0" err="1"/>
              <a:t>bagi</a:t>
            </a:r>
            <a:r>
              <a:rPr lang="en-ID" sz="1600" i="1" dirty="0"/>
              <a:t> orang-orang yang </a:t>
            </a:r>
            <a:r>
              <a:rPr lang="en-ID" sz="1600" i="1" dirty="0" err="1"/>
              <a:t>beriman</a:t>
            </a:r>
            <a:r>
              <a:rPr lang="en-ID" sz="1600" dirty="0"/>
              <a:t>”.</a:t>
            </a:r>
            <a:endParaRPr lang="en-ID" sz="1600" dirty="0"/>
          </a:p>
        </p:txBody>
      </p:sp>
    </p:spTree>
    <p:extLst>
      <p:ext uri="{BB962C8B-B14F-4D97-AF65-F5344CB8AC3E}">
        <p14:creationId xmlns:p14="http://schemas.microsoft.com/office/powerpoint/2010/main" val="77502910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0"/>
            <a:ext cx="8534400" cy="51435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838200" y="1576123"/>
            <a:ext cx="70866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ID" sz="2000" dirty="0" err="1"/>
              <a:t>Sebagai</a:t>
            </a:r>
            <a:r>
              <a:rPr lang="en-ID" sz="2000" dirty="0"/>
              <a:t> </a:t>
            </a:r>
            <a:r>
              <a:rPr lang="en-ID" sz="2000" dirty="0" err="1"/>
              <a:t>dasar</a:t>
            </a:r>
            <a:r>
              <a:rPr lang="en-ID" sz="2000" dirty="0"/>
              <a:t> </a:t>
            </a:r>
            <a:r>
              <a:rPr lang="en-ID" sz="2000" dirty="0" err="1"/>
              <a:t>dan</a:t>
            </a:r>
            <a:r>
              <a:rPr lang="en-ID" sz="2000" dirty="0"/>
              <a:t> </a:t>
            </a:r>
            <a:r>
              <a:rPr lang="en-ID" sz="2000" dirty="0" err="1"/>
              <a:t>pedoman</a:t>
            </a:r>
            <a:r>
              <a:rPr lang="en-ID" sz="2000" dirty="0"/>
              <a:t> yang </a:t>
            </a:r>
            <a:r>
              <a:rPr lang="en-ID" sz="2000" dirty="0" err="1"/>
              <a:t>dapat</a:t>
            </a:r>
            <a:r>
              <a:rPr lang="en-ID" sz="2000" dirty="0"/>
              <a:t> </a:t>
            </a:r>
            <a:r>
              <a:rPr lang="en-ID" sz="2000" dirty="0" err="1"/>
              <a:t>membuka</a:t>
            </a:r>
            <a:r>
              <a:rPr lang="en-ID" sz="2000" dirty="0"/>
              <a:t> </a:t>
            </a:r>
            <a:r>
              <a:rPr lang="en-ID" sz="2000" dirty="0" err="1"/>
              <a:t>pikiran</a:t>
            </a:r>
            <a:r>
              <a:rPr lang="en-ID" sz="2000" dirty="0"/>
              <a:t> </a:t>
            </a:r>
            <a:r>
              <a:rPr lang="en-ID" sz="2000" dirty="0" err="1"/>
              <a:t>untuk</a:t>
            </a:r>
            <a:r>
              <a:rPr lang="en-ID" sz="2000" dirty="0"/>
              <a:t> </a:t>
            </a:r>
            <a:r>
              <a:rPr lang="en-ID" sz="2000" dirty="0" err="1"/>
              <a:t>dapat</a:t>
            </a:r>
            <a:r>
              <a:rPr lang="en-ID" sz="2000" dirty="0"/>
              <a:t> </a:t>
            </a:r>
            <a:r>
              <a:rPr lang="en-ID" sz="2000" dirty="0" err="1"/>
              <a:t>menilai</a:t>
            </a:r>
            <a:r>
              <a:rPr lang="en-ID" sz="2000" dirty="0"/>
              <a:t> </a:t>
            </a:r>
            <a:r>
              <a:rPr lang="en-ID" sz="2000" dirty="0" err="1"/>
              <a:t>kebenaran</a:t>
            </a:r>
            <a:r>
              <a:rPr lang="en-ID" sz="2000" dirty="0"/>
              <a:t> </a:t>
            </a:r>
            <a:r>
              <a:rPr lang="en-ID" sz="2000" dirty="0" err="1"/>
              <a:t>atas</a:t>
            </a:r>
            <a:r>
              <a:rPr lang="en-ID" sz="2000" dirty="0"/>
              <a:t> </a:t>
            </a:r>
            <a:r>
              <a:rPr lang="en-ID" sz="2000" dirty="0" err="1"/>
              <a:t>bimbingan</a:t>
            </a:r>
            <a:r>
              <a:rPr lang="en-ID" sz="2000" dirty="0"/>
              <a:t> </a:t>
            </a:r>
            <a:r>
              <a:rPr lang="en-ID" sz="2000" dirty="0" err="1"/>
              <a:t>wahyu</a:t>
            </a:r>
            <a:r>
              <a:rPr lang="en-ID" sz="2000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D" sz="2000" dirty="0" err="1" smtClean="0"/>
              <a:t>Sebagai</a:t>
            </a:r>
            <a:r>
              <a:rPr lang="en-ID" sz="2000" dirty="0" smtClean="0"/>
              <a:t> </a:t>
            </a:r>
            <a:r>
              <a:rPr lang="en-ID" sz="2000" dirty="0" err="1"/>
              <a:t>pembimbing</a:t>
            </a:r>
            <a:r>
              <a:rPr lang="en-ID" sz="2000" dirty="0"/>
              <a:t> </a:t>
            </a:r>
            <a:r>
              <a:rPr lang="en-ID" sz="2000" dirty="0" err="1"/>
              <a:t>sekaligus</a:t>
            </a:r>
            <a:r>
              <a:rPr lang="en-ID" sz="2000" dirty="0"/>
              <a:t> </a:t>
            </a:r>
            <a:r>
              <a:rPr lang="en-ID" sz="2000" dirty="0" err="1"/>
              <a:t>dapat</a:t>
            </a:r>
            <a:r>
              <a:rPr lang="en-ID" sz="2000" dirty="0"/>
              <a:t> </a:t>
            </a:r>
            <a:r>
              <a:rPr lang="en-ID" sz="2000" dirty="0" err="1"/>
              <a:t>menjelaskan</a:t>
            </a:r>
            <a:r>
              <a:rPr lang="en-ID" sz="2000" dirty="0"/>
              <a:t> </a:t>
            </a:r>
            <a:r>
              <a:rPr lang="en-ID" sz="2000" dirty="0" err="1"/>
              <a:t>persoalan</a:t>
            </a:r>
            <a:r>
              <a:rPr lang="en-ID" sz="2000" dirty="0"/>
              <a:t> yang </a:t>
            </a:r>
            <a:r>
              <a:rPr lang="en-ID" sz="2000" dirty="0" err="1"/>
              <a:t>diragukan</a:t>
            </a:r>
            <a:r>
              <a:rPr lang="en-ID" sz="2000" dirty="0"/>
              <a:t>, </a:t>
            </a:r>
            <a:r>
              <a:rPr lang="en-ID" sz="2000" dirty="0" err="1"/>
              <a:t>sehingga</a:t>
            </a:r>
            <a:r>
              <a:rPr lang="en-ID" sz="2000" dirty="0"/>
              <a:t> </a:t>
            </a:r>
            <a:r>
              <a:rPr lang="en-ID" sz="2000" dirty="0" err="1"/>
              <a:t>umat</a:t>
            </a:r>
            <a:r>
              <a:rPr lang="en-ID" sz="2000" dirty="0"/>
              <a:t> </a:t>
            </a:r>
            <a:r>
              <a:rPr lang="en-ID" sz="2000" dirty="0" err="1"/>
              <a:t>dapat</a:t>
            </a:r>
            <a:r>
              <a:rPr lang="en-ID" sz="2000" dirty="0"/>
              <a:t> </a:t>
            </a:r>
            <a:r>
              <a:rPr lang="en-ID" sz="2000" dirty="0" err="1"/>
              <a:t>melihat</a:t>
            </a:r>
            <a:r>
              <a:rPr lang="en-ID" sz="2000" dirty="0"/>
              <a:t> </a:t>
            </a:r>
            <a:r>
              <a:rPr lang="en-ID" sz="2000" dirty="0" err="1"/>
              <a:t>kebenaran</a:t>
            </a:r>
            <a:r>
              <a:rPr lang="en-ID" sz="2000" dirty="0"/>
              <a:t> </a:t>
            </a:r>
            <a:r>
              <a:rPr lang="en-ID" sz="2000" dirty="0" err="1"/>
              <a:t>dan</a:t>
            </a:r>
            <a:r>
              <a:rPr lang="en-ID" sz="2000" dirty="0"/>
              <a:t> </a:t>
            </a:r>
            <a:r>
              <a:rPr lang="en-ID" sz="2000" dirty="0" err="1"/>
              <a:t>kebatilan</a:t>
            </a:r>
            <a:r>
              <a:rPr lang="en-ID" sz="2000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D" sz="2000" dirty="0" err="1" smtClean="0"/>
              <a:t>Sebagai</a:t>
            </a:r>
            <a:r>
              <a:rPr lang="en-ID" sz="2000" dirty="0" smtClean="0"/>
              <a:t> </a:t>
            </a:r>
            <a:r>
              <a:rPr lang="en-ID" sz="2000" dirty="0" err="1"/>
              <a:t>petunjuk</a:t>
            </a:r>
            <a:r>
              <a:rPr lang="en-ID" sz="2000" dirty="0"/>
              <a:t> yang </a:t>
            </a:r>
            <a:r>
              <a:rPr lang="en-ID" sz="2000" dirty="0" err="1"/>
              <a:t>dapat</a:t>
            </a:r>
            <a:r>
              <a:rPr lang="en-ID" sz="2000" dirty="0"/>
              <a:t> </a:t>
            </a:r>
            <a:r>
              <a:rPr lang="en-ID" sz="2000" dirty="0" err="1"/>
              <a:t>membimbing</a:t>
            </a:r>
            <a:r>
              <a:rPr lang="en-ID" sz="2000" dirty="0"/>
              <a:t> </a:t>
            </a:r>
            <a:r>
              <a:rPr lang="en-ID" sz="2000" dirty="0" err="1"/>
              <a:t>umat</a:t>
            </a:r>
            <a:r>
              <a:rPr lang="en-ID" sz="2000" dirty="0"/>
              <a:t> </a:t>
            </a:r>
            <a:r>
              <a:rPr lang="en-ID" sz="2000" dirty="0" err="1"/>
              <a:t>manusia</a:t>
            </a:r>
            <a:r>
              <a:rPr lang="en-ID" sz="2000" dirty="0"/>
              <a:t> </a:t>
            </a:r>
            <a:r>
              <a:rPr lang="en-ID" sz="2000" dirty="0" err="1"/>
              <a:t>menuju</a:t>
            </a:r>
            <a:r>
              <a:rPr lang="en-ID" sz="2000" dirty="0"/>
              <a:t> </a:t>
            </a:r>
            <a:r>
              <a:rPr lang="en-ID" sz="2000" dirty="0" err="1"/>
              <a:t>jalan</a:t>
            </a:r>
            <a:r>
              <a:rPr lang="en-ID" sz="2000" dirty="0"/>
              <a:t> </a:t>
            </a:r>
            <a:r>
              <a:rPr lang="en-ID" sz="2000" dirty="0" err="1"/>
              <a:t>kebenaran</a:t>
            </a:r>
            <a:r>
              <a:rPr lang="en-ID" sz="2000" dirty="0"/>
              <a:t> </a:t>
            </a:r>
            <a:r>
              <a:rPr lang="en-ID" sz="2000" dirty="0" err="1"/>
              <a:t>sehingga</a:t>
            </a:r>
            <a:r>
              <a:rPr lang="en-ID" sz="2000" dirty="0"/>
              <a:t> </a:t>
            </a:r>
            <a:r>
              <a:rPr lang="en-ID" sz="2000" dirty="0" err="1"/>
              <a:t>terhindar</a:t>
            </a:r>
            <a:r>
              <a:rPr lang="en-ID" sz="2000" dirty="0"/>
              <a:t> </a:t>
            </a:r>
            <a:r>
              <a:rPr lang="en-ID" sz="2000" dirty="0" err="1"/>
              <a:t>dari</a:t>
            </a:r>
            <a:r>
              <a:rPr lang="en-ID" sz="2000" dirty="0"/>
              <a:t> </a:t>
            </a:r>
            <a:r>
              <a:rPr lang="en-ID" sz="2000" dirty="0" err="1"/>
              <a:t>kesesatan</a:t>
            </a:r>
            <a:r>
              <a:rPr lang="en-ID" sz="2000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D" sz="2000" dirty="0" err="1" smtClean="0"/>
              <a:t>Sebagai</a:t>
            </a:r>
            <a:r>
              <a:rPr lang="en-ID" sz="2000" dirty="0" smtClean="0"/>
              <a:t> </a:t>
            </a:r>
            <a:r>
              <a:rPr lang="en-ID" sz="2000" dirty="0" err="1"/>
              <a:t>rahmat</a:t>
            </a:r>
            <a:r>
              <a:rPr lang="en-ID" sz="2000" dirty="0"/>
              <a:t> </a:t>
            </a:r>
            <a:r>
              <a:rPr lang="en-ID" sz="2000" dirty="0" err="1"/>
              <a:t>bagi</a:t>
            </a:r>
            <a:r>
              <a:rPr lang="en-ID" sz="2000" dirty="0"/>
              <a:t> orang yang </a:t>
            </a:r>
            <a:r>
              <a:rPr lang="en-ID" sz="2000" dirty="0" err="1"/>
              <a:t>beriman</a:t>
            </a:r>
            <a:endParaRPr lang="en-ID" sz="2000" dirty="0"/>
          </a:p>
        </p:txBody>
      </p:sp>
      <p:grpSp>
        <p:nvGrpSpPr>
          <p:cNvPr id="3" name="Group 2"/>
          <p:cNvGrpSpPr/>
          <p:nvPr/>
        </p:nvGrpSpPr>
        <p:grpSpPr>
          <a:xfrm>
            <a:off x="2057400" y="274767"/>
            <a:ext cx="5105400" cy="1026589"/>
            <a:chOff x="2209800" y="274767"/>
            <a:chExt cx="5105400" cy="1026589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09800" y="274767"/>
              <a:ext cx="5105400" cy="1026589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2720788" y="572357"/>
              <a:ext cx="4572000" cy="46166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en-ID" sz="2400" b="1" dirty="0">
                  <a:solidFill>
                    <a:schemeClr val="bg1"/>
                  </a:solidFill>
                </a:rPr>
                <a:t>K</a:t>
              </a:r>
              <a:r>
                <a:rPr lang="en" sz="2400" b="1" dirty="0">
                  <a:solidFill>
                    <a:schemeClr val="bg1"/>
                  </a:solidFill>
                </a:rPr>
                <a:t>andungan Q.S. An-Nahl/16: 64</a:t>
              </a:r>
              <a:endParaRPr lang="en-ID" sz="24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56145"/>
            <a:ext cx="9144000" cy="487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119993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25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Picture 6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636" y="-19050"/>
            <a:ext cx="9154636" cy="5144904"/>
          </a:xfrm>
          <a:prstGeom prst="rect">
            <a:avLst/>
          </a:prstGeom>
        </p:spPr>
      </p:pic>
      <p:sp>
        <p:nvSpPr>
          <p:cNvPr id="60" name="Google Shape;78;p14"/>
          <p:cNvSpPr txBox="1">
            <a:spLocks noGrp="1"/>
          </p:cNvSpPr>
          <p:nvPr>
            <p:ph type="title"/>
          </p:nvPr>
        </p:nvSpPr>
        <p:spPr>
          <a:xfrm>
            <a:off x="1371600" y="285750"/>
            <a:ext cx="6257365" cy="840799"/>
          </a:xfrm>
          <a:prstGeom prst="rect">
            <a:avLst/>
          </a:prstGeom>
          <a:noFill/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 err="1">
                <a:latin typeface="+mn-lt"/>
              </a:rPr>
              <a:t>Contoh</a:t>
            </a:r>
            <a:r>
              <a:rPr lang="en-US" sz="2800" b="1" dirty="0">
                <a:latin typeface="+mn-lt"/>
              </a:rPr>
              <a:t> </a:t>
            </a:r>
            <a:r>
              <a:rPr lang="en-US" sz="2800" b="1" dirty="0" err="1">
                <a:latin typeface="+mn-lt"/>
              </a:rPr>
              <a:t>Perilaku</a:t>
            </a:r>
            <a:r>
              <a:rPr lang="en-US" sz="2800" b="1" dirty="0">
                <a:latin typeface="+mn-lt"/>
              </a:rPr>
              <a:t> Yang </a:t>
            </a:r>
            <a:r>
              <a:rPr lang="en-US" sz="2800" b="1" dirty="0" err="1">
                <a:latin typeface="+mn-lt"/>
              </a:rPr>
              <a:t>Mencerminkan</a:t>
            </a:r>
            <a:r>
              <a:rPr lang="en-US" sz="2800" b="1" dirty="0">
                <a:latin typeface="+mn-lt"/>
              </a:rPr>
              <a:t> </a:t>
            </a:r>
            <a:r>
              <a:rPr lang="en" sz="2800" b="1" dirty="0">
                <a:latin typeface="+mn-lt"/>
              </a:rPr>
              <a:t>Q.S. An-Nisa’/4: 59 dan Q.S. An-Nahl/16: 64</a:t>
            </a:r>
            <a:endParaRPr sz="2800" b="1" dirty="0">
              <a:latin typeface="+mn-lt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6DF528EF-4E27-6C07-F332-9EEE342C206E}"/>
              </a:ext>
            </a:extLst>
          </p:cNvPr>
          <p:cNvSpPr txBox="1"/>
          <p:nvPr/>
        </p:nvSpPr>
        <p:spPr>
          <a:xfrm>
            <a:off x="914400" y="1200150"/>
            <a:ext cx="760936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D" dirty="0" err="1"/>
              <a:t>Setiap</a:t>
            </a:r>
            <a:r>
              <a:rPr lang="en-ID" dirty="0"/>
              <a:t> </a:t>
            </a:r>
            <a:r>
              <a:rPr lang="en-ID" dirty="0" err="1"/>
              <a:t>umat</a:t>
            </a:r>
            <a:r>
              <a:rPr lang="en-ID" dirty="0"/>
              <a:t> Islam </a:t>
            </a:r>
            <a:r>
              <a:rPr lang="en-ID" dirty="0" err="1"/>
              <a:t>wajib</a:t>
            </a:r>
            <a:r>
              <a:rPr lang="en-ID" dirty="0"/>
              <a:t> </a:t>
            </a:r>
            <a:r>
              <a:rPr lang="en-ID" dirty="0" err="1"/>
              <a:t>patuh</a:t>
            </a:r>
            <a:r>
              <a:rPr lang="en-ID" dirty="0"/>
              <a:t> dan </a:t>
            </a:r>
            <a:r>
              <a:rPr lang="en-ID" dirty="0" err="1"/>
              <a:t>taat</a:t>
            </a:r>
            <a:r>
              <a:rPr lang="en-ID" dirty="0"/>
              <a:t> </a:t>
            </a:r>
            <a:r>
              <a:rPr lang="en-ID" dirty="0" err="1"/>
              <a:t>kepada</a:t>
            </a:r>
            <a:r>
              <a:rPr lang="en-ID" dirty="0"/>
              <a:t> Allah </a:t>
            </a:r>
            <a:r>
              <a:rPr lang="en-ID" dirty="0" err="1"/>
              <a:t>Swt</a:t>
            </a:r>
            <a:r>
              <a:rPr lang="en-ID" dirty="0"/>
              <a:t>. dan </a:t>
            </a:r>
            <a:r>
              <a:rPr lang="en-ID" dirty="0" err="1"/>
              <a:t>rasul</a:t>
            </a:r>
            <a:r>
              <a:rPr lang="en-ID" dirty="0"/>
              <a:t>-Nya </a:t>
            </a:r>
            <a:r>
              <a:rPr lang="en-ID" dirty="0" err="1"/>
              <a:t>serta</a:t>
            </a:r>
            <a:r>
              <a:rPr lang="en-ID" dirty="0"/>
              <a:t> </a:t>
            </a:r>
            <a:r>
              <a:rPr lang="en-ID" dirty="0" err="1"/>
              <a:t>pemimpin</a:t>
            </a:r>
            <a:r>
              <a:rPr lang="en-ID" dirty="0"/>
              <a:t> </a:t>
            </a:r>
            <a:r>
              <a:rPr lang="en-ID" dirty="0" err="1"/>
              <a:t>selama</a:t>
            </a:r>
            <a:r>
              <a:rPr lang="en-ID" dirty="0"/>
              <a:t> </a:t>
            </a:r>
            <a:r>
              <a:rPr lang="en-ID" dirty="0" err="1"/>
              <a:t>perintahnya</a:t>
            </a:r>
            <a:r>
              <a:rPr lang="en-ID" dirty="0"/>
              <a:t> </a:t>
            </a:r>
            <a:r>
              <a:rPr lang="en-ID" dirty="0" err="1"/>
              <a:t>tidak</a:t>
            </a:r>
            <a:r>
              <a:rPr lang="en-ID" dirty="0"/>
              <a:t> </a:t>
            </a:r>
            <a:r>
              <a:rPr lang="en-ID" dirty="0" err="1"/>
              <a:t>bertentangan</a:t>
            </a:r>
            <a:r>
              <a:rPr lang="en-ID" dirty="0"/>
              <a:t> </a:t>
            </a:r>
            <a:r>
              <a:rPr lang="en-ID" dirty="0" err="1"/>
              <a:t>dengan</a:t>
            </a:r>
            <a:r>
              <a:rPr lang="en-ID" dirty="0"/>
              <a:t> </a:t>
            </a:r>
            <a:r>
              <a:rPr lang="en-ID" dirty="0" err="1"/>
              <a:t>syariat</a:t>
            </a:r>
            <a:r>
              <a:rPr lang="en-ID" dirty="0"/>
              <a:t> Islam.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D" dirty="0" err="1"/>
              <a:t>Selalu</a:t>
            </a:r>
            <a:r>
              <a:rPr lang="en-ID" dirty="0"/>
              <a:t> </a:t>
            </a:r>
            <a:r>
              <a:rPr lang="en-ID" dirty="0" err="1"/>
              <a:t>mengembalikan</a:t>
            </a:r>
            <a:r>
              <a:rPr lang="en-ID" dirty="0"/>
              <a:t> </a:t>
            </a:r>
            <a:r>
              <a:rPr lang="en-ID" dirty="0" err="1"/>
              <a:t>setiap</a:t>
            </a:r>
            <a:r>
              <a:rPr lang="en-ID" dirty="0"/>
              <a:t> </a:t>
            </a:r>
            <a:r>
              <a:rPr lang="en-ID" dirty="0" err="1"/>
              <a:t>permasalahan</a:t>
            </a:r>
            <a:r>
              <a:rPr lang="en-ID" dirty="0"/>
              <a:t> </a:t>
            </a:r>
            <a:r>
              <a:rPr lang="en-ID" dirty="0" err="1"/>
              <a:t>kepada</a:t>
            </a:r>
            <a:r>
              <a:rPr lang="en-ID" dirty="0"/>
              <a:t> Al-Qur’an dan Hadis.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D" dirty="0" err="1"/>
              <a:t>Meyakini</a:t>
            </a:r>
            <a:r>
              <a:rPr lang="en-ID" dirty="0"/>
              <a:t> </a:t>
            </a:r>
            <a:r>
              <a:rPr lang="en-ID" dirty="0" err="1"/>
              <a:t>bahwa</a:t>
            </a:r>
            <a:r>
              <a:rPr lang="en-ID" dirty="0"/>
              <a:t> Al-Qur’an dan </a:t>
            </a:r>
            <a:r>
              <a:rPr lang="en-ID" dirty="0" err="1"/>
              <a:t>hadis</a:t>
            </a:r>
            <a:r>
              <a:rPr lang="en-ID" dirty="0"/>
              <a:t> </a:t>
            </a:r>
            <a:r>
              <a:rPr lang="en-ID" dirty="0" err="1"/>
              <a:t>dapat</a:t>
            </a:r>
            <a:r>
              <a:rPr lang="en-ID" dirty="0"/>
              <a:t> </a:t>
            </a:r>
            <a:r>
              <a:rPr lang="en-ID" dirty="0" err="1"/>
              <a:t>dijadikan</a:t>
            </a:r>
            <a:r>
              <a:rPr lang="en-ID" dirty="0"/>
              <a:t> </a:t>
            </a:r>
            <a:r>
              <a:rPr lang="en-ID" dirty="0" err="1"/>
              <a:t>pedoman</a:t>
            </a:r>
            <a:r>
              <a:rPr lang="en-ID" dirty="0"/>
              <a:t> </a:t>
            </a:r>
            <a:r>
              <a:rPr lang="en-ID" dirty="0" err="1"/>
              <a:t>dalam</a:t>
            </a:r>
            <a:r>
              <a:rPr lang="en-ID" dirty="0"/>
              <a:t> </a:t>
            </a:r>
            <a:r>
              <a:rPr lang="en-ID" dirty="0" err="1"/>
              <a:t>kehidupan</a:t>
            </a:r>
            <a:r>
              <a:rPr lang="en-ID" dirty="0"/>
              <a:t> di dunia.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D" dirty="0" err="1"/>
              <a:t>Senantiasa</a:t>
            </a:r>
            <a:r>
              <a:rPr lang="en-ID" dirty="0"/>
              <a:t> </a:t>
            </a:r>
            <a:r>
              <a:rPr lang="en-ID" dirty="0" err="1"/>
              <a:t>memahami</a:t>
            </a:r>
            <a:r>
              <a:rPr lang="en-ID" dirty="0"/>
              <a:t> </a:t>
            </a:r>
            <a:r>
              <a:rPr lang="en-ID" dirty="0" err="1"/>
              <a:t>isi</a:t>
            </a:r>
            <a:r>
              <a:rPr lang="en-ID" dirty="0"/>
              <a:t> </a:t>
            </a:r>
            <a:r>
              <a:rPr lang="en-ID" dirty="0" err="1"/>
              <a:t>kandungan</a:t>
            </a:r>
            <a:r>
              <a:rPr lang="en-ID" dirty="0"/>
              <a:t> </a:t>
            </a:r>
            <a:r>
              <a:rPr lang="en-ID" dirty="0" err="1"/>
              <a:t>dari</a:t>
            </a:r>
            <a:r>
              <a:rPr lang="en-ID" dirty="0"/>
              <a:t> </a:t>
            </a:r>
            <a:r>
              <a:rPr lang="en-ID" dirty="0" err="1"/>
              <a:t>Al-Qur;an</a:t>
            </a:r>
            <a:r>
              <a:rPr lang="en-ID" dirty="0"/>
              <a:t> agar </a:t>
            </a:r>
            <a:r>
              <a:rPr lang="en-ID" dirty="0" err="1"/>
              <a:t>dapat</a:t>
            </a:r>
            <a:r>
              <a:rPr lang="en-ID" dirty="0"/>
              <a:t> </a:t>
            </a:r>
            <a:r>
              <a:rPr lang="en-ID" dirty="0" err="1"/>
              <a:t>membedakan</a:t>
            </a:r>
            <a:r>
              <a:rPr lang="en-ID" dirty="0"/>
              <a:t> </a:t>
            </a:r>
            <a:r>
              <a:rPr lang="en-ID" dirty="0" err="1"/>
              <a:t>sesuatu</a:t>
            </a:r>
            <a:r>
              <a:rPr lang="en-ID" dirty="0"/>
              <a:t> yang </a:t>
            </a:r>
            <a:r>
              <a:rPr lang="en-ID" dirty="0" err="1"/>
              <a:t>benar</a:t>
            </a:r>
            <a:r>
              <a:rPr lang="en-ID" dirty="0"/>
              <a:t> dan salah.</a:t>
            </a:r>
          </a:p>
        </p:txBody>
      </p:sp>
      <p:pic>
        <p:nvPicPr>
          <p:cNvPr id="63" name="Picture 6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56145"/>
            <a:ext cx="9144000" cy="487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21891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4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636" y="-19050"/>
            <a:ext cx="9154636" cy="5144904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56145"/>
            <a:ext cx="9144000" cy="487355"/>
          </a:xfrm>
          <a:prstGeom prst="rect">
            <a:avLst/>
          </a:prstGeom>
        </p:spPr>
      </p:pic>
      <p:sp>
        <p:nvSpPr>
          <p:cNvPr id="43" name="Google Shape;95;p16"/>
          <p:cNvSpPr txBox="1">
            <a:spLocks/>
          </p:cNvSpPr>
          <p:nvPr/>
        </p:nvSpPr>
        <p:spPr>
          <a:xfrm>
            <a:off x="2331626" y="361950"/>
            <a:ext cx="4524774" cy="403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en-US" sz="3200" b="1" dirty="0" err="1" smtClean="0">
                <a:solidFill>
                  <a:srgbClr val="000000"/>
                </a:solidFill>
                <a:latin typeface="+mn-lt"/>
              </a:rPr>
              <a:t>Alif</a:t>
            </a:r>
            <a:r>
              <a:rPr lang="en-US" sz="3200" b="1" dirty="0" smtClean="0">
                <a:solidFill>
                  <a:srgbClr val="000000"/>
                </a:solidFill>
                <a:latin typeface="+mn-lt"/>
              </a:rPr>
              <a:t> Lam </a:t>
            </a:r>
            <a:r>
              <a:rPr lang="en-US" sz="3200" b="1" dirty="0" err="1" smtClean="0">
                <a:solidFill>
                  <a:srgbClr val="000000"/>
                </a:solidFill>
                <a:latin typeface="+mn-lt"/>
              </a:rPr>
              <a:t>Syamsiyyah</a:t>
            </a:r>
            <a:endParaRPr lang="en-US" sz="32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FC6D955-C984-4F85-88CC-DAE61AFCDF06}"/>
              </a:ext>
            </a:extLst>
          </p:cNvPr>
          <p:cNvSpPr txBox="1"/>
          <p:nvPr/>
        </p:nvSpPr>
        <p:spPr>
          <a:xfrm>
            <a:off x="499728" y="1047750"/>
            <a:ext cx="8188569" cy="3647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600" dirty="0">
                <a:latin typeface="+mn-lt"/>
              </a:rPr>
              <a:t>Alif lam </a:t>
            </a:r>
            <a:r>
              <a:rPr lang="en-ID" sz="1600" dirty="0" err="1">
                <a:latin typeface="+mn-lt"/>
              </a:rPr>
              <a:t>syamsiyyah</a:t>
            </a:r>
            <a:r>
              <a:rPr lang="en-ID" sz="1600" dirty="0">
                <a:latin typeface="+mn-lt"/>
              </a:rPr>
              <a:t> Alif lam </a:t>
            </a:r>
            <a:r>
              <a:rPr lang="en-ID" sz="1600" dirty="0" err="1">
                <a:latin typeface="+mn-lt"/>
              </a:rPr>
              <a:t>syamsiyyah</a:t>
            </a:r>
            <a:r>
              <a:rPr lang="en-ID" sz="1600" dirty="0">
                <a:latin typeface="+mn-lt"/>
              </a:rPr>
              <a:t> </a:t>
            </a:r>
            <a:r>
              <a:rPr lang="en-ID" sz="1600" dirty="0" err="1">
                <a:latin typeface="+mn-lt"/>
              </a:rPr>
              <a:t>adalah</a:t>
            </a:r>
            <a:r>
              <a:rPr lang="en-ID" sz="1600" dirty="0">
                <a:latin typeface="+mn-lt"/>
              </a:rPr>
              <a:t> alif lam yang </a:t>
            </a:r>
            <a:r>
              <a:rPr lang="en-ID" sz="1600" dirty="0" err="1">
                <a:latin typeface="+mn-lt"/>
              </a:rPr>
              <a:t>dirangkai</a:t>
            </a:r>
            <a:r>
              <a:rPr lang="en-ID" sz="1600" dirty="0">
                <a:latin typeface="+mn-lt"/>
              </a:rPr>
              <a:t> </a:t>
            </a:r>
            <a:r>
              <a:rPr lang="en-ID" sz="1600" dirty="0" err="1">
                <a:latin typeface="+mn-lt"/>
              </a:rPr>
              <a:t>dengan</a:t>
            </a:r>
            <a:r>
              <a:rPr lang="en-ID" sz="1600" dirty="0">
                <a:latin typeface="+mn-lt"/>
              </a:rPr>
              <a:t> kata </a:t>
            </a:r>
            <a:r>
              <a:rPr lang="en-ID" sz="1600" dirty="0" err="1">
                <a:latin typeface="+mn-lt"/>
              </a:rPr>
              <a:t>benda</a:t>
            </a:r>
            <a:r>
              <a:rPr lang="en-ID" sz="1600" dirty="0">
                <a:latin typeface="+mn-lt"/>
              </a:rPr>
              <a:t> (</a:t>
            </a:r>
            <a:r>
              <a:rPr lang="en-ID" sz="1600" dirty="0" err="1">
                <a:latin typeface="+mn-lt"/>
              </a:rPr>
              <a:t>isim</a:t>
            </a:r>
            <a:r>
              <a:rPr lang="en-ID" sz="1600" dirty="0">
                <a:latin typeface="+mn-lt"/>
              </a:rPr>
              <a:t>) yang </a:t>
            </a:r>
            <a:r>
              <a:rPr lang="en-ID" sz="1600" dirty="0" err="1">
                <a:latin typeface="+mn-lt"/>
              </a:rPr>
              <a:t>diawali</a:t>
            </a:r>
            <a:r>
              <a:rPr lang="en-ID" sz="1600" dirty="0">
                <a:latin typeface="+mn-lt"/>
              </a:rPr>
              <a:t> </a:t>
            </a:r>
            <a:r>
              <a:rPr lang="en-ID" sz="1600" dirty="0" err="1">
                <a:latin typeface="+mn-lt"/>
              </a:rPr>
              <a:t>dengan</a:t>
            </a:r>
            <a:r>
              <a:rPr lang="en-ID" sz="1600" dirty="0">
                <a:latin typeface="+mn-lt"/>
              </a:rPr>
              <a:t> salah </a:t>
            </a:r>
            <a:r>
              <a:rPr lang="en-ID" sz="1600" dirty="0" err="1">
                <a:latin typeface="+mn-lt"/>
              </a:rPr>
              <a:t>satu</a:t>
            </a:r>
            <a:r>
              <a:rPr lang="en-ID" sz="1600" dirty="0">
                <a:latin typeface="+mn-lt"/>
              </a:rPr>
              <a:t> </a:t>
            </a:r>
            <a:r>
              <a:rPr lang="en-ID" sz="1600" dirty="0" err="1">
                <a:latin typeface="+mn-lt"/>
              </a:rPr>
              <a:t>dari</a:t>
            </a:r>
            <a:r>
              <a:rPr lang="en-ID" sz="1600" dirty="0">
                <a:latin typeface="+mn-lt"/>
              </a:rPr>
              <a:t> </a:t>
            </a:r>
            <a:r>
              <a:rPr lang="en-ID" sz="1600" dirty="0" err="1">
                <a:latin typeface="+mn-lt"/>
              </a:rPr>
              <a:t>huruf</a:t>
            </a:r>
            <a:r>
              <a:rPr lang="en-ID" sz="1600" dirty="0">
                <a:latin typeface="+mn-lt"/>
              </a:rPr>
              <a:t> </a:t>
            </a:r>
            <a:r>
              <a:rPr lang="en-ID" sz="1600" dirty="0" err="1">
                <a:latin typeface="+mn-lt"/>
              </a:rPr>
              <a:t>huruf</a:t>
            </a:r>
            <a:r>
              <a:rPr lang="en-ID" sz="1600" dirty="0">
                <a:latin typeface="+mn-lt"/>
              </a:rPr>
              <a:t> </a:t>
            </a:r>
            <a:r>
              <a:rPr lang="en-ID" sz="1600" dirty="0" err="1">
                <a:latin typeface="+mn-lt"/>
              </a:rPr>
              <a:t>syamsiyyah</a:t>
            </a:r>
            <a:r>
              <a:rPr lang="en-ID" sz="1600" dirty="0">
                <a:latin typeface="+mn-lt"/>
              </a:rPr>
              <a:t>. </a:t>
            </a:r>
            <a:r>
              <a:rPr lang="en-ID" sz="1600" dirty="0" err="1">
                <a:latin typeface="+mn-lt"/>
              </a:rPr>
              <a:t>Jumlah</a:t>
            </a:r>
            <a:r>
              <a:rPr lang="en-ID" sz="1600" dirty="0">
                <a:latin typeface="+mn-lt"/>
              </a:rPr>
              <a:t> </a:t>
            </a:r>
            <a:r>
              <a:rPr lang="en-ID" sz="1600" dirty="0" err="1">
                <a:latin typeface="+mn-lt"/>
              </a:rPr>
              <a:t>huruf</a:t>
            </a:r>
            <a:r>
              <a:rPr lang="en-ID" sz="1600" dirty="0">
                <a:latin typeface="+mn-lt"/>
              </a:rPr>
              <a:t> </a:t>
            </a:r>
            <a:r>
              <a:rPr lang="en-ID" sz="1600" dirty="0" err="1">
                <a:latin typeface="+mn-lt"/>
              </a:rPr>
              <a:t>syamsiyyah</a:t>
            </a:r>
            <a:r>
              <a:rPr lang="en-ID" sz="1600" dirty="0">
                <a:latin typeface="+mn-lt"/>
              </a:rPr>
              <a:t> </a:t>
            </a:r>
            <a:r>
              <a:rPr lang="en-ID" sz="1600" dirty="0" err="1">
                <a:latin typeface="+mn-lt"/>
              </a:rPr>
              <a:t>ada</a:t>
            </a:r>
            <a:r>
              <a:rPr lang="en-ID" sz="1600" dirty="0">
                <a:latin typeface="+mn-lt"/>
              </a:rPr>
              <a:t> 14 </a:t>
            </a:r>
            <a:r>
              <a:rPr lang="en-ID" sz="1600" dirty="0" err="1">
                <a:latin typeface="+mn-lt"/>
              </a:rPr>
              <a:t>huruf</a:t>
            </a:r>
            <a:r>
              <a:rPr lang="en-ID" sz="1600" dirty="0">
                <a:latin typeface="+mn-lt"/>
              </a:rPr>
              <a:t> </a:t>
            </a:r>
            <a:r>
              <a:rPr lang="en-ID" sz="1600" dirty="0" err="1">
                <a:latin typeface="+mn-lt"/>
              </a:rPr>
              <a:t>yaitu</a:t>
            </a:r>
            <a:r>
              <a:rPr lang="en-ID" sz="1600" dirty="0">
                <a:latin typeface="+mn-lt"/>
              </a:rPr>
              <a:t>: </a:t>
            </a:r>
          </a:p>
          <a:p>
            <a:pPr algn="just" rtl="1">
              <a:lnSpc>
                <a:spcPct val="150000"/>
              </a:lnSpc>
            </a:pPr>
            <a:r>
              <a:rPr lang="ar-SA" sz="2800" b="1" dirty="0">
                <a:latin typeface="Adobe Naskh Medium" panose="01010101010101010101" pitchFamily="50" charset="-78"/>
                <a:cs typeface="Adobe Naskh Medium" panose="01010101010101010101" pitchFamily="50" charset="-78"/>
              </a:rPr>
              <a:t>ط ث ص ر ت ض ذ ن د س ظ ز ش ل</a:t>
            </a:r>
          </a:p>
          <a:p>
            <a:pPr algn="just">
              <a:lnSpc>
                <a:spcPct val="150000"/>
              </a:lnSpc>
            </a:pPr>
            <a:r>
              <a:rPr lang="en-ID" sz="1600" dirty="0">
                <a:latin typeface="+mn-lt"/>
                <a:cs typeface="Adobe Naskh Medium" panose="01010101010101010101" pitchFamily="50" charset="-78"/>
              </a:rPr>
              <a:t>Cara </a:t>
            </a:r>
            <a:r>
              <a:rPr lang="en-ID" sz="1600" dirty="0" err="1">
                <a:latin typeface="+mn-lt"/>
                <a:cs typeface="Adobe Naskh Medium" panose="01010101010101010101" pitchFamily="50" charset="-78"/>
              </a:rPr>
              <a:t>membaca</a:t>
            </a:r>
            <a:r>
              <a:rPr lang="en-ID" sz="1600" dirty="0">
                <a:latin typeface="+mn-lt"/>
                <a:cs typeface="Adobe Naskh Medium" panose="01010101010101010101" pitchFamily="50" charset="-78"/>
              </a:rPr>
              <a:t> alif lam </a:t>
            </a:r>
            <a:r>
              <a:rPr lang="en-ID" sz="1600" dirty="0" err="1">
                <a:latin typeface="+mn-lt"/>
                <a:cs typeface="Adobe Naskh Medium" panose="01010101010101010101" pitchFamily="50" charset="-78"/>
              </a:rPr>
              <a:t>syamsiyyah</a:t>
            </a:r>
            <a:r>
              <a:rPr lang="en-ID" sz="1600" dirty="0">
                <a:latin typeface="+mn-lt"/>
                <a:cs typeface="Adobe Naskh Medium" panose="01010101010101010101" pitchFamily="50" charset="-78"/>
              </a:rPr>
              <a:t> </a:t>
            </a:r>
            <a:r>
              <a:rPr lang="en-ID" sz="1600" dirty="0" err="1">
                <a:latin typeface="+mn-lt"/>
                <a:cs typeface="Adobe Naskh Medium" panose="01010101010101010101" pitchFamily="50" charset="-78"/>
              </a:rPr>
              <a:t>adalah</a:t>
            </a:r>
            <a:r>
              <a:rPr lang="en-ID" sz="1600" dirty="0">
                <a:latin typeface="+mn-lt"/>
                <a:cs typeface="Adobe Naskh Medium" panose="01010101010101010101" pitchFamily="50" charset="-78"/>
              </a:rPr>
              <a:t> </a:t>
            </a:r>
            <a:r>
              <a:rPr lang="en-ID" sz="1600" dirty="0" err="1">
                <a:latin typeface="+mn-lt"/>
                <a:cs typeface="Adobe Naskh Medium" panose="01010101010101010101" pitchFamily="50" charset="-78"/>
              </a:rPr>
              <a:t>dengan</a:t>
            </a:r>
            <a:r>
              <a:rPr lang="en-ID" sz="1600" dirty="0">
                <a:latin typeface="+mn-lt"/>
                <a:cs typeface="Adobe Naskh Medium" panose="01010101010101010101" pitchFamily="50" charset="-78"/>
              </a:rPr>
              <a:t> </a:t>
            </a:r>
            <a:r>
              <a:rPr lang="en-ID" sz="1600" dirty="0" err="1">
                <a:latin typeface="+mn-lt"/>
                <a:cs typeface="Adobe Naskh Medium" panose="01010101010101010101" pitchFamily="50" charset="-78"/>
              </a:rPr>
              <a:t>cara</a:t>
            </a:r>
            <a:r>
              <a:rPr lang="en-ID" sz="1600" dirty="0">
                <a:latin typeface="+mn-lt"/>
                <a:cs typeface="Adobe Naskh Medium" panose="01010101010101010101" pitchFamily="50" charset="-78"/>
              </a:rPr>
              <a:t> </a:t>
            </a:r>
            <a:r>
              <a:rPr lang="en-ID" sz="1600" dirty="0" err="1">
                <a:latin typeface="+mn-lt"/>
                <a:cs typeface="Adobe Naskh Medium" panose="01010101010101010101" pitchFamily="50" charset="-78"/>
              </a:rPr>
              <a:t>memasukkan</a:t>
            </a:r>
            <a:r>
              <a:rPr lang="en-ID" sz="1600" dirty="0">
                <a:latin typeface="+mn-lt"/>
                <a:cs typeface="Adobe Naskh Medium" panose="01010101010101010101" pitchFamily="50" charset="-78"/>
              </a:rPr>
              <a:t> (</a:t>
            </a:r>
            <a:r>
              <a:rPr lang="en-ID" sz="1600" dirty="0" err="1">
                <a:latin typeface="+mn-lt"/>
                <a:cs typeface="Adobe Naskh Medium" panose="01010101010101010101" pitchFamily="50" charset="-78"/>
              </a:rPr>
              <a:t>mengidgamkan</a:t>
            </a:r>
            <a:r>
              <a:rPr lang="en-ID" sz="1600" dirty="0">
                <a:latin typeface="+mn-lt"/>
                <a:cs typeface="Adobe Naskh Medium" panose="01010101010101010101" pitchFamily="50" charset="-78"/>
              </a:rPr>
              <a:t>) alif lam (lam </a:t>
            </a:r>
            <a:r>
              <a:rPr lang="en-ID" sz="1600" dirty="0" err="1">
                <a:latin typeface="+mn-lt"/>
                <a:cs typeface="Adobe Naskh Medium" panose="01010101010101010101" pitchFamily="50" charset="-78"/>
              </a:rPr>
              <a:t>sukun</a:t>
            </a:r>
            <a:r>
              <a:rPr lang="en-ID" sz="1600" dirty="0">
                <a:latin typeface="+mn-lt"/>
                <a:cs typeface="Adobe Naskh Medium" panose="01010101010101010101" pitchFamily="50" charset="-78"/>
              </a:rPr>
              <a:t>) </a:t>
            </a:r>
            <a:r>
              <a:rPr lang="en-ID" sz="1600" dirty="0" err="1">
                <a:latin typeface="+mn-lt"/>
                <a:cs typeface="Adobe Naskh Medium" panose="01010101010101010101" pitchFamily="50" charset="-78"/>
              </a:rPr>
              <a:t>ke</a:t>
            </a:r>
            <a:r>
              <a:rPr lang="en-ID" sz="1600" dirty="0">
                <a:latin typeface="+mn-lt"/>
                <a:cs typeface="Adobe Naskh Medium" panose="01010101010101010101" pitchFamily="50" charset="-78"/>
              </a:rPr>
              <a:t> </a:t>
            </a:r>
            <a:r>
              <a:rPr lang="en-ID" sz="1600" dirty="0" err="1">
                <a:latin typeface="+mn-lt"/>
                <a:cs typeface="Adobe Naskh Medium" panose="01010101010101010101" pitchFamily="50" charset="-78"/>
              </a:rPr>
              <a:t>huruf</a:t>
            </a:r>
            <a:r>
              <a:rPr lang="en-ID" sz="1600" dirty="0">
                <a:latin typeface="+mn-lt"/>
                <a:cs typeface="Adobe Naskh Medium" panose="01010101010101010101" pitchFamily="50" charset="-78"/>
              </a:rPr>
              <a:t> </a:t>
            </a:r>
            <a:r>
              <a:rPr lang="en-ID" sz="1600" dirty="0" err="1">
                <a:latin typeface="+mn-lt"/>
                <a:cs typeface="Adobe Naskh Medium" panose="01010101010101010101" pitchFamily="50" charset="-78"/>
              </a:rPr>
              <a:t>huruf</a:t>
            </a:r>
            <a:r>
              <a:rPr lang="en-ID" sz="1600" dirty="0">
                <a:latin typeface="+mn-lt"/>
                <a:cs typeface="Adobe Naskh Medium" panose="01010101010101010101" pitchFamily="50" charset="-78"/>
              </a:rPr>
              <a:t> </a:t>
            </a:r>
            <a:r>
              <a:rPr lang="en-ID" sz="1600" dirty="0" err="1">
                <a:latin typeface="+mn-lt"/>
                <a:cs typeface="Adobe Naskh Medium" panose="01010101010101010101" pitchFamily="50" charset="-78"/>
              </a:rPr>
              <a:t>syamsiyyah</a:t>
            </a:r>
            <a:r>
              <a:rPr lang="en-ID" sz="1600" dirty="0">
                <a:latin typeface="+mn-lt"/>
                <a:cs typeface="Adobe Naskh Medium" panose="01010101010101010101" pitchFamily="50" charset="-78"/>
              </a:rPr>
              <a:t> </a:t>
            </a:r>
            <a:r>
              <a:rPr lang="en-ID" sz="1600" dirty="0" err="1">
                <a:latin typeface="+mn-lt"/>
                <a:cs typeface="Adobe Naskh Medium" panose="01010101010101010101" pitchFamily="50" charset="-78"/>
              </a:rPr>
              <a:t>sehingga</a:t>
            </a:r>
            <a:r>
              <a:rPr lang="en-ID" sz="1600" dirty="0">
                <a:latin typeface="+mn-lt"/>
                <a:cs typeface="Adobe Naskh Medium" panose="01010101010101010101" pitchFamily="50" charset="-78"/>
              </a:rPr>
              <a:t> </a:t>
            </a:r>
            <a:r>
              <a:rPr lang="en-ID" sz="1600" dirty="0" err="1">
                <a:latin typeface="+mn-lt"/>
                <a:cs typeface="Adobe Naskh Medium" panose="01010101010101010101" pitchFamily="50" charset="-78"/>
              </a:rPr>
              <a:t>bacaan</a:t>
            </a:r>
            <a:r>
              <a:rPr lang="en-ID" sz="1600" dirty="0">
                <a:latin typeface="+mn-lt"/>
                <a:cs typeface="Adobe Naskh Medium" panose="01010101010101010101" pitchFamily="50" charset="-78"/>
              </a:rPr>
              <a:t> lam </a:t>
            </a:r>
            <a:r>
              <a:rPr lang="en-ID" sz="1600" dirty="0" err="1">
                <a:latin typeface="+mn-lt"/>
                <a:cs typeface="Adobe Naskh Medium" panose="01010101010101010101" pitchFamily="50" charset="-78"/>
              </a:rPr>
              <a:t>sukunnya</a:t>
            </a:r>
            <a:r>
              <a:rPr lang="en-ID" sz="1600" dirty="0">
                <a:latin typeface="+mn-lt"/>
                <a:cs typeface="Adobe Naskh Medium" panose="01010101010101010101" pitchFamily="50" charset="-78"/>
              </a:rPr>
              <a:t> </a:t>
            </a:r>
            <a:r>
              <a:rPr lang="en-ID" sz="1600" dirty="0" err="1">
                <a:latin typeface="+mn-lt"/>
                <a:cs typeface="Adobe Naskh Medium" panose="01010101010101010101" pitchFamily="50" charset="-78"/>
              </a:rPr>
              <a:t>hilang</a:t>
            </a:r>
            <a:r>
              <a:rPr lang="en-ID" sz="1600" dirty="0">
                <a:latin typeface="+mn-lt"/>
                <a:cs typeface="Adobe Naskh Medium" panose="01010101010101010101" pitchFamily="50" charset="-78"/>
              </a:rPr>
              <a:t> dan </a:t>
            </a:r>
            <a:r>
              <a:rPr lang="en-ID" sz="1600" dirty="0" err="1">
                <a:latin typeface="+mn-lt"/>
                <a:cs typeface="Adobe Naskh Medium" panose="01010101010101010101" pitchFamily="50" charset="-78"/>
              </a:rPr>
              <a:t>lebur</a:t>
            </a:r>
            <a:r>
              <a:rPr lang="en-ID" sz="1600" dirty="0">
                <a:latin typeface="+mn-lt"/>
                <a:cs typeface="Adobe Naskh Medium" panose="01010101010101010101" pitchFamily="50" charset="-78"/>
              </a:rPr>
              <a:t> </a:t>
            </a:r>
            <a:r>
              <a:rPr lang="en-ID" sz="1600" dirty="0" err="1">
                <a:latin typeface="+mn-lt"/>
                <a:cs typeface="Adobe Naskh Medium" panose="01010101010101010101" pitchFamily="50" charset="-78"/>
              </a:rPr>
              <a:t>ke</a:t>
            </a:r>
            <a:r>
              <a:rPr lang="en-ID" sz="1600" dirty="0">
                <a:latin typeface="+mn-lt"/>
                <a:cs typeface="Adobe Naskh Medium" panose="01010101010101010101" pitchFamily="50" charset="-78"/>
              </a:rPr>
              <a:t> </a:t>
            </a:r>
            <a:r>
              <a:rPr lang="en-ID" sz="1600" dirty="0" err="1">
                <a:latin typeface="+mn-lt"/>
                <a:cs typeface="Adobe Naskh Medium" panose="01010101010101010101" pitchFamily="50" charset="-78"/>
              </a:rPr>
              <a:t>dalam</a:t>
            </a:r>
            <a:r>
              <a:rPr lang="en-ID" sz="1600" dirty="0">
                <a:latin typeface="+mn-lt"/>
                <a:cs typeface="Adobe Naskh Medium" panose="01010101010101010101" pitchFamily="50" charset="-78"/>
              </a:rPr>
              <a:t> </a:t>
            </a:r>
            <a:r>
              <a:rPr lang="en-ID" sz="1600" dirty="0" err="1">
                <a:latin typeface="+mn-lt"/>
                <a:cs typeface="Adobe Naskh Medium" panose="01010101010101010101" pitchFamily="50" charset="-78"/>
              </a:rPr>
              <a:t>huruf</a:t>
            </a:r>
            <a:r>
              <a:rPr lang="en-ID" sz="1600" dirty="0">
                <a:latin typeface="+mn-lt"/>
                <a:cs typeface="Adobe Naskh Medium" panose="01010101010101010101" pitchFamily="50" charset="-78"/>
              </a:rPr>
              <a:t> </a:t>
            </a:r>
            <a:r>
              <a:rPr lang="en-ID" sz="1600" dirty="0" err="1">
                <a:latin typeface="+mn-lt"/>
                <a:cs typeface="Adobe Naskh Medium" panose="01010101010101010101" pitchFamily="50" charset="-78"/>
              </a:rPr>
              <a:t>syamsiyyah</a:t>
            </a:r>
            <a:r>
              <a:rPr lang="en-ID" sz="1600" dirty="0">
                <a:latin typeface="+mn-lt"/>
                <a:cs typeface="Adobe Naskh Medium" panose="01010101010101010101" pitchFamily="50" charset="-78"/>
              </a:rPr>
              <a:t> yang </a:t>
            </a:r>
            <a:r>
              <a:rPr lang="en-ID" sz="1600" dirty="0" err="1">
                <a:latin typeface="+mn-lt"/>
                <a:cs typeface="Adobe Naskh Medium" panose="01010101010101010101" pitchFamily="50" charset="-78"/>
              </a:rPr>
              <a:t>mengikutinya</a:t>
            </a:r>
            <a:r>
              <a:rPr lang="en-ID" sz="1600" dirty="0">
                <a:latin typeface="+mn-lt"/>
                <a:cs typeface="Adobe Naskh Medium" panose="01010101010101010101" pitchFamily="50" charset="-78"/>
              </a:rPr>
              <a:t>. Karena </a:t>
            </a:r>
            <a:r>
              <a:rPr lang="en-ID" sz="1600" dirty="0" err="1">
                <a:latin typeface="+mn-lt"/>
                <a:cs typeface="Adobe Naskh Medium" panose="01010101010101010101" pitchFamily="50" charset="-78"/>
              </a:rPr>
              <a:t>membacanya</a:t>
            </a:r>
            <a:r>
              <a:rPr lang="en-ID" sz="1600" dirty="0">
                <a:latin typeface="+mn-lt"/>
                <a:cs typeface="Adobe Naskh Medium" panose="01010101010101010101" pitchFamily="50" charset="-78"/>
              </a:rPr>
              <a:t> </a:t>
            </a:r>
            <a:r>
              <a:rPr lang="en-ID" sz="1600" dirty="0" err="1">
                <a:latin typeface="+mn-lt"/>
                <a:cs typeface="Adobe Naskh Medium" panose="01010101010101010101" pitchFamily="50" charset="-78"/>
              </a:rPr>
              <a:t>dengan</a:t>
            </a:r>
            <a:r>
              <a:rPr lang="en-ID" sz="1600" dirty="0">
                <a:latin typeface="+mn-lt"/>
                <a:cs typeface="Adobe Naskh Medium" panose="01010101010101010101" pitchFamily="50" charset="-78"/>
              </a:rPr>
              <a:t> </a:t>
            </a:r>
            <a:r>
              <a:rPr lang="en-ID" sz="1600" dirty="0" err="1">
                <a:latin typeface="+mn-lt"/>
                <a:cs typeface="Adobe Naskh Medium" panose="01010101010101010101" pitchFamily="50" charset="-78"/>
              </a:rPr>
              <a:t>diidgamkan</a:t>
            </a:r>
            <a:r>
              <a:rPr lang="en-ID" sz="1600" dirty="0">
                <a:latin typeface="+mn-lt"/>
                <a:cs typeface="Adobe Naskh Medium" panose="01010101010101010101" pitchFamily="50" charset="-78"/>
              </a:rPr>
              <a:t>, </a:t>
            </a:r>
            <a:r>
              <a:rPr lang="en-ID" sz="1600" dirty="0" err="1">
                <a:latin typeface="+mn-lt"/>
                <a:cs typeface="Adobe Naskh Medium" panose="01010101010101010101" pitchFamily="50" charset="-78"/>
              </a:rPr>
              <a:t>maka</a:t>
            </a:r>
            <a:r>
              <a:rPr lang="en-ID" sz="1600" dirty="0">
                <a:latin typeface="+mn-lt"/>
                <a:cs typeface="Adobe Naskh Medium" panose="01010101010101010101" pitchFamily="50" charset="-78"/>
              </a:rPr>
              <a:t> </a:t>
            </a:r>
            <a:r>
              <a:rPr lang="en-ID" sz="1600" dirty="0" err="1">
                <a:latin typeface="+mn-lt"/>
                <a:cs typeface="Adobe Naskh Medium" panose="01010101010101010101" pitchFamily="50" charset="-78"/>
              </a:rPr>
              <a:t>hukum</a:t>
            </a:r>
            <a:r>
              <a:rPr lang="en-ID" sz="1600" dirty="0">
                <a:latin typeface="+mn-lt"/>
                <a:cs typeface="Adobe Naskh Medium" panose="01010101010101010101" pitchFamily="50" charset="-78"/>
              </a:rPr>
              <a:t> </a:t>
            </a:r>
            <a:r>
              <a:rPr lang="en-ID" sz="1600" dirty="0" err="1">
                <a:latin typeface="+mn-lt"/>
                <a:cs typeface="Adobe Naskh Medium" panose="01010101010101010101" pitchFamily="50" charset="-78"/>
              </a:rPr>
              <a:t>bacaan</a:t>
            </a:r>
            <a:r>
              <a:rPr lang="en-ID" sz="1600" dirty="0">
                <a:latin typeface="+mn-lt"/>
                <a:cs typeface="Adobe Naskh Medium" panose="01010101010101010101" pitchFamily="50" charset="-78"/>
              </a:rPr>
              <a:t> alif lam </a:t>
            </a:r>
            <a:r>
              <a:rPr lang="en-ID" sz="1600" dirty="0" err="1">
                <a:latin typeface="+mn-lt"/>
                <a:cs typeface="Adobe Naskh Medium" panose="01010101010101010101" pitchFamily="50" charset="-78"/>
              </a:rPr>
              <a:t>syamsiyyah</a:t>
            </a:r>
            <a:r>
              <a:rPr lang="en-ID" sz="1600" dirty="0">
                <a:latin typeface="+mn-lt"/>
                <a:cs typeface="Adobe Naskh Medium" panose="01010101010101010101" pitchFamily="50" charset="-78"/>
              </a:rPr>
              <a:t> </a:t>
            </a:r>
            <a:r>
              <a:rPr lang="en-ID" sz="1600" dirty="0" err="1">
                <a:latin typeface="+mn-lt"/>
                <a:cs typeface="Adobe Naskh Medium" panose="01010101010101010101" pitchFamily="50" charset="-78"/>
              </a:rPr>
              <a:t>sering</a:t>
            </a:r>
            <a:r>
              <a:rPr lang="en-ID" sz="1600" dirty="0">
                <a:latin typeface="+mn-lt"/>
                <a:cs typeface="Adobe Naskh Medium" panose="01010101010101010101" pitchFamily="50" charset="-78"/>
              </a:rPr>
              <a:t> juga </a:t>
            </a:r>
            <a:r>
              <a:rPr lang="en-ID" sz="1600" dirty="0" err="1">
                <a:latin typeface="+mn-lt"/>
                <a:cs typeface="Adobe Naskh Medium" panose="01010101010101010101" pitchFamily="50" charset="-78"/>
              </a:rPr>
              <a:t>disebut</a:t>
            </a:r>
            <a:r>
              <a:rPr lang="en-ID" sz="1600" dirty="0">
                <a:latin typeface="+mn-lt"/>
                <a:cs typeface="Adobe Naskh Medium" panose="01010101010101010101" pitchFamily="50" charset="-78"/>
              </a:rPr>
              <a:t> </a:t>
            </a:r>
            <a:r>
              <a:rPr lang="en-ID" sz="1600" dirty="0" err="1">
                <a:latin typeface="+mn-lt"/>
                <a:cs typeface="Adobe Naskh Medium" panose="01010101010101010101" pitchFamily="50" charset="-78"/>
              </a:rPr>
              <a:t>dengan</a:t>
            </a:r>
            <a:r>
              <a:rPr lang="en-ID" sz="1600" dirty="0">
                <a:latin typeface="+mn-lt"/>
                <a:cs typeface="Adobe Naskh Medium" panose="01010101010101010101" pitchFamily="50" charset="-78"/>
              </a:rPr>
              <a:t> </a:t>
            </a:r>
            <a:r>
              <a:rPr lang="en-ID" sz="1600" dirty="0" err="1">
                <a:latin typeface="+mn-lt"/>
                <a:cs typeface="Adobe Naskh Medium" panose="01010101010101010101" pitchFamily="50" charset="-78"/>
              </a:rPr>
              <a:t>Idgam</a:t>
            </a:r>
            <a:r>
              <a:rPr lang="en-ID" sz="1600" dirty="0">
                <a:latin typeface="+mn-lt"/>
                <a:cs typeface="Adobe Naskh Medium" panose="01010101010101010101" pitchFamily="50" charset="-78"/>
              </a:rPr>
              <a:t> </a:t>
            </a:r>
            <a:r>
              <a:rPr lang="en-ID" sz="1600" dirty="0" err="1">
                <a:latin typeface="+mn-lt"/>
                <a:cs typeface="Adobe Naskh Medium" panose="01010101010101010101" pitchFamily="50" charset="-78"/>
              </a:rPr>
              <a:t>Syamsiyyah</a:t>
            </a:r>
            <a:r>
              <a:rPr lang="en-ID" sz="1600" dirty="0">
                <a:latin typeface="+mn-lt"/>
                <a:cs typeface="Adobe Naskh Medium" panose="01010101010101010101" pitchFamily="50" charset="-78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1964852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1966</TotalTime>
  <Words>975</Words>
  <Application>Microsoft Office PowerPoint</Application>
  <PresentationFormat>On-screen Show (16:9)</PresentationFormat>
  <Paragraphs>54</Paragraphs>
  <Slides>14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ＭＳ Ｐゴシック</vt:lpstr>
      <vt:lpstr>Adobe Naskh Medium</vt:lpstr>
      <vt:lpstr>Arial</vt:lpstr>
      <vt:lpstr>Calibri</vt:lpstr>
      <vt:lpstr>Candara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Contoh Perilaku Yang Mencerminkan Q.S. An-Nisa’/4: 59 dan Q.S. An-Nahl/16: 64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Aulia Dwiningtyas Putri</dc:creator>
  <cp:lastModifiedBy>Aulia Dwiningtyas Putri</cp:lastModifiedBy>
  <cp:revision>69</cp:revision>
  <dcterms:created xsi:type="dcterms:W3CDTF">2022-01-17T01:37:52Z</dcterms:created>
  <dcterms:modified xsi:type="dcterms:W3CDTF">2022-05-31T02:25:40Z</dcterms:modified>
</cp:coreProperties>
</file>