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86" r:id="rId3"/>
    <p:sldId id="417" r:id="rId4"/>
    <p:sldId id="418" r:id="rId5"/>
    <p:sldId id="388" r:id="rId6"/>
    <p:sldId id="389" r:id="rId7"/>
    <p:sldId id="392" r:id="rId8"/>
    <p:sldId id="390" r:id="rId9"/>
    <p:sldId id="419" r:id="rId10"/>
    <p:sldId id="420" r:id="rId11"/>
    <p:sldId id="422" r:id="rId12"/>
    <p:sldId id="391" r:id="rId13"/>
    <p:sldId id="421" r:id="rId14"/>
    <p:sldId id="412" r:id="rId15"/>
    <p:sldId id="393" r:id="rId16"/>
    <p:sldId id="396" r:id="rId17"/>
    <p:sldId id="423" r:id="rId18"/>
    <p:sldId id="424" r:id="rId19"/>
    <p:sldId id="426" r:id="rId20"/>
    <p:sldId id="425" r:id="rId21"/>
    <p:sldId id="427" r:id="rId22"/>
    <p:sldId id="429" r:id="rId23"/>
    <p:sldId id="430" r:id="rId24"/>
    <p:sldId id="431" r:id="rId25"/>
    <p:sldId id="432" r:id="rId26"/>
    <p:sldId id="433" r:id="rId27"/>
    <p:sldId id="434" r:id="rId28"/>
    <p:sldId id="435" r:id="rId29"/>
    <p:sldId id="436" r:id="rId30"/>
    <p:sldId id="438" r:id="rId31"/>
    <p:sldId id="439"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434" autoAdjust="0"/>
  </p:normalViewPr>
  <p:slideViewPr>
    <p:cSldViewPr snapToGrid="0">
      <p:cViewPr>
        <p:scale>
          <a:sx n="62" d="100"/>
          <a:sy n="62" d="100"/>
        </p:scale>
        <p:origin x="-312" y="-14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DE22F4C-B8EE-451C-BB94-135B49F6E734}"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3354720391"/>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E22F4C-B8EE-451C-BB94-135B49F6E734}"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3737628916"/>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E22F4C-B8EE-451C-BB94-135B49F6E734}"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1390942210"/>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E22F4C-B8EE-451C-BB94-135B49F6E734}"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2963256339"/>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DE22F4C-B8EE-451C-BB94-135B49F6E734}"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2553992244"/>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DE22F4C-B8EE-451C-BB94-135B49F6E734}" type="datetimeFigureOut">
              <a:rPr lang="en-US" smtClean="0"/>
              <a:t>1/25/2023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4119308040"/>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DE22F4C-B8EE-451C-BB94-135B49F6E734}" type="datetimeFigureOut">
              <a:rPr lang="en-US" smtClean="0"/>
              <a:t>1/25/2023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4054283043"/>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DE22F4C-B8EE-451C-BB94-135B49F6E734}" type="datetimeFigureOut">
              <a:rPr lang="en-US" smtClean="0"/>
              <a:t>1/25/2023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2599706512"/>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E22F4C-B8EE-451C-BB94-135B49F6E734}" type="datetimeFigureOut">
              <a:rPr lang="en-US" smtClean="0"/>
              <a:t>1/25/2023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4223657623"/>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E22F4C-B8EE-451C-BB94-135B49F6E734}" type="datetimeFigureOut">
              <a:rPr lang="en-US" smtClean="0"/>
              <a:t>1/25/2023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459802634"/>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E22F4C-B8EE-451C-BB94-135B49F6E734}" type="datetimeFigureOut">
              <a:rPr lang="en-US" smtClean="0"/>
              <a:t>1/25/2023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3158173720"/>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E22F4C-B8EE-451C-BB94-135B49F6E734}" type="datetimeFigureOut">
              <a:rPr lang="en-US" smtClean="0"/>
              <a:t>1/25/2023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83FA13-21EC-42E1-A201-EB329F776CB3}" type="slidenum">
              <a:rPr lang="en-US" smtClean="0"/>
              <a:t>‹#›</a:t>
            </a:fld>
            <a:endParaRPr lang="en-US"/>
          </a:p>
        </p:txBody>
      </p:sp>
    </p:spTree>
    <p:extLst>
      <p:ext uri="{BB962C8B-B14F-4D97-AF65-F5344CB8AC3E}">
        <p14:creationId xmlns:p14="http://schemas.microsoft.com/office/powerpoint/2010/main" val="36321456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7.png"/><Relationship Id="rId4"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7.png"/><Relationship Id="rId4"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7.png"/><Relationship Id="rId4"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17.png"/><Relationship Id="rId4" Type="http://schemas.openxmlformats.org/officeDocument/2006/relationships/image" Target="../media/image1.jpeg"/></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17.png"/><Relationship Id="rId4" Type="http://schemas.openxmlformats.org/officeDocument/2006/relationships/image" Target="../media/image1.jpeg"/></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6.mp4"/><Relationship Id="rId1" Type="http://schemas.microsoft.com/office/2007/relationships/media" Target="../media/media6.mp4"/><Relationship Id="rId5" Type="http://schemas.openxmlformats.org/officeDocument/2006/relationships/image" Target="../media/image17.png"/><Relationship Id="rId4" Type="http://schemas.openxmlformats.org/officeDocument/2006/relationships/image" Target="../media/image1.jpeg"/></Relationships>
</file>

<file path=ppt/slides/_rels/slide3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 xmlns:a16="http://schemas.microsoft.com/office/drawing/2014/main" id="{C09DC8E8-E537-0427-DFFB-D43A547D8E8E}"/>
              </a:ext>
            </a:extLst>
          </p:cNvPr>
          <p:cNvSpPr/>
          <p:nvPr/>
        </p:nvSpPr>
        <p:spPr>
          <a:xfrm>
            <a:off x="5270703" y="1252332"/>
            <a:ext cx="5513622" cy="779733"/>
          </a:xfrm>
          <a:prstGeom prst="rect">
            <a:avLst/>
          </a:prstGeom>
          <a:noFill/>
        </p:spPr>
        <p:txBody>
          <a:bodyPr wrap="none" lIns="121887" tIns="60944" rIns="121887" bIns="60944">
            <a:spAutoFit/>
          </a:bodyPr>
          <a:lstStyle/>
          <a:p>
            <a:pPr algn="ctr"/>
            <a:r>
              <a:rPr lang="en-US" sz="4267" b="1" dirty="0">
                <a:ln w="0"/>
                <a:solidFill>
                  <a:srgbClr val="002060"/>
                </a:solidFill>
                <a:latin typeface="Arial" panose="020B0604020202020204" pitchFamily="34" charset="0"/>
                <a:cs typeface="Arial" panose="020B0604020202020204" pitchFamily="34" charset="0"/>
              </a:rPr>
              <a:t>Media </a:t>
            </a:r>
            <a:r>
              <a:rPr lang="en-US" sz="4267" b="1" dirty="0" err="1">
                <a:ln w="0"/>
                <a:solidFill>
                  <a:srgbClr val="002060"/>
                </a:solidFill>
                <a:latin typeface="Arial" panose="020B0604020202020204" pitchFamily="34" charset="0"/>
                <a:cs typeface="Arial" panose="020B0604020202020204" pitchFamily="34" charset="0"/>
              </a:rPr>
              <a:t>Pembelajaran</a:t>
            </a:r>
            <a:endParaRPr lang="en-US" sz="4267" b="1" dirty="0">
              <a:ln w="0"/>
              <a:solidFill>
                <a:srgbClr val="002060"/>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 xmlns:a16="http://schemas.microsoft.com/office/drawing/2014/main" id="{64FCCB8F-3B9B-D4FD-1E58-9EAE43377F2A}"/>
              </a:ext>
            </a:extLst>
          </p:cNvPr>
          <p:cNvSpPr/>
          <p:nvPr/>
        </p:nvSpPr>
        <p:spPr>
          <a:xfrm>
            <a:off x="5277650" y="2370312"/>
            <a:ext cx="5615476" cy="2667301"/>
          </a:xfrm>
          <a:prstGeom prst="rect">
            <a:avLst/>
          </a:prstGeom>
          <a:noFill/>
        </p:spPr>
        <p:txBody>
          <a:bodyPr wrap="square" lIns="121887" tIns="60944" rIns="121887" bIns="60944">
            <a:spAutoFit/>
          </a:bodyPr>
          <a:lstStyle/>
          <a:p>
            <a:pPr algn="ctr"/>
            <a:r>
              <a:rPr lang="en-US" sz="3733" b="1" dirty="0" err="1">
                <a:ln w="0"/>
                <a:solidFill>
                  <a:schemeClr val="tx1">
                    <a:lumMod val="65000"/>
                    <a:lumOff val="35000"/>
                  </a:schemeClr>
                </a:solidFill>
                <a:latin typeface="Arial" panose="020B0604020202020204" pitchFamily="34" charset="0"/>
                <a:cs typeface="Arial" panose="020B0604020202020204" pitchFamily="34" charset="0"/>
              </a:rPr>
              <a:t>Pendidikan</a:t>
            </a:r>
            <a:r>
              <a:rPr lang="en-US" sz="3733" b="1" dirty="0">
                <a:ln w="0"/>
                <a:solidFill>
                  <a:schemeClr val="tx1">
                    <a:lumMod val="65000"/>
                    <a:lumOff val="35000"/>
                  </a:schemeClr>
                </a:solidFill>
                <a:latin typeface="Arial" panose="020B0604020202020204" pitchFamily="34" charset="0"/>
                <a:cs typeface="Arial" panose="020B0604020202020204" pitchFamily="34" charset="0"/>
              </a:rPr>
              <a:t> </a:t>
            </a:r>
            <a:r>
              <a:rPr lang="en-US" sz="3733" b="1" dirty="0" err="1">
                <a:ln w="0"/>
                <a:solidFill>
                  <a:schemeClr val="tx1">
                    <a:lumMod val="65000"/>
                    <a:lumOff val="35000"/>
                  </a:schemeClr>
                </a:solidFill>
                <a:latin typeface="Arial" panose="020B0604020202020204" pitchFamily="34" charset="0"/>
                <a:cs typeface="Arial" panose="020B0604020202020204" pitchFamily="34" charset="0"/>
              </a:rPr>
              <a:t>Jasmani</a:t>
            </a:r>
            <a:r>
              <a:rPr lang="en-US" sz="3733" b="1" dirty="0">
                <a:ln w="0"/>
                <a:solidFill>
                  <a:schemeClr val="tx1">
                    <a:lumMod val="65000"/>
                    <a:lumOff val="35000"/>
                  </a:schemeClr>
                </a:solidFill>
                <a:latin typeface="Arial" panose="020B0604020202020204" pitchFamily="34" charset="0"/>
                <a:cs typeface="Arial" panose="020B0604020202020204" pitchFamily="34" charset="0"/>
              </a:rPr>
              <a:t>, </a:t>
            </a:r>
            <a:r>
              <a:rPr lang="en-US" sz="3733" b="1" dirty="0" err="1">
                <a:ln w="0"/>
                <a:solidFill>
                  <a:schemeClr val="tx1">
                    <a:lumMod val="65000"/>
                    <a:lumOff val="35000"/>
                  </a:schemeClr>
                </a:solidFill>
                <a:latin typeface="Arial" panose="020B0604020202020204" pitchFamily="34" charset="0"/>
                <a:cs typeface="Arial" panose="020B0604020202020204" pitchFamily="34" charset="0"/>
              </a:rPr>
              <a:t>Olahraga</a:t>
            </a:r>
            <a:r>
              <a:rPr lang="en-US" sz="3733" b="1" dirty="0">
                <a:ln w="0"/>
                <a:solidFill>
                  <a:schemeClr val="tx1">
                    <a:lumMod val="65000"/>
                    <a:lumOff val="35000"/>
                  </a:schemeClr>
                </a:solidFill>
                <a:latin typeface="Arial" panose="020B0604020202020204" pitchFamily="34" charset="0"/>
                <a:cs typeface="Arial" panose="020B0604020202020204" pitchFamily="34" charset="0"/>
              </a:rPr>
              <a:t>, </a:t>
            </a:r>
            <a:r>
              <a:rPr lang="en-US" sz="3733" b="1" dirty="0" err="1">
                <a:ln w="0"/>
                <a:solidFill>
                  <a:schemeClr val="tx1">
                    <a:lumMod val="65000"/>
                    <a:lumOff val="35000"/>
                  </a:schemeClr>
                </a:solidFill>
                <a:latin typeface="Arial" panose="020B0604020202020204" pitchFamily="34" charset="0"/>
                <a:cs typeface="Arial" panose="020B0604020202020204" pitchFamily="34" charset="0"/>
              </a:rPr>
              <a:t>dan</a:t>
            </a:r>
            <a:r>
              <a:rPr lang="en-US" sz="3733" b="1" dirty="0">
                <a:ln w="0"/>
                <a:solidFill>
                  <a:schemeClr val="tx1">
                    <a:lumMod val="65000"/>
                    <a:lumOff val="35000"/>
                  </a:schemeClr>
                </a:solidFill>
                <a:latin typeface="Arial" panose="020B0604020202020204" pitchFamily="34" charset="0"/>
                <a:cs typeface="Arial" panose="020B0604020202020204" pitchFamily="34" charset="0"/>
              </a:rPr>
              <a:t> </a:t>
            </a:r>
            <a:r>
              <a:rPr lang="en-US" sz="3733" b="1" dirty="0" err="1">
                <a:ln w="0"/>
                <a:solidFill>
                  <a:schemeClr val="tx1">
                    <a:lumMod val="65000"/>
                    <a:lumOff val="35000"/>
                  </a:schemeClr>
                </a:solidFill>
                <a:latin typeface="Arial" panose="020B0604020202020204" pitchFamily="34" charset="0"/>
                <a:cs typeface="Arial" panose="020B0604020202020204" pitchFamily="34" charset="0"/>
              </a:rPr>
              <a:t>Kesehatan</a:t>
            </a:r>
            <a:endParaRPr lang="en-US" sz="3733" b="1" dirty="0">
              <a:ln w="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2667" b="1" dirty="0">
              <a:ln w="0"/>
              <a:solidFill>
                <a:schemeClr val="tx1">
                  <a:lumMod val="65000"/>
                  <a:lumOff val="35000"/>
                </a:schemeClr>
              </a:solidFill>
              <a:latin typeface="Arial" panose="020B0604020202020204" pitchFamily="34" charset="0"/>
              <a:cs typeface="Arial" panose="020B0604020202020204" pitchFamily="34" charset="0"/>
            </a:endParaRPr>
          </a:p>
          <a:p>
            <a:pPr algn="ctr"/>
            <a:r>
              <a:rPr lang="en-US" sz="2667" b="1" dirty="0" smtClean="0">
                <a:ln w="0"/>
                <a:solidFill>
                  <a:schemeClr val="tx1">
                    <a:lumMod val="65000"/>
                    <a:lumOff val="35000"/>
                  </a:schemeClr>
                </a:solidFill>
                <a:latin typeface="Arial" panose="020B0604020202020204" pitchFamily="34" charset="0"/>
                <a:cs typeface="Arial" panose="020B0604020202020204" pitchFamily="34" charset="0"/>
              </a:rPr>
              <a:t>untuk </a:t>
            </a:r>
            <a:r>
              <a:rPr lang="en-US" sz="2667" b="1" dirty="0">
                <a:ln w="0"/>
                <a:solidFill>
                  <a:schemeClr val="tx1">
                    <a:lumMod val="65000"/>
                    <a:lumOff val="35000"/>
                  </a:schemeClr>
                </a:solidFill>
                <a:latin typeface="Arial" panose="020B0604020202020204" pitchFamily="34" charset="0"/>
                <a:cs typeface="Arial" panose="020B0604020202020204" pitchFamily="34" charset="0"/>
              </a:rPr>
              <a:t>SMP/MTs Kelas </a:t>
            </a:r>
            <a:r>
              <a:rPr lang="en-US" sz="2667" b="1" dirty="0" smtClean="0">
                <a:ln w="0"/>
                <a:solidFill>
                  <a:schemeClr val="tx1">
                    <a:lumMod val="65000"/>
                    <a:lumOff val="35000"/>
                  </a:schemeClr>
                </a:solidFill>
                <a:latin typeface="Arial" panose="020B0604020202020204" pitchFamily="34" charset="0"/>
                <a:cs typeface="Arial" panose="020B0604020202020204" pitchFamily="34" charset="0"/>
              </a:rPr>
              <a:t>VII</a:t>
            </a:r>
            <a:r>
              <a:rPr lang="id-ID" sz="2667" b="1" dirty="0" smtClean="0">
                <a:ln w="0"/>
                <a:solidFill>
                  <a:schemeClr val="tx1">
                    <a:lumMod val="65000"/>
                    <a:lumOff val="35000"/>
                  </a:schemeClr>
                </a:solidFill>
                <a:latin typeface="Arial" panose="020B0604020202020204" pitchFamily="34" charset="0"/>
                <a:cs typeface="Arial" panose="020B0604020202020204" pitchFamily="34" charset="0"/>
              </a:rPr>
              <a:t>I</a:t>
            </a:r>
            <a:r>
              <a:rPr lang="en-US" sz="2667" b="1" dirty="0" smtClean="0">
                <a:ln w="0"/>
                <a:solidFill>
                  <a:schemeClr val="tx1">
                    <a:lumMod val="65000"/>
                    <a:lumOff val="35000"/>
                  </a:schemeClr>
                </a:solidFill>
                <a:latin typeface="Arial" panose="020B0604020202020204" pitchFamily="34" charset="0"/>
                <a:cs typeface="Arial" panose="020B0604020202020204" pitchFamily="34" charset="0"/>
              </a:rPr>
              <a:t> </a:t>
            </a:r>
            <a:endParaRPr lang="en-US" sz="2667" b="1" dirty="0">
              <a:ln w="0"/>
              <a:solidFill>
                <a:schemeClr val="tx1">
                  <a:lumMod val="65000"/>
                  <a:lumOff val="35000"/>
                </a:schemeClr>
              </a:solidFill>
              <a:latin typeface="Arial" panose="020B0604020202020204" pitchFamily="34" charset="0"/>
              <a:cs typeface="Arial" panose="020B0604020202020204" pitchFamily="34" charset="0"/>
            </a:endParaRPr>
          </a:p>
        </p:txBody>
      </p:sp>
      <p:sp>
        <p:nvSpPr>
          <p:cNvPr id="7" name="Cube 6">
            <a:extLst>
              <a:ext uri="{FF2B5EF4-FFF2-40B4-BE49-F238E27FC236}">
                <a16:creationId xmlns="" xmlns:a16="http://schemas.microsoft.com/office/drawing/2014/main" id="{98160949-CF98-7040-1529-8D42B690ED18}"/>
              </a:ext>
            </a:extLst>
          </p:cNvPr>
          <p:cNvSpPr/>
          <p:nvPr/>
        </p:nvSpPr>
        <p:spPr>
          <a:xfrm>
            <a:off x="864760" y="542637"/>
            <a:ext cx="3860800" cy="5105036"/>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887" tIns="60944" rIns="121887" bIns="60944" rtlCol="0" anchor="ctr"/>
          <a:lstStyle/>
          <a:p>
            <a:pPr algn="ctr"/>
            <a:endParaRPr lang="en-US" sz="24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4760" y="696454"/>
            <a:ext cx="3734536" cy="4951219"/>
          </a:xfrm>
          <a:prstGeom prst="rect">
            <a:avLst/>
          </a:prstGeom>
        </p:spPr>
      </p:pic>
    </p:spTree>
    <p:extLst>
      <p:ext uri="{BB962C8B-B14F-4D97-AF65-F5344CB8AC3E}">
        <p14:creationId xmlns:p14="http://schemas.microsoft.com/office/powerpoint/2010/main" val="12791807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9" name="TextBox 18">
            <a:extLst>
              <a:ext uri="{FF2B5EF4-FFF2-40B4-BE49-F238E27FC236}">
                <a16:creationId xmlns="" xmlns:a16="http://schemas.microsoft.com/office/drawing/2014/main" id="{D66DE4D2-691E-54C4-AE5D-AE4D15B00616}"/>
              </a:ext>
            </a:extLst>
          </p:cNvPr>
          <p:cNvSpPr txBox="1"/>
          <p:nvPr/>
        </p:nvSpPr>
        <p:spPr>
          <a:xfrm>
            <a:off x="1396620" y="4856154"/>
            <a:ext cx="10795380" cy="1938992"/>
          </a:xfrm>
          <a:prstGeom prst="rect">
            <a:avLst/>
          </a:prstGeom>
          <a:noFill/>
        </p:spPr>
        <p:txBody>
          <a:bodyPr wrap="square">
            <a:spAutoFit/>
          </a:bodyPr>
          <a:lstStyle/>
          <a:p>
            <a:r>
              <a:rPr lang="id-ID" sz="2400" dirty="0"/>
              <a:t>Cara </a:t>
            </a:r>
            <a:r>
              <a:rPr lang="id-ID" sz="2400" dirty="0" smtClean="0"/>
              <a:t>melempar </a:t>
            </a:r>
            <a:r>
              <a:rPr lang="id-ID" sz="2400" dirty="0"/>
              <a:t>bola </a:t>
            </a:r>
            <a:r>
              <a:rPr lang="id-ID" sz="2400" dirty="0" smtClean="0"/>
              <a:t>memantul:</a:t>
            </a:r>
            <a:endParaRPr lang="id-ID" sz="2400" dirty="0"/>
          </a:p>
          <a:p>
            <a:pPr marL="342900" lvl="0" indent="-342900">
              <a:buFont typeface="Arial" panose="020B0604020202020204" pitchFamily="34" charset="0"/>
              <a:buChar char="•"/>
            </a:pPr>
            <a:r>
              <a:rPr lang="id-ID" sz="2400" dirty="0"/>
              <a:t>Pegang bola di depan </a:t>
            </a:r>
            <a:r>
              <a:rPr lang="id-ID" sz="2400" dirty="0" smtClean="0"/>
              <a:t>dada.</a:t>
            </a:r>
          </a:p>
          <a:p>
            <a:pPr marL="342900" lvl="0" indent="-342900">
              <a:buFont typeface="Arial" panose="020B0604020202020204" pitchFamily="34" charset="0"/>
              <a:buChar char="•"/>
            </a:pPr>
            <a:r>
              <a:rPr lang="id-ID" sz="2400" dirty="0" smtClean="0"/>
              <a:t>Salah </a:t>
            </a:r>
            <a:r>
              <a:rPr lang="id-ID" sz="2400" dirty="0"/>
              <a:t>satu teman atau lawan berusaha menghalangi lemparan atau operan </a:t>
            </a:r>
            <a:r>
              <a:rPr lang="id-ID" sz="2400" dirty="0" smtClean="0"/>
              <a:t>bola.</a:t>
            </a:r>
          </a:p>
          <a:p>
            <a:pPr marL="342900" lvl="0" indent="-342900">
              <a:buFont typeface="Arial" panose="020B0604020202020204" pitchFamily="34" charset="0"/>
              <a:buChar char="•"/>
            </a:pPr>
            <a:r>
              <a:rPr lang="id-ID" sz="2400" dirty="0" smtClean="0"/>
              <a:t>Bola </a:t>
            </a:r>
            <a:r>
              <a:rPr lang="id-ID" sz="2400" dirty="0"/>
              <a:t>dilempar atau didorong memantul ke arah teman melewati </a:t>
            </a:r>
            <a:r>
              <a:rPr lang="id-ID" sz="2400" dirty="0" smtClean="0"/>
              <a:t>penghalang.</a:t>
            </a:r>
          </a:p>
          <a:p>
            <a:pPr marL="342900" lvl="0" indent="-342900">
              <a:buFont typeface="Arial" panose="020B0604020202020204" pitchFamily="34" charset="0"/>
              <a:buChar char="•"/>
            </a:pPr>
            <a:r>
              <a:rPr lang="id-ID" sz="2400" dirty="0" smtClean="0"/>
              <a:t>Saat </a:t>
            </a:r>
            <a:r>
              <a:rPr lang="id-ID" sz="2400" dirty="0"/>
              <a:t>bola terlepas, kaki ikut maju ke </a:t>
            </a:r>
            <a:r>
              <a:rPr lang="id-ID" sz="2400" dirty="0" smtClean="0"/>
              <a:t>depan</a:t>
            </a:r>
            <a:r>
              <a:rPr lang="id-ID" sz="2400" dirty="0"/>
              <a:t>.</a:t>
            </a:r>
          </a:p>
        </p:txBody>
      </p:sp>
      <p:sp>
        <p:nvSpPr>
          <p:cNvPr id="7" name="Rectangle 6">
            <a:extLst>
              <a:ext uri="{FF2B5EF4-FFF2-40B4-BE49-F238E27FC236}">
                <a16:creationId xmlns="" xmlns:a16="http://schemas.microsoft.com/office/drawing/2014/main" id="{47751AED-8053-CA1E-5267-D437B375D88E}"/>
              </a:ext>
            </a:extLst>
          </p:cNvPr>
          <p:cNvSpPr/>
          <p:nvPr/>
        </p:nvSpPr>
        <p:spPr>
          <a:xfrm>
            <a:off x="90684" y="312488"/>
            <a:ext cx="8943465" cy="892552"/>
          </a:xfrm>
          <a:prstGeom prst="rect">
            <a:avLst/>
          </a:prstGeom>
        </p:spPr>
        <p:txBody>
          <a:bodyPr wrap="square">
            <a:spAutoFit/>
          </a:bodyPr>
          <a:lstStyle/>
          <a:p>
            <a:r>
              <a:rPr lang="id-ID" sz="2400" b="1" dirty="0">
                <a:solidFill>
                  <a:srgbClr val="7030A0"/>
                </a:solidFill>
                <a:latin typeface="Arial" panose="020B0604020202020204" pitchFamily="34" charset="0"/>
                <a:cs typeface="Arial" panose="020B0604020202020204" pitchFamily="34" charset="0"/>
              </a:rPr>
              <a:t>2. </a:t>
            </a:r>
            <a:r>
              <a:rPr lang="id-ID" sz="2800" b="1" dirty="0">
                <a:solidFill>
                  <a:srgbClr val="7030A0"/>
                </a:solidFill>
                <a:cs typeface="Arial" panose="020B0604020202020204" pitchFamily="34" charset="0"/>
              </a:rPr>
              <a:t>Menganalisis</a:t>
            </a:r>
            <a:r>
              <a:rPr lang="nb-NO" sz="2400" b="1" dirty="0">
                <a:solidFill>
                  <a:srgbClr val="7030A0"/>
                </a:solidFill>
                <a:latin typeface="Arial" panose="020B0604020202020204" pitchFamily="34" charset="0"/>
                <a:cs typeface="Arial" panose="020B0604020202020204" pitchFamily="34" charset="0"/>
              </a:rPr>
              <a:t> </a:t>
            </a:r>
            <a:r>
              <a:rPr lang="id-ID" sz="2400" b="1" dirty="0">
                <a:solidFill>
                  <a:srgbClr val="7030A0"/>
                </a:solidFill>
                <a:latin typeface="Arial" panose="020B0604020202020204" pitchFamily="34" charset="0"/>
                <a:cs typeface="Arial" panose="020B0604020202020204" pitchFamily="34" charset="0"/>
              </a:rPr>
              <a:t>V</a:t>
            </a:r>
            <a:r>
              <a:rPr lang="nb-NO" sz="2400" b="1" dirty="0">
                <a:solidFill>
                  <a:srgbClr val="7030A0"/>
                </a:solidFill>
                <a:latin typeface="Arial" panose="020B0604020202020204" pitchFamily="34" charset="0"/>
                <a:cs typeface="Arial" panose="020B0604020202020204" pitchFamily="34" charset="0"/>
              </a:rPr>
              <a:t>a</a:t>
            </a:r>
            <a:r>
              <a:rPr lang="id-ID" sz="2400" b="1" dirty="0">
                <a:solidFill>
                  <a:srgbClr val="7030A0"/>
                </a:solidFill>
                <a:latin typeface="Arial" panose="020B0604020202020204" pitchFamily="34" charset="0"/>
                <a:cs typeface="Arial" panose="020B0604020202020204" pitchFamily="34" charset="0"/>
              </a:rPr>
              <a:t>ri</a:t>
            </a:r>
            <a:r>
              <a:rPr lang="nb-NO" sz="2400" b="1" dirty="0">
                <a:solidFill>
                  <a:srgbClr val="7030A0"/>
                </a:solidFill>
                <a:latin typeface="Arial" panose="020B0604020202020204" pitchFamily="34" charset="0"/>
                <a:cs typeface="Arial" panose="020B0604020202020204" pitchFamily="34" charset="0"/>
              </a:rPr>
              <a:t>a</a:t>
            </a:r>
            <a:r>
              <a:rPr lang="id-ID" sz="2400" b="1" dirty="0">
                <a:solidFill>
                  <a:srgbClr val="7030A0"/>
                </a:solidFill>
                <a:latin typeface="Arial" panose="020B0604020202020204" pitchFamily="34" charset="0"/>
                <a:cs typeface="Arial" panose="020B0604020202020204" pitchFamily="34" charset="0"/>
              </a:rPr>
              <a:t>si </a:t>
            </a:r>
            <a:r>
              <a:rPr lang="nb-NO" sz="2400" b="1" dirty="0" smtClean="0">
                <a:solidFill>
                  <a:srgbClr val="7030A0"/>
                </a:solidFill>
                <a:latin typeface="Arial" panose="020B0604020202020204" pitchFamily="34" charset="0"/>
                <a:cs typeface="Arial" panose="020B0604020202020204" pitchFamily="34" charset="0"/>
              </a:rPr>
              <a:t>Gerak </a:t>
            </a:r>
            <a:r>
              <a:rPr lang="nb-NO" sz="2400" b="1" dirty="0">
                <a:solidFill>
                  <a:srgbClr val="7030A0"/>
                </a:solidFill>
                <a:latin typeface="Arial" panose="020B0604020202020204" pitchFamily="34" charset="0"/>
                <a:cs typeface="Arial" panose="020B0604020202020204" pitchFamily="34" charset="0"/>
              </a:rPr>
              <a:t>Spesifik</a:t>
            </a:r>
            <a:r>
              <a:rPr lang="id-ID" sz="2400" b="1" dirty="0">
                <a:solidFill>
                  <a:srgbClr val="7030A0"/>
                </a:solidFill>
                <a:latin typeface="Arial" panose="020B0604020202020204" pitchFamily="34" charset="0"/>
                <a:cs typeface="Arial" panose="020B0604020202020204" pitchFamily="34" charset="0"/>
              </a:rPr>
              <a:t> </a:t>
            </a:r>
            <a:r>
              <a:rPr lang="nb-NO" sz="2400" b="1" dirty="0">
                <a:solidFill>
                  <a:srgbClr val="7030A0"/>
                </a:solidFill>
                <a:latin typeface="Arial" panose="020B0604020202020204" pitchFamily="34" charset="0"/>
                <a:cs typeface="Arial" panose="020B0604020202020204" pitchFamily="34" charset="0"/>
              </a:rPr>
              <a:t>Me</a:t>
            </a:r>
            <a:r>
              <a:rPr lang="id-ID" sz="2400" b="1" dirty="0">
                <a:solidFill>
                  <a:srgbClr val="7030A0"/>
                </a:solidFill>
                <a:latin typeface="Arial" panose="020B0604020202020204" pitchFamily="34" charset="0"/>
                <a:cs typeface="Arial" panose="020B0604020202020204" pitchFamily="34" charset="0"/>
              </a:rPr>
              <a:t>lemp</a:t>
            </a:r>
            <a:r>
              <a:rPr lang="nb-NO" sz="2400" b="1" dirty="0">
                <a:solidFill>
                  <a:srgbClr val="7030A0"/>
                </a:solidFill>
                <a:latin typeface="Arial" panose="020B0604020202020204" pitchFamily="34" charset="0"/>
                <a:cs typeface="Arial" panose="020B0604020202020204" pitchFamily="34" charset="0"/>
              </a:rPr>
              <a:t>a</a:t>
            </a:r>
            <a:r>
              <a:rPr lang="id-ID" sz="2400" b="1" dirty="0">
                <a:solidFill>
                  <a:srgbClr val="7030A0"/>
                </a:solidFill>
                <a:latin typeface="Arial" panose="020B0604020202020204" pitchFamily="34" charset="0"/>
                <a:cs typeface="Arial" panose="020B0604020202020204" pitchFamily="34" charset="0"/>
              </a:rPr>
              <a:t>r</a:t>
            </a:r>
            <a:r>
              <a:rPr lang="nb-NO" sz="2400" b="1" dirty="0" smtClean="0">
                <a:solidFill>
                  <a:srgbClr val="7030A0"/>
                </a:solidFill>
                <a:latin typeface="Arial" panose="020B0604020202020204" pitchFamily="34" charset="0"/>
                <a:cs typeface="Arial" panose="020B0604020202020204" pitchFamily="34" charset="0"/>
              </a:rPr>
              <a:t>/</a:t>
            </a:r>
            <a:endParaRPr lang="id-ID" sz="2400" b="1" dirty="0" smtClean="0">
              <a:solidFill>
                <a:srgbClr val="7030A0"/>
              </a:solidFill>
              <a:latin typeface="Arial" panose="020B0604020202020204" pitchFamily="34" charset="0"/>
              <a:cs typeface="Arial" panose="020B0604020202020204" pitchFamily="34" charset="0"/>
            </a:endParaRPr>
          </a:p>
          <a:p>
            <a:r>
              <a:rPr lang="nb-NO" sz="2400" b="1" dirty="0" smtClean="0">
                <a:solidFill>
                  <a:srgbClr val="7030A0"/>
                </a:solidFill>
                <a:latin typeface="Arial" panose="020B0604020202020204" pitchFamily="34" charset="0"/>
                <a:cs typeface="Arial" panose="020B0604020202020204" pitchFamily="34" charset="0"/>
              </a:rPr>
              <a:t>Meng</a:t>
            </a:r>
            <a:r>
              <a:rPr lang="id-ID" sz="2400" b="1" dirty="0">
                <a:solidFill>
                  <a:srgbClr val="7030A0"/>
                </a:solidFill>
                <a:latin typeface="Arial" panose="020B0604020202020204" pitchFamily="34" charset="0"/>
                <a:cs typeface="Arial" panose="020B0604020202020204" pitchFamily="34" charset="0"/>
              </a:rPr>
              <a:t>oper </a:t>
            </a:r>
            <a:r>
              <a:rPr lang="nb-NO" sz="2400" b="1" dirty="0">
                <a:solidFill>
                  <a:srgbClr val="7030A0"/>
                </a:solidFill>
                <a:latin typeface="Arial" panose="020B0604020202020204" pitchFamily="34" charset="0"/>
                <a:cs typeface="Arial" panose="020B0604020202020204" pitchFamily="34" charset="0"/>
              </a:rPr>
              <a:t>Bola</a:t>
            </a:r>
            <a:r>
              <a:rPr lang="en-US" sz="2400" b="1" dirty="0" smtClean="0">
                <a:solidFill>
                  <a:srgbClr val="7030A0"/>
                </a:solidFill>
                <a:latin typeface="Arial" panose="020B0604020202020204" pitchFamily="34" charset="0"/>
                <a:cs typeface="Arial" panose="020B0604020202020204" pitchFamily="34" charset="0"/>
              </a:rPr>
              <a:t>     </a:t>
            </a:r>
            <a:endParaRPr lang="id-ID" sz="2400" b="1" dirty="0">
              <a:solidFill>
                <a:srgbClr val="7030A0"/>
              </a:solidFill>
              <a:latin typeface="Arial" panose="020B0604020202020204" pitchFamily="34" charset="0"/>
              <a:cs typeface="Arial" panose="020B0604020202020204" pitchFamily="34" charset="0"/>
            </a:endParaRPr>
          </a:p>
        </p:txBody>
      </p:sp>
      <p:pic>
        <p:nvPicPr>
          <p:cNvPr id="6176" name="Picture 32" descr="D:\JOB ERLANGGA\PPT PJOK SMP VIII Kurikulum Merdeka\PJOK SMP VIII KM\Powerpoint\Bab 1 Pivot\Gambar 1.1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5119" y="988454"/>
            <a:ext cx="5879520" cy="4282986"/>
          </a:xfrm>
          <a:prstGeom prst="rect">
            <a:avLst/>
          </a:prstGeom>
          <a:noFill/>
          <a:extLst>
            <a:ext uri="{909E8E84-426E-40DD-AFC4-6F175D3DCCD1}">
              <a14:hiddenFill xmlns:a14="http://schemas.microsoft.com/office/drawing/2010/main">
                <a:solidFill>
                  <a:srgbClr val="FFFFFF"/>
                </a:solidFill>
              </a14:hiddenFill>
            </a:ext>
          </a:extLst>
        </p:spPr>
      </p:pic>
      <p:pic>
        <p:nvPicPr>
          <p:cNvPr id="6177" name="Picture 33" descr="D:\JOB ERLANGGA\PPT PJOK SMP VIII Kurikulum Merdeka\PJOK SMP VIII KM\Powerpoint\Bab 1 Pivot\Gambar 1.3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64289" y="978794"/>
            <a:ext cx="5729728" cy="41738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61448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 xmlns:a16="http://schemas.microsoft.com/office/drawing/2014/main" id="{5316B8D6-5B70-8519-0E1C-9106EF641CCD}"/>
              </a:ext>
            </a:extLst>
          </p:cNvPr>
          <p:cNvSpPr/>
          <p:nvPr/>
        </p:nvSpPr>
        <p:spPr>
          <a:xfrm>
            <a:off x="139520" y="486998"/>
            <a:ext cx="9274935" cy="523220"/>
          </a:xfrm>
          <a:prstGeom prst="rect">
            <a:avLst/>
          </a:prstGeom>
        </p:spPr>
        <p:txBody>
          <a:bodyPr wrap="square">
            <a:spAutoFit/>
          </a:bodyPr>
          <a:lstStyle/>
          <a:p>
            <a:r>
              <a:rPr lang="nb-NO" sz="2800" b="1" dirty="0" smtClean="0">
                <a:solidFill>
                  <a:srgbClr val="7030A0"/>
                </a:solidFill>
                <a:cs typeface="Arial" panose="020B0604020202020204" pitchFamily="34" charset="0"/>
              </a:rPr>
              <a:t>Video Gerak Me</a:t>
            </a:r>
            <a:r>
              <a:rPr lang="id-ID" sz="2800" b="1" dirty="0">
                <a:solidFill>
                  <a:srgbClr val="7030A0"/>
                </a:solidFill>
                <a:cs typeface="Arial" panose="020B0604020202020204" pitchFamily="34" charset="0"/>
              </a:rPr>
              <a:t>lemp</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r</a:t>
            </a:r>
            <a:r>
              <a:rPr lang="nb-NO" sz="2800" b="1" dirty="0">
                <a:solidFill>
                  <a:srgbClr val="7030A0"/>
                </a:solidFill>
                <a:cs typeface="Arial" panose="020B0604020202020204" pitchFamily="34" charset="0"/>
              </a:rPr>
              <a:t>/Meng</a:t>
            </a:r>
            <a:r>
              <a:rPr lang="id-ID" sz="2800" b="1" dirty="0">
                <a:solidFill>
                  <a:srgbClr val="7030A0"/>
                </a:solidFill>
                <a:cs typeface="Arial" panose="020B0604020202020204" pitchFamily="34" charset="0"/>
              </a:rPr>
              <a:t>oper </a:t>
            </a:r>
            <a:r>
              <a:rPr lang="nb-NO" sz="2800" b="1" dirty="0">
                <a:solidFill>
                  <a:srgbClr val="7030A0"/>
                </a:solidFill>
                <a:cs typeface="Arial" panose="020B0604020202020204" pitchFamily="34" charset="0"/>
              </a:rPr>
              <a:t>Bola</a:t>
            </a:r>
            <a:endParaRPr lang="id-ID" sz="2800" b="1" dirty="0">
              <a:solidFill>
                <a:srgbClr val="7030A0"/>
              </a:solidFill>
              <a:cs typeface="Arial" panose="020B0604020202020204" pitchFamily="34" charset="0"/>
            </a:endParaRPr>
          </a:p>
        </p:txBody>
      </p:sp>
      <p:pic>
        <p:nvPicPr>
          <p:cNvPr id="6" name="0036130200.0008.01.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633805" y="1318141"/>
            <a:ext cx="8924389" cy="4983806"/>
          </a:xfrm>
          <a:prstGeom prst="rect">
            <a:avLst/>
          </a:prstGeom>
        </p:spPr>
      </p:pic>
    </p:spTree>
    <p:extLst>
      <p:ext uri="{BB962C8B-B14F-4D97-AF65-F5344CB8AC3E}">
        <p14:creationId xmlns:p14="http://schemas.microsoft.com/office/powerpoint/2010/main" val="13726753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afterEffect">
                                  <p:stCondLst>
                                    <p:cond delay="0"/>
                                  </p:stCondLst>
                                  <p:childTnLst>
                                    <p:cmd type="call" cmd="togglePause">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 xmlns:a16="http://schemas.microsoft.com/office/drawing/2014/main" id="{3630A332-5956-EA88-457F-C9E2CF7D5AA7}"/>
              </a:ext>
            </a:extLst>
          </p:cNvPr>
          <p:cNvSpPr/>
          <p:nvPr/>
        </p:nvSpPr>
        <p:spPr>
          <a:xfrm>
            <a:off x="152400" y="676150"/>
            <a:ext cx="9661301" cy="523220"/>
          </a:xfrm>
          <a:prstGeom prst="rect">
            <a:avLst/>
          </a:prstGeom>
        </p:spPr>
        <p:txBody>
          <a:bodyPr wrap="square">
            <a:spAutoFit/>
          </a:bodyPr>
          <a:lstStyle/>
          <a:p>
            <a:r>
              <a:rPr lang="id-ID" sz="2800" b="1" dirty="0" smtClean="0">
                <a:solidFill>
                  <a:srgbClr val="7030A0"/>
                </a:solidFill>
                <a:cs typeface="Arial" panose="020B0604020202020204" pitchFamily="34" charset="0"/>
              </a:rPr>
              <a:t>1. </a:t>
            </a:r>
            <a:r>
              <a:rPr lang="nb-NO" sz="2800" b="1" dirty="0">
                <a:solidFill>
                  <a:srgbClr val="7030A0"/>
                </a:solidFill>
                <a:cs typeface="Arial" panose="020B0604020202020204" pitchFamily="34" charset="0"/>
              </a:rPr>
              <a:t>Keterampilan </a:t>
            </a:r>
            <a:r>
              <a:rPr lang="id-ID" sz="2800" b="1" dirty="0">
                <a:solidFill>
                  <a:srgbClr val="7030A0"/>
                </a:solidFill>
                <a:cs typeface="Arial" panose="020B0604020202020204" pitchFamily="34" charset="0"/>
              </a:rPr>
              <a:t>V</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ri</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si </a:t>
            </a:r>
            <a:r>
              <a:rPr lang="nb-NO" sz="2800" b="1" dirty="0" smtClean="0">
                <a:solidFill>
                  <a:srgbClr val="7030A0"/>
                </a:solidFill>
                <a:cs typeface="Arial" panose="020B0604020202020204" pitchFamily="34" charset="0"/>
              </a:rPr>
              <a:t>Gerak </a:t>
            </a:r>
            <a:r>
              <a:rPr lang="nb-NO" sz="2800" b="1" dirty="0">
                <a:solidFill>
                  <a:srgbClr val="7030A0"/>
                </a:solidFill>
                <a:cs typeface="Arial" panose="020B0604020202020204" pitchFamily="34" charset="0"/>
              </a:rPr>
              <a:t>Spesifik</a:t>
            </a:r>
            <a:r>
              <a:rPr lang="id-ID" sz="2800" b="1" dirty="0">
                <a:solidFill>
                  <a:srgbClr val="7030A0"/>
                </a:solidFill>
                <a:cs typeface="Arial" panose="020B0604020202020204" pitchFamily="34" charset="0"/>
              </a:rPr>
              <a:t> </a:t>
            </a:r>
            <a:r>
              <a:rPr lang="nb-NO" sz="2800" b="1" dirty="0" smtClean="0">
                <a:solidFill>
                  <a:srgbClr val="7030A0"/>
                </a:solidFill>
                <a:cs typeface="Arial" panose="020B0604020202020204" pitchFamily="34" charset="0"/>
              </a:rPr>
              <a:t>Me</a:t>
            </a:r>
            <a:r>
              <a:rPr lang="id-ID" sz="2800" b="1" dirty="0" smtClean="0">
                <a:solidFill>
                  <a:srgbClr val="7030A0"/>
                </a:solidFill>
                <a:cs typeface="Arial" panose="020B0604020202020204" pitchFamily="34" charset="0"/>
              </a:rPr>
              <a:t>n</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ngk</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p </a:t>
            </a:r>
            <a:r>
              <a:rPr lang="nb-NO" sz="2800" b="1" dirty="0">
                <a:solidFill>
                  <a:srgbClr val="7030A0"/>
                </a:solidFill>
                <a:cs typeface="Arial" panose="020B0604020202020204" pitchFamily="34" charset="0"/>
              </a:rPr>
              <a:t>Bola</a:t>
            </a:r>
            <a:r>
              <a:rPr lang="en-US" sz="2800" b="1" dirty="0">
                <a:solidFill>
                  <a:srgbClr val="7030A0"/>
                </a:solidFill>
                <a:cs typeface="Arial" panose="020B0604020202020204" pitchFamily="34" charset="0"/>
              </a:rPr>
              <a:t>      </a:t>
            </a:r>
            <a:endParaRPr lang="id-ID" sz="2800" b="1" dirty="0">
              <a:solidFill>
                <a:srgbClr val="7030A0"/>
              </a:solidFill>
              <a:cs typeface="Arial" panose="020B0604020202020204" pitchFamily="34" charset="0"/>
            </a:endParaRPr>
          </a:p>
        </p:txBody>
      </p:sp>
      <p:sp>
        <p:nvSpPr>
          <p:cNvPr id="5" name="TextBox 4">
            <a:extLst>
              <a:ext uri="{FF2B5EF4-FFF2-40B4-BE49-F238E27FC236}">
                <a16:creationId xmlns="" xmlns:a16="http://schemas.microsoft.com/office/drawing/2014/main" id="{25A776FB-7100-D3CC-8F72-9ACC1E722411}"/>
              </a:ext>
            </a:extLst>
          </p:cNvPr>
          <p:cNvSpPr txBox="1"/>
          <p:nvPr/>
        </p:nvSpPr>
        <p:spPr>
          <a:xfrm>
            <a:off x="8000361" y="1797108"/>
            <a:ext cx="4191639" cy="3785652"/>
          </a:xfrm>
          <a:prstGeom prst="rect">
            <a:avLst/>
          </a:prstGeom>
          <a:noFill/>
        </p:spPr>
        <p:txBody>
          <a:bodyPr wrap="square">
            <a:spAutoFit/>
          </a:bodyPr>
          <a:lstStyle/>
          <a:p>
            <a:r>
              <a:rPr lang="id-ID" sz="2400" dirty="0"/>
              <a:t>Variasi gerak spesifik menangkap bola dapat dilakukan dengan mengembangkan gerak menangkap bola dalam beberapa bentuk latihan, baik menangkap bola dari lemparan atas kepala, depan dada, menyusur, maupun bola memantul ke tanah atau lantai.</a:t>
            </a:r>
            <a:endParaRPr lang="en-ID" sz="2400" dirty="0"/>
          </a:p>
        </p:txBody>
      </p:sp>
      <p:sp>
        <p:nvSpPr>
          <p:cNvPr id="11" name="TextBox 10">
            <a:extLst>
              <a:ext uri="{FF2B5EF4-FFF2-40B4-BE49-F238E27FC236}">
                <a16:creationId xmlns="" xmlns:a16="http://schemas.microsoft.com/office/drawing/2014/main" id="{30908473-9D08-4830-0E1E-B47B0092EFBB}"/>
              </a:ext>
            </a:extLst>
          </p:cNvPr>
          <p:cNvSpPr txBox="1"/>
          <p:nvPr/>
        </p:nvSpPr>
        <p:spPr>
          <a:xfrm>
            <a:off x="152400" y="108004"/>
            <a:ext cx="4572000" cy="523220"/>
          </a:xfrm>
          <a:prstGeom prst="rect">
            <a:avLst/>
          </a:prstGeom>
          <a:noFill/>
        </p:spPr>
        <p:txBody>
          <a:bodyPr wrap="square">
            <a:spAutoFit/>
          </a:bodyPr>
          <a:lstStyle/>
          <a:p>
            <a:r>
              <a:rPr lang="en-ID" sz="2800" b="1" i="0" u="none" strike="noStrike" baseline="0" dirty="0" err="1">
                <a:solidFill>
                  <a:srgbClr val="7030A0"/>
                </a:solidFill>
                <a:cs typeface="Arial" panose="020B0604020202020204" pitchFamily="34" charset="0"/>
              </a:rPr>
              <a:t>Pembelajaran</a:t>
            </a:r>
            <a:r>
              <a:rPr lang="en-ID" sz="2800" b="1" i="0" u="none" strike="noStrike" baseline="0" dirty="0">
                <a:solidFill>
                  <a:srgbClr val="7030A0"/>
                </a:solidFill>
                <a:cs typeface="Arial" panose="020B0604020202020204" pitchFamily="34" charset="0"/>
              </a:rPr>
              <a:t> </a:t>
            </a:r>
            <a:r>
              <a:rPr lang="id-ID" sz="2800" b="1" dirty="0">
                <a:solidFill>
                  <a:srgbClr val="7030A0"/>
                </a:solidFill>
                <a:cs typeface="Arial" panose="020B0604020202020204" pitchFamily="34" charset="0"/>
              </a:rPr>
              <a:t>2</a:t>
            </a:r>
            <a:r>
              <a:rPr lang="en-ID" sz="2800" b="1" i="0" u="none" strike="noStrike" baseline="0" dirty="0" smtClean="0">
                <a:solidFill>
                  <a:srgbClr val="7030A0"/>
                </a:solidFill>
                <a:cs typeface="Arial" panose="020B0604020202020204" pitchFamily="34" charset="0"/>
              </a:rPr>
              <a:t> </a:t>
            </a:r>
            <a:endParaRPr lang="en-ID" sz="2800" dirty="0">
              <a:solidFill>
                <a:srgbClr val="7030A0"/>
              </a:solidFill>
              <a:cs typeface="Arial" panose="020B0604020202020204" pitchFamily="34" charset="0"/>
            </a:endParaRPr>
          </a:p>
        </p:txBody>
      </p:sp>
      <p:pic>
        <p:nvPicPr>
          <p:cNvPr id="7230" name="Picture 62" descr="D:\JOB ERLANGGA\PPT PJOK SMP VIII Kurikulum Merdeka\PJOK SMP VIII KM\Powerpoint\Bab 1 Pivot\5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4283" y="697448"/>
            <a:ext cx="4023159" cy="2930704"/>
          </a:xfrm>
          <a:prstGeom prst="rect">
            <a:avLst/>
          </a:prstGeom>
          <a:noFill/>
          <a:extLst>
            <a:ext uri="{909E8E84-426E-40DD-AFC4-6F175D3DCCD1}">
              <a14:hiddenFill xmlns:a14="http://schemas.microsoft.com/office/drawing/2010/main">
                <a:solidFill>
                  <a:srgbClr val="FFFFFF"/>
                </a:solidFill>
              </a14:hiddenFill>
            </a:ext>
          </a:extLst>
        </p:spPr>
      </p:pic>
      <p:pic>
        <p:nvPicPr>
          <p:cNvPr id="7231" name="Picture 63" descr="D:\JOB ERLANGGA\PPT PJOK SMP VIII Kurikulum Merdeka\PJOK SMP VIII KM\Powerpoint\Bab 1 Pivot\5b.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20070" y="676150"/>
            <a:ext cx="4226948" cy="3079156"/>
          </a:xfrm>
          <a:prstGeom prst="rect">
            <a:avLst/>
          </a:prstGeom>
          <a:noFill/>
          <a:extLst>
            <a:ext uri="{909E8E84-426E-40DD-AFC4-6F175D3DCCD1}">
              <a14:hiddenFill xmlns:a14="http://schemas.microsoft.com/office/drawing/2010/main">
                <a:solidFill>
                  <a:srgbClr val="FFFFFF"/>
                </a:solidFill>
              </a14:hiddenFill>
            </a:ext>
          </a:extLst>
        </p:spPr>
      </p:pic>
      <p:pic>
        <p:nvPicPr>
          <p:cNvPr id="7232" name="Picture 64" descr="D:\JOB ERLANGGA\PPT PJOK SMP VIII Kurikulum Merdeka\PJOK SMP VIII KM\Powerpoint\Bab 1 Pivot\5c.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353" y="3055072"/>
            <a:ext cx="4320382" cy="3147219"/>
          </a:xfrm>
          <a:prstGeom prst="rect">
            <a:avLst/>
          </a:prstGeom>
          <a:noFill/>
          <a:extLst>
            <a:ext uri="{909E8E84-426E-40DD-AFC4-6F175D3DCCD1}">
              <a14:hiddenFill xmlns:a14="http://schemas.microsoft.com/office/drawing/2010/main">
                <a:solidFill>
                  <a:srgbClr val="FFFFFF"/>
                </a:solidFill>
              </a14:hiddenFill>
            </a:ext>
          </a:extLst>
        </p:spPr>
      </p:pic>
      <p:pic>
        <p:nvPicPr>
          <p:cNvPr id="7233" name="Picture 65" descr="D:\JOB ERLANGGA\PPT PJOK SMP VIII Kurikulum Merdeka\PJOK SMP VIII KM\Powerpoint\Bab 1 Pivot\6a.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49966" y="3239085"/>
            <a:ext cx="4092061" cy="29808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44987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 xmlns:a16="http://schemas.microsoft.com/office/drawing/2014/main" id="{3630A332-5956-EA88-457F-C9E2CF7D5AA7}"/>
              </a:ext>
            </a:extLst>
          </p:cNvPr>
          <p:cNvSpPr/>
          <p:nvPr/>
        </p:nvSpPr>
        <p:spPr>
          <a:xfrm>
            <a:off x="238724" y="413981"/>
            <a:ext cx="9661301" cy="523220"/>
          </a:xfrm>
          <a:prstGeom prst="rect">
            <a:avLst/>
          </a:prstGeom>
        </p:spPr>
        <p:txBody>
          <a:bodyPr wrap="square">
            <a:spAutoFit/>
          </a:bodyPr>
          <a:lstStyle/>
          <a:p>
            <a:r>
              <a:rPr lang="id-ID" sz="2800" b="1" dirty="0">
                <a:solidFill>
                  <a:srgbClr val="7030A0"/>
                </a:solidFill>
                <a:cs typeface="Arial" panose="020B0604020202020204" pitchFamily="34" charset="0"/>
              </a:rPr>
              <a:t>2. Menganalisis</a:t>
            </a:r>
            <a:r>
              <a:rPr lang="nb-NO" sz="2800" b="1" dirty="0">
                <a:solidFill>
                  <a:srgbClr val="7030A0"/>
                </a:solidFill>
                <a:cs typeface="Arial" panose="020B0604020202020204" pitchFamily="34" charset="0"/>
              </a:rPr>
              <a:t> </a:t>
            </a:r>
            <a:r>
              <a:rPr lang="id-ID" sz="2800" b="1" dirty="0" smtClean="0">
                <a:solidFill>
                  <a:srgbClr val="7030A0"/>
                </a:solidFill>
                <a:cs typeface="Arial" panose="020B0604020202020204" pitchFamily="34" charset="0"/>
              </a:rPr>
              <a:t>V</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ri</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si </a:t>
            </a:r>
            <a:r>
              <a:rPr lang="nb-NO" sz="2800" b="1" dirty="0" smtClean="0">
                <a:solidFill>
                  <a:srgbClr val="7030A0"/>
                </a:solidFill>
                <a:cs typeface="Arial" panose="020B0604020202020204" pitchFamily="34" charset="0"/>
              </a:rPr>
              <a:t>Gerak </a:t>
            </a:r>
            <a:r>
              <a:rPr lang="nb-NO" sz="2800" b="1" dirty="0">
                <a:solidFill>
                  <a:srgbClr val="7030A0"/>
                </a:solidFill>
                <a:cs typeface="Arial" panose="020B0604020202020204" pitchFamily="34" charset="0"/>
              </a:rPr>
              <a:t>Spesifik</a:t>
            </a:r>
            <a:r>
              <a:rPr lang="id-ID" sz="2800" b="1" dirty="0">
                <a:solidFill>
                  <a:srgbClr val="7030A0"/>
                </a:solidFill>
                <a:cs typeface="Arial" panose="020B0604020202020204" pitchFamily="34" charset="0"/>
              </a:rPr>
              <a:t> </a:t>
            </a:r>
            <a:r>
              <a:rPr lang="nb-NO" sz="2800" b="1" dirty="0" smtClean="0">
                <a:solidFill>
                  <a:srgbClr val="7030A0"/>
                </a:solidFill>
                <a:cs typeface="Arial" panose="020B0604020202020204" pitchFamily="34" charset="0"/>
              </a:rPr>
              <a:t>Me</a:t>
            </a:r>
            <a:r>
              <a:rPr lang="id-ID" sz="2800" b="1" dirty="0" smtClean="0">
                <a:solidFill>
                  <a:srgbClr val="7030A0"/>
                </a:solidFill>
                <a:cs typeface="Arial" panose="020B0604020202020204" pitchFamily="34" charset="0"/>
              </a:rPr>
              <a:t>n</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ngk</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p </a:t>
            </a:r>
            <a:r>
              <a:rPr lang="nb-NO" sz="2800" b="1" dirty="0">
                <a:solidFill>
                  <a:srgbClr val="7030A0"/>
                </a:solidFill>
                <a:cs typeface="Arial" panose="020B0604020202020204" pitchFamily="34" charset="0"/>
              </a:rPr>
              <a:t>Bola</a:t>
            </a:r>
            <a:r>
              <a:rPr lang="en-US" sz="2800" b="1" dirty="0">
                <a:solidFill>
                  <a:srgbClr val="7030A0"/>
                </a:solidFill>
                <a:cs typeface="Arial" panose="020B0604020202020204" pitchFamily="34" charset="0"/>
              </a:rPr>
              <a:t>      </a:t>
            </a:r>
            <a:endParaRPr lang="id-ID" sz="2800" b="1" dirty="0">
              <a:solidFill>
                <a:srgbClr val="7030A0"/>
              </a:solidFill>
              <a:cs typeface="Arial" panose="020B0604020202020204" pitchFamily="34" charset="0"/>
            </a:endParaRPr>
          </a:p>
        </p:txBody>
      </p:sp>
      <p:sp>
        <p:nvSpPr>
          <p:cNvPr id="11" name="TextBox 10">
            <a:extLst>
              <a:ext uri="{FF2B5EF4-FFF2-40B4-BE49-F238E27FC236}">
                <a16:creationId xmlns="" xmlns:a16="http://schemas.microsoft.com/office/drawing/2014/main" id="{D66DE4D2-691E-54C4-AE5D-AE4D15B00616}"/>
              </a:ext>
            </a:extLst>
          </p:cNvPr>
          <p:cNvSpPr txBox="1"/>
          <p:nvPr/>
        </p:nvSpPr>
        <p:spPr>
          <a:xfrm>
            <a:off x="1184857" y="3841787"/>
            <a:ext cx="10740980" cy="2677656"/>
          </a:xfrm>
          <a:prstGeom prst="rect">
            <a:avLst/>
          </a:prstGeom>
          <a:noFill/>
        </p:spPr>
        <p:txBody>
          <a:bodyPr wrap="square">
            <a:spAutoFit/>
          </a:bodyPr>
          <a:lstStyle/>
          <a:p>
            <a:r>
              <a:rPr lang="id-ID" sz="2400" dirty="0"/>
              <a:t>Cara </a:t>
            </a:r>
            <a:r>
              <a:rPr lang="id-ID" sz="2400" dirty="0" smtClean="0"/>
              <a:t>menangkap bola:</a:t>
            </a:r>
            <a:endParaRPr lang="id-ID" sz="2400" dirty="0"/>
          </a:p>
          <a:p>
            <a:pPr marL="342900" lvl="0" indent="-342900">
              <a:buFont typeface="Arial" panose="020B0604020202020204" pitchFamily="34" charset="0"/>
              <a:buChar char="•"/>
            </a:pPr>
            <a:r>
              <a:rPr lang="id-ID" sz="2400" dirty="0"/>
              <a:t>Berdiri dengan lutut agak ditekuk dan </a:t>
            </a:r>
            <a:r>
              <a:rPr lang="id-ID" sz="2400" dirty="0" smtClean="0"/>
              <a:t>rileks.</a:t>
            </a:r>
            <a:endParaRPr lang="id-ID" sz="2400" dirty="0"/>
          </a:p>
          <a:p>
            <a:pPr marL="342900" lvl="0" indent="-342900">
              <a:buFont typeface="Arial" panose="020B0604020202020204" pitchFamily="34" charset="0"/>
              <a:buChar char="•"/>
            </a:pPr>
            <a:r>
              <a:rPr lang="id-ID" sz="2400" dirty="0" smtClean="0"/>
              <a:t>Perhatikan </a:t>
            </a:r>
            <a:r>
              <a:rPr lang="id-ID" sz="2400" dirty="0"/>
              <a:t>arah datangnya </a:t>
            </a:r>
            <a:r>
              <a:rPr lang="id-ID" sz="2400" dirty="0" smtClean="0"/>
              <a:t>bola.</a:t>
            </a:r>
            <a:endParaRPr lang="id-ID" sz="2400" dirty="0"/>
          </a:p>
          <a:p>
            <a:pPr marL="342900" lvl="0" indent="-342900">
              <a:buFont typeface="Arial" panose="020B0604020202020204" pitchFamily="34" charset="0"/>
              <a:buChar char="•"/>
            </a:pPr>
            <a:r>
              <a:rPr lang="id-ID" sz="2400" dirty="0" smtClean="0"/>
              <a:t>Kedua </a:t>
            </a:r>
            <a:r>
              <a:rPr lang="id-ID" sz="2400" dirty="0"/>
              <a:t>tangan ke depan dengan jari-jari terbuka </a:t>
            </a:r>
            <a:r>
              <a:rPr lang="id-ID" sz="2400" dirty="0" smtClean="0"/>
              <a:t>untuk menangkap bola.</a:t>
            </a:r>
            <a:endParaRPr lang="id-ID" sz="2400" dirty="0"/>
          </a:p>
          <a:p>
            <a:pPr marL="342900" lvl="0" indent="-342900">
              <a:buFont typeface="Arial" panose="020B0604020202020204" pitchFamily="34" charset="0"/>
              <a:buChar char="•"/>
            </a:pPr>
            <a:r>
              <a:rPr lang="id-ID" sz="2400" dirty="0" smtClean="0"/>
              <a:t>Saat </a:t>
            </a:r>
            <a:r>
              <a:rPr lang="id-ID" sz="2400" dirty="0"/>
              <a:t>bola datang, segera tangkap dan lakukan gerak</a:t>
            </a:r>
            <a:br>
              <a:rPr lang="id-ID" sz="2400" dirty="0"/>
            </a:br>
            <a:r>
              <a:rPr lang="id-ID" sz="2400" dirty="0"/>
              <a:t>penyelamatan bola dengan membawa bola dekat dengan </a:t>
            </a:r>
            <a:r>
              <a:rPr lang="id-ID" sz="2400" dirty="0" smtClean="0"/>
              <a:t>badan.</a:t>
            </a:r>
            <a:endParaRPr lang="id-ID" sz="2400" dirty="0"/>
          </a:p>
          <a:p>
            <a:pPr marL="342900" lvl="0" indent="-342900">
              <a:buFont typeface="Arial" panose="020B0604020202020204" pitchFamily="34" charset="0"/>
              <a:buChar char="•"/>
            </a:pPr>
            <a:r>
              <a:rPr lang="id-ID" sz="2400" dirty="0" smtClean="0"/>
              <a:t>Gerak </a:t>
            </a:r>
            <a:r>
              <a:rPr lang="id-ID" sz="2400" dirty="0"/>
              <a:t>langkah kaki mengikuti gerak datangnya </a:t>
            </a:r>
            <a:r>
              <a:rPr lang="id-ID" sz="2400" dirty="0" smtClean="0"/>
              <a:t>bola.</a:t>
            </a:r>
            <a:endParaRPr lang="id-ID" sz="2400" dirty="0"/>
          </a:p>
        </p:txBody>
      </p:sp>
      <p:pic>
        <p:nvPicPr>
          <p:cNvPr id="8" name="Picture 65" descr="D:\JOB ERLANGGA\PPT PJOK SMP VIII Kurikulum Merdeka\PJOK SMP VIII KM\Powerpoint\Bab 1 Pivot\6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152" y="1352281"/>
            <a:ext cx="3611975" cy="2631173"/>
          </a:xfrm>
          <a:prstGeom prst="rect">
            <a:avLst/>
          </a:prstGeom>
          <a:noFill/>
          <a:extLst>
            <a:ext uri="{909E8E84-426E-40DD-AFC4-6F175D3DCCD1}">
              <a14:hiddenFill xmlns:a14="http://schemas.microsoft.com/office/drawing/2010/main">
                <a:solidFill>
                  <a:srgbClr val="FFFFFF"/>
                </a:solidFill>
              </a14:hiddenFill>
            </a:ext>
          </a:extLst>
        </p:spPr>
      </p:pic>
      <p:pic>
        <p:nvPicPr>
          <p:cNvPr id="8236" name="Picture 44" descr="D:\JOB ERLANGGA\PPT PJOK SMP VIII Kurikulum Merdeka\PJOK SMP VIII KM\Powerpoint\Bab 1 Pivot\6b.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90318" y="707130"/>
            <a:ext cx="4497614" cy="3276325"/>
          </a:xfrm>
          <a:prstGeom prst="rect">
            <a:avLst/>
          </a:prstGeom>
          <a:noFill/>
          <a:extLst>
            <a:ext uri="{909E8E84-426E-40DD-AFC4-6F175D3DCCD1}">
              <a14:hiddenFill xmlns:a14="http://schemas.microsoft.com/office/drawing/2010/main">
                <a:solidFill>
                  <a:srgbClr val="FFFFFF"/>
                </a:solidFill>
              </a14:hiddenFill>
            </a:ext>
          </a:extLst>
        </p:spPr>
      </p:pic>
      <p:pic>
        <p:nvPicPr>
          <p:cNvPr id="8238" name="Picture 46" descr="D:\JOB ERLANGGA\PPT PJOK SMP VIII Kurikulum Merdeka\PJOK SMP VIII KM\Powerpoint\Bab 1 Pivot\6c.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6416" y="937200"/>
            <a:ext cx="4181780" cy="30462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12936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 xmlns:a16="http://schemas.microsoft.com/office/drawing/2014/main" id="{5316B8D6-5B70-8519-0E1C-9106EF641CCD}"/>
              </a:ext>
            </a:extLst>
          </p:cNvPr>
          <p:cNvSpPr/>
          <p:nvPr/>
        </p:nvSpPr>
        <p:spPr>
          <a:xfrm>
            <a:off x="139520" y="486998"/>
            <a:ext cx="9274935" cy="523220"/>
          </a:xfrm>
          <a:prstGeom prst="rect">
            <a:avLst/>
          </a:prstGeom>
        </p:spPr>
        <p:txBody>
          <a:bodyPr wrap="square">
            <a:spAutoFit/>
          </a:bodyPr>
          <a:lstStyle/>
          <a:p>
            <a:r>
              <a:rPr lang="nb-NO" sz="2800" b="1" dirty="0" smtClean="0">
                <a:solidFill>
                  <a:srgbClr val="7030A0"/>
                </a:solidFill>
                <a:cs typeface="Arial" panose="020B0604020202020204" pitchFamily="34" charset="0"/>
              </a:rPr>
              <a:t>Mena</a:t>
            </a:r>
            <a:r>
              <a:rPr lang="id-ID" sz="2800" b="1" dirty="0" smtClean="0">
                <a:solidFill>
                  <a:srgbClr val="7030A0"/>
                </a:solidFill>
                <a:cs typeface="Arial" panose="020B0604020202020204" pitchFamily="34" charset="0"/>
              </a:rPr>
              <a:t>ngk</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p </a:t>
            </a:r>
            <a:r>
              <a:rPr lang="nb-NO" sz="2800" b="1" dirty="0">
                <a:solidFill>
                  <a:srgbClr val="7030A0"/>
                </a:solidFill>
                <a:cs typeface="Arial" panose="020B0604020202020204" pitchFamily="34" charset="0"/>
              </a:rPr>
              <a:t>Bola</a:t>
            </a:r>
            <a:r>
              <a:rPr lang="en-US" sz="2800" b="1" dirty="0">
                <a:solidFill>
                  <a:srgbClr val="7030A0"/>
                </a:solidFill>
                <a:cs typeface="Arial" panose="020B0604020202020204" pitchFamily="34" charset="0"/>
              </a:rPr>
              <a:t>      </a:t>
            </a:r>
            <a:endParaRPr lang="id-ID" sz="2800" b="1" dirty="0">
              <a:solidFill>
                <a:srgbClr val="7030A0"/>
              </a:solidFill>
              <a:cs typeface="Arial" panose="020B0604020202020204" pitchFamily="34" charset="0"/>
            </a:endParaRPr>
          </a:p>
        </p:txBody>
      </p:sp>
      <p:pic>
        <p:nvPicPr>
          <p:cNvPr id="5" name="0036130200.0011.01.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684509" y="1289394"/>
            <a:ext cx="9164723" cy="5118020"/>
          </a:xfrm>
          <a:prstGeom prst="rect">
            <a:avLst/>
          </a:prstGeom>
        </p:spPr>
      </p:pic>
    </p:spTree>
    <p:extLst>
      <p:ext uri="{BB962C8B-B14F-4D97-AF65-F5344CB8AC3E}">
        <p14:creationId xmlns:p14="http://schemas.microsoft.com/office/powerpoint/2010/main" val="6509117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afterEffect">
                                  <p:stCondLst>
                                    <p:cond delay="0"/>
                                  </p:stCondLst>
                                  <p:childTnLst>
                                    <p:cmd type="call" cmd="togglePause">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 xmlns:a16="http://schemas.microsoft.com/office/drawing/2014/main" id="{3630A332-5956-EA88-457F-C9E2CF7D5AA7}"/>
              </a:ext>
            </a:extLst>
          </p:cNvPr>
          <p:cNvSpPr/>
          <p:nvPr/>
        </p:nvSpPr>
        <p:spPr>
          <a:xfrm>
            <a:off x="152400" y="676150"/>
            <a:ext cx="9661301" cy="523220"/>
          </a:xfrm>
          <a:prstGeom prst="rect">
            <a:avLst/>
          </a:prstGeom>
        </p:spPr>
        <p:txBody>
          <a:bodyPr wrap="square">
            <a:spAutoFit/>
          </a:bodyPr>
          <a:lstStyle/>
          <a:p>
            <a:r>
              <a:rPr lang="id-ID" sz="2800" b="1" dirty="0" smtClean="0">
                <a:solidFill>
                  <a:srgbClr val="7030A0"/>
                </a:solidFill>
                <a:cs typeface="Arial" panose="020B0604020202020204" pitchFamily="34" charset="0"/>
              </a:rPr>
              <a:t>1. </a:t>
            </a:r>
            <a:r>
              <a:rPr lang="nb-NO" sz="2800" b="1" dirty="0">
                <a:solidFill>
                  <a:srgbClr val="7030A0"/>
                </a:solidFill>
                <a:cs typeface="Arial" panose="020B0604020202020204" pitchFamily="34" charset="0"/>
              </a:rPr>
              <a:t>Keterampilan </a:t>
            </a:r>
            <a:r>
              <a:rPr lang="id-ID" sz="2800" b="1" dirty="0">
                <a:solidFill>
                  <a:srgbClr val="7030A0"/>
                </a:solidFill>
                <a:cs typeface="Arial" panose="020B0604020202020204" pitchFamily="34" charset="0"/>
              </a:rPr>
              <a:t>V</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ri</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si </a:t>
            </a:r>
            <a:r>
              <a:rPr lang="nb-NO" sz="2800" b="1" dirty="0" smtClean="0">
                <a:solidFill>
                  <a:srgbClr val="7030A0"/>
                </a:solidFill>
                <a:cs typeface="Arial" panose="020B0604020202020204" pitchFamily="34" charset="0"/>
              </a:rPr>
              <a:t>Gerak </a:t>
            </a:r>
            <a:r>
              <a:rPr lang="nb-NO" sz="2800" b="1" dirty="0">
                <a:solidFill>
                  <a:srgbClr val="7030A0"/>
                </a:solidFill>
                <a:cs typeface="Arial" panose="020B0604020202020204" pitchFamily="34" charset="0"/>
              </a:rPr>
              <a:t>Spesifik</a:t>
            </a:r>
            <a:r>
              <a:rPr lang="id-ID" sz="2800" b="1" dirty="0">
                <a:solidFill>
                  <a:srgbClr val="7030A0"/>
                </a:solidFill>
                <a:cs typeface="Arial" panose="020B0604020202020204" pitchFamily="34" charset="0"/>
              </a:rPr>
              <a:t> </a:t>
            </a:r>
            <a:r>
              <a:rPr lang="nb-NO" sz="2800" b="1" dirty="0" smtClean="0">
                <a:solidFill>
                  <a:srgbClr val="7030A0"/>
                </a:solidFill>
                <a:cs typeface="Arial" panose="020B0604020202020204" pitchFamily="34" charset="0"/>
              </a:rPr>
              <a:t>M</a:t>
            </a:r>
            <a:r>
              <a:rPr lang="id-ID" sz="2800" b="1" dirty="0" smtClean="0">
                <a:solidFill>
                  <a:srgbClr val="7030A0"/>
                </a:solidFill>
                <a:cs typeface="Arial" panose="020B0604020202020204" pitchFamily="34" charset="0"/>
              </a:rPr>
              <a:t>enggiring </a:t>
            </a:r>
            <a:r>
              <a:rPr lang="nb-NO" sz="2800" b="1" dirty="0" smtClean="0">
                <a:solidFill>
                  <a:srgbClr val="7030A0"/>
                </a:solidFill>
                <a:cs typeface="Arial" panose="020B0604020202020204" pitchFamily="34" charset="0"/>
              </a:rPr>
              <a:t>Bola</a:t>
            </a:r>
            <a:r>
              <a:rPr lang="en-US" sz="2800" b="1" dirty="0" smtClean="0">
                <a:solidFill>
                  <a:srgbClr val="7030A0"/>
                </a:solidFill>
                <a:cs typeface="Arial" panose="020B0604020202020204" pitchFamily="34" charset="0"/>
              </a:rPr>
              <a:t>      </a:t>
            </a:r>
            <a:endParaRPr lang="id-ID" sz="2800" b="1" dirty="0">
              <a:solidFill>
                <a:srgbClr val="7030A0"/>
              </a:solidFill>
              <a:cs typeface="Arial" panose="020B0604020202020204" pitchFamily="34" charset="0"/>
            </a:endParaRPr>
          </a:p>
        </p:txBody>
      </p:sp>
      <p:sp>
        <p:nvSpPr>
          <p:cNvPr id="8" name="TextBox 7">
            <a:extLst>
              <a:ext uri="{FF2B5EF4-FFF2-40B4-BE49-F238E27FC236}">
                <a16:creationId xmlns="" xmlns:a16="http://schemas.microsoft.com/office/drawing/2014/main" id="{30908473-9D08-4830-0E1E-B47B0092EFBB}"/>
              </a:ext>
            </a:extLst>
          </p:cNvPr>
          <p:cNvSpPr txBox="1"/>
          <p:nvPr/>
        </p:nvSpPr>
        <p:spPr>
          <a:xfrm>
            <a:off x="152400" y="108004"/>
            <a:ext cx="4572000" cy="523220"/>
          </a:xfrm>
          <a:prstGeom prst="rect">
            <a:avLst/>
          </a:prstGeom>
          <a:noFill/>
        </p:spPr>
        <p:txBody>
          <a:bodyPr wrap="square">
            <a:spAutoFit/>
          </a:bodyPr>
          <a:lstStyle/>
          <a:p>
            <a:r>
              <a:rPr lang="en-ID" sz="2800" b="1" i="0" u="none" strike="noStrike" baseline="0" dirty="0" err="1">
                <a:solidFill>
                  <a:srgbClr val="7030A0"/>
                </a:solidFill>
                <a:cs typeface="Arial" panose="020B0604020202020204" pitchFamily="34" charset="0"/>
              </a:rPr>
              <a:t>Pembelajaran</a:t>
            </a:r>
            <a:r>
              <a:rPr lang="en-ID" sz="2800" b="1" i="0" u="none" strike="noStrike" baseline="0" dirty="0">
                <a:solidFill>
                  <a:srgbClr val="7030A0"/>
                </a:solidFill>
                <a:cs typeface="Arial" panose="020B0604020202020204" pitchFamily="34" charset="0"/>
              </a:rPr>
              <a:t> </a:t>
            </a:r>
            <a:r>
              <a:rPr lang="id-ID" sz="2800" b="1" dirty="0" smtClean="0">
                <a:solidFill>
                  <a:srgbClr val="7030A0"/>
                </a:solidFill>
                <a:cs typeface="Arial" panose="020B0604020202020204" pitchFamily="34" charset="0"/>
              </a:rPr>
              <a:t>3</a:t>
            </a:r>
            <a:r>
              <a:rPr lang="en-ID" sz="2800" b="1" i="0" u="none" strike="noStrike" baseline="0" dirty="0" smtClean="0">
                <a:solidFill>
                  <a:srgbClr val="7030A0"/>
                </a:solidFill>
                <a:cs typeface="Arial" panose="020B0604020202020204" pitchFamily="34" charset="0"/>
              </a:rPr>
              <a:t> </a:t>
            </a:r>
            <a:endParaRPr lang="en-ID" sz="2800" dirty="0">
              <a:solidFill>
                <a:srgbClr val="7030A0"/>
              </a:solidFill>
              <a:cs typeface="Arial" panose="020B0604020202020204" pitchFamily="34" charset="0"/>
            </a:endParaRPr>
          </a:p>
        </p:txBody>
      </p:sp>
      <p:sp>
        <p:nvSpPr>
          <p:cNvPr id="9" name="TextBox 8">
            <a:extLst>
              <a:ext uri="{FF2B5EF4-FFF2-40B4-BE49-F238E27FC236}">
                <a16:creationId xmlns="" xmlns:a16="http://schemas.microsoft.com/office/drawing/2014/main" id="{91E1196C-4137-0ECE-5D16-0A43A6B7342B}"/>
              </a:ext>
            </a:extLst>
          </p:cNvPr>
          <p:cNvSpPr txBox="1"/>
          <p:nvPr/>
        </p:nvSpPr>
        <p:spPr>
          <a:xfrm>
            <a:off x="4519671" y="4638518"/>
            <a:ext cx="3372513" cy="830997"/>
          </a:xfrm>
          <a:prstGeom prst="rect">
            <a:avLst/>
          </a:prstGeom>
          <a:noFill/>
        </p:spPr>
        <p:txBody>
          <a:bodyPr wrap="square">
            <a:spAutoFit/>
          </a:bodyPr>
          <a:lstStyle/>
          <a:p>
            <a:pPr algn="ctr"/>
            <a:r>
              <a:rPr lang="id-ID" sz="2400" dirty="0" smtClean="0">
                <a:cs typeface="Arial" panose="020B0604020202020204" pitchFamily="34" charset="0"/>
              </a:rPr>
              <a:t>menggiring </a:t>
            </a:r>
            <a:r>
              <a:rPr lang="id-ID" sz="2400" dirty="0">
                <a:cs typeface="Arial" panose="020B0604020202020204" pitchFamily="34" charset="0"/>
              </a:rPr>
              <a:t>bola dengan cara estafet </a:t>
            </a:r>
            <a:endParaRPr lang="en-US" sz="2400" dirty="0">
              <a:cs typeface="Arial" pitchFamily="34" charset="0"/>
            </a:endParaRPr>
          </a:p>
        </p:txBody>
      </p:sp>
      <p:sp>
        <p:nvSpPr>
          <p:cNvPr id="10" name="TextBox 9">
            <a:extLst>
              <a:ext uri="{FF2B5EF4-FFF2-40B4-BE49-F238E27FC236}">
                <a16:creationId xmlns="" xmlns:a16="http://schemas.microsoft.com/office/drawing/2014/main" id="{8E2DF8D4-6FCC-8F00-A7A0-8520CD4133E9}"/>
              </a:ext>
            </a:extLst>
          </p:cNvPr>
          <p:cNvSpPr txBox="1"/>
          <p:nvPr/>
        </p:nvSpPr>
        <p:spPr>
          <a:xfrm>
            <a:off x="414110" y="4638517"/>
            <a:ext cx="3372513" cy="830997"/>
          </a:xfrm>
          <a:prstGeom prst="rect">
            <a:avLst/>
          </a:prstGeom>
          <a:noFill/>
        </p:spPr>
        <p:txBody>
          <a:bodyPr wrap="square">
            <a:spAutoFit/>
          </a:bodyPr>
          <a:lstStyle/>
          <a:p>
            <a:pPr algn="ctr"/>
            <a:r>
              <a:rPr lang="id-ID" sz="2400" dirty="0" smtClean="0">
                <a:cs typeface="Arial" panose="020B0604020202020204" pitchFamily="34" charset="0"/>
              </a:rPr>
              <a:t>menggiring </a:t>
            </a:r>
            <a:r>
              <a:rPr lang="id-ID" sz="2400" dirty="0">
                <a:cs typeface="Arial" panose="020B0604020202020204" pitchFamily="34" charset="0"/>
              </a:rPr>
              <a:t>bola dengan dibayangi teman </a:t>
            </a:r>
            <a:endParaRPr lang="en-US" sz="2400" dirty="0">
              <a:cs typeface="Arial" pitchFamily="34" charset="0"/>
            </a:endParaRPr>
          </a:p>
        </p:txBody>
      </p:sp>
      <p:sp>
        <p:nvSpPr>
          <p:cNvPr id="11" name="TextBox 10">
            <a:extLst>
              <a:ext uri="{FF2B5EF4-FFF2-40B4-BE49-F238E27FC236}">
                <a16:creationId xmlns="" xmlns:a16="http://schemas.microsoft.com/office/drawing/2014/main" id="{F7595D3C-41EB-EC48-8C8B-F66DA5FD96DC}"/>
              </a:ext>
            </a:extLst>
          </p:cNvPr>
          <p:cNvSpPr txBox="1"/>
          <p:nvPr/>
        </p:nvSpPr>
        <p:spPr>
          <a:xfrm>
            <a:off x="8622608" y="4638516"/>
            <a:ext cx="3181799" cy="830997"/>
          </a:xfrm>
          <a:prstGeom prst="rect">
            <a:avLst/>
          </a:prstGeom>
          <a:noFill/>
        </p:spPr>
        <p:txBody>
          <a:bodyPr wrap="square">
            <a:spAutoFit/>
          </a:bodyPr>
          <a:lstStyle/>
          <a:p>
            <a:pPr algn="ctr"/>
            <a:r>
              <a:rPr lang="id-ID" sz="2400" dirty="0" smtClean="0">
                <a:cs typeface="Arial" panose="020B0604020202020204" pitchFamily="34" charset="0"/>
              </a:rPr>
              <a:t>menggiring </a:t>
            </a:r>
            <a:r>
              <a:rPr lang="id-ID" sz="2400" dirty="0">
                <a:cs typeface="Arial" panose="020B0604020202020204" pitchFamily="34" charset="0"/>
              </a:rPr>
              <a:t>bola dengan </a:t>
            </a:r>
            <a:r>
              <a:rPr lang="id-ID" sz="2400" dirty="0" smtClean="0">
                <a:cs typeface="Arial" panose="020B0604020202020204" pitchFamily="34" charset="0"/>
              </a:rPr>
              <a:t>rintangan pemain </a:t>
            </a:r>
            <a:r>
              <a:rPr lang="id-ID" sz="2400" dirty="0">
                <a:cs typeface="Arial" panose="020B0604020202020204" pitchFamily="34" charset="0"/>
              </a:rPr>
              <a:t>lawan </a:t>
            </a:r>
            <a:endParaRPr lang="en-US" sz="2400" dirty="0">
              <a:cs typeface="Arial" panose="020B0604020202020204" pitchFamily="34" charset="0"/>
            </a:endParaRPr>
          </a:p>
        </p:txBody>
      </p:sp>
      <p:pic>
        <p:nvPicPr>
          <p:cNvPr id="9260" name="Picture 44" descr="D:\JOB ERLANGGA\PPT PJOK SMP VIII Kurikulum Merdeka\PJOK SMP VIII KM\Powerpoint\Bab 1 Pivot\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2812" y="1774364"/>
            <a:ext cx="4542840" cy="3309271"/>
          </a:xfrm>
          <a:prstGeom prst="rect">
            <a:avLst/>
          </a:prstGeom>
          <a:noFill/>
          <a:extLst>
            <a:ext uri="{909E8E84-426E-40DD-AFC4-6F175D3DCCD1}">
              <a14:hiddenFill xmlns:a14="http://schemas.microsoft.com/office/drawing/2010/main">
                <a:solidFill>
                  <a:srgbClr val="FFFFFF"/>
                </a:solidFill>
              </a14:hiddenFill>
            </a:ext>
          </a:extLst>
        </p:spPr>
      </p:pic>
      <p:pic>
        <p:nvPicPr>
          <p:cNvPr id="9261" name="Picture 45" descr="D:\JOB ERLANGGA\PPT PJOK SMP VIII Kurikulum Merdeka\PJOK SMP VIII KM\Powerpoint\Bab 1 Pivot\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86623" y="1614882"/>
            <a:ext cx="4980703" cy="3628235"/>
          </a:xfrm>
          <a:prstGeom prst="rect">
            <a:avLst/>
          </a:prstGeom>
          <a:noFill/>
          <a:extLst>
            <a:ext uri="{909E8E84-426E-40DD-AFC4-6F175D3DCCD1}">
              <a14:hiddenFill xmlns:a14="http://schemas.microsoft.com/office/drawing/2010/main">
                <a:solidFill>
                  <a:srgbClr val="FFFFFF"/>
                </a:solidFill>
              </a14:hiddenFill>
            </a:ext>
          </a:extLst>
        </p:spPr>
      </p:pic>
      <p:pic>
        <p:nvPicPr>
          <p:cNvPr id="9262" name="Picture 46" descr="D:\JOB ERLANGGA\PPT PJOK SMP VIII Kurikulum Merdeka\PJOK SMP VIII KM\Powerpoint\Bab 1 Pivot\9.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20974" y="1966569"/>
            <a:ext cx="4385068" cy="3194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85346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 xmlns:a16="http://schemas.microsoft.com/office/drawing/2014/main" id="{5316B8D6-5B70-8519-0E1C-9106EF641CCD}"/>
              </a:ext>
            </a:extLst>
          </p:cNvPr>
          <p:cNvSpPr/>
          <p:nvPr/>
        </p:nvSpPr>
        <p:spPr>
          <a:xfrm>
            <a:off x="139520" y="902497"/>
            <a:ext cx="9274935" cy="523220"/>
          </a:xfrm>
          <a:prstGeom prst="rect">
            <a:avLst/>
          </a:prstGeom>
        </p:spPr>
        <p:txBody>
          <a:bodyPr wrap="square">
            <a:spAutoFit/>
          </a:bodyPr>
          <a:lstStyle/>
          <a:p>
            <a:r>
              <a:rPr lang="id-ID" sz="2800" b="1" dirty="0">
                <a:solidFill>
                  <a:srgbClr val="7030A0"/>
                </a:solidFill>
                <a:cs typeface="Arial" panose="020B0604020202020204" pitchFamily="34" charset="0"/>
              </a:rPr>
              <a:t>2. Menganalisis</a:t>
            </a:r>
            <a:r>
              <a:rPr lang="nb-NO" sz="2800" b="1" dirty="0">
                <a:solidFill>
                  <a:srgbClr val="7030A0"/>
                </a:solidFill>
                <a:cs typeface="Arial" panose="020B0604020202020204" pitchFamily="34" charset="0"/>
              </a:rPr>
              <a:t> </a:t>
            </a:r>
            <a:r>
              <a:rPr lang="id-ID" sz="2800" b="1" dirty="0">
                <a:solidFill>
                  <a:srgbClr val="7030A0"/>
                </a:solidFill>
                <a:cs typeface="Arial" panose="020B0604020202020204" pitchFamily="34" charset="0"/>
              </a:rPr>
              <a:t>V</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ri</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si </a:t>
            </a:r>
            <a:r>
              <a:rPr lang="nb-NO" sz="2800" b="1" dirty="0">
                <a:solidFill>
                  <a:srgbClr val="7030A0"/>
                </a:solidFill>
                <a:cs typeface="Arial" panose="020B0604020202020204" pitchFamily="34" charset="0"/>
              </a:rPr>
              <a:t>Gerak Spesifik</a:t>
            </a:r>
            <a:r>
              <a:rPr lang="id-ID" sz="2800" b="1" dirty="0">
                <a:solidFill>
                  <a:srgbClr val="7030A0"/>
                </a:solidFill>
                <a:cs typeface="Arial" panose="020B0604020202020204" pitchFamily="34" charset="0"/>
              </a:rPr>
              <a:t> </a:t>
            </a:r>
            <a:r>
              <a:rPr lang="nb-NO" sz="2800" b="1" dirty="0">
                <a:solidFill>
                  <a:srgbClr val="7030A0"/>
                </a:solidFill>
                <a:cs typeface="Arial" panose="020B0604020202020204" pitchFamily="34" charset="0"/>
              </a:rPr>
              <a:t>M</a:t>
            </a:r>
            <a:r>
              <a:rPr lang="id-ID" sz="2800" b="1" dirty="0">
                <a:solidFill>
                  <a:srgbClr val="7030A0"/>
                </a:solidFill>
                <a:cs typeface="Arial" panose="020B0604020202020204" pitchFamily="34" charset="0"/>
              </a:rPr>
              <a:t>enggiring </a:t>
            </a:r>
            <a:r>
              <a:rPr lang="nb-NO" sz="2800" b="1" dirty="0" smtClean="0">
                <a:solidFill>
                  <a:srgbClr val="7030A0"/>
                </a:solidFill>
                <a:cs typeface="Arial" panose="020B0604020202020204" pitchFamily="34" charset="0"/>
              </a:rPr>
              <a:t>Bola</a:t>
            </a:r>
            <a:endParaRPr lang="id-ID" sz="2800" b="1" dirty="0">
              <a:solidFill>
                <a:srgbClr val="7030A0"/>
              </a:solidFill>
              <a:cs typeface="Arial" panose="020B0604020202020204" pitchFamily="34" charset="0"/>
            </a:endParaRPr>
          </a:p>
        </p:txBody>
      </p:sp>
      <p:sp>
        <p:nvSpPr>
          <p:cNvPr id="8" name="TextBox 7">
            <a:extLst>
              <a:ext uri="{FF2B5EF4-FFF2-40B4-BE49-F238E27FC236}">
                <a16:creationId xmlns="" xmlns:a16="http://schemas.microsoft.com/office/drawing/2014/main" id="{D66DE4D2-691E-54C4-AE5D-AE4D15B00616}"/>
              </a:ext>
            </a:extLst>
          </p:cNvPr>
          <p:cNvSpPr txBox="1"/>
          <p:nvPr/>
        </p:nvSpPr>
        <p:spPr>
          <a:xfrm>
            <a:off x="4776987" y="1690916"/>
            <a:ext cx="7265159" cy="3785652"/>
          </a:xfrm>
          <a:prstGeom prst="rect">
            <a:avLst/>
          </a:prstGeom>
          <a:noFill/>
        </p:spPr>
        <p:txBody>
          <a:bodyPr wrap="square">
            <a:spAutoFit/>
          </a:bodyPr>
          <a:lstStyle/>
          <a:p>
            <a:r>
              <a:rPr lang="id-ID" sz="2400" dirty="0"/>
              <a:t>Cara </a:t>
            </a:r>
            <a:r>
              <a:rPr lang="id-ID" sz="2400" dirty="0" smtClean="0">
                <a:cs typeface="Arial" panose="020B0604020202020204" pitchFamily="34" charset="0"/>
              </a:rPr>
              <a:t>menggiring </a:t>
            </a:r>
            <a:r>
              <a:rPr lang="id-ID" sz="2400" dirty="0">
                <a:cs typeface="Arial" panose="020B0604020202020204" pitchFamily="34" charset="0"/>
              </a:rPr>
              <a:t>bola dengan dibayangi </a:t>
            </a:r>
            <a:r>
              <a:rPr lang="id-ID" sz="2400" dirty="0" smtClean="0">
                <a:cs typeface="Arial" panose="020B0604020202020204" pitchFamily="34" charset="0"/>
              </a:rPr>
              <a:t>teman</a:t>
            </a:r>
            <a:r>
              <a:rPr lang="id-ID" sz="2400" dirty="0" smtClean="0"/>
              <a:t>:</a:t>
            </a:r>
            <a:endParaRPr lang="id-ID" sz="2400" dirty="0"/>
          </a:p>
          <a:p>
            <a:pPr marL="342900" lvl="0" indent="-342900">
              <a:buFont typeface="Arial" panose="020B0604020202020204" pitchFamily="34" charset="0"/>
              <a:buChar char="•"/>
            </a:pPr>
            <a:r>
              <a:rPr lang="id-ID" sz="2400" dirty="0"/>
              <a:t>Latihan dilakukan secara </a:t>
            </a:r>
            <a:r>
              <a:rPr lang="id-ID" sz="2400" dirty="0" smtClean="0"/>
              <a:t>berpasangan.</a:t>
            </a:r>
            <a:endParaRPr lang="id-ID" sz="2400" dirty="0"/>
          </a:p>
          <a:p>
            <a:pPr marL="342900" lvl="0" indent="-342900">
              <a:buFont typeface="Arial" panose="020B0604020202020204" pitchFamily="34" charset="0"/>
              <a:buChar char="•"/>
            </a:pPr>
            <a:r>
              <a:rPr lang="id-ID" sz="2400" dirty="0" smtClean="0"/>
              <a:t>Masing-masing </a:t>
            </a:r>
            <a:r>
              <a:rPr lang="id-ID" sz="2400" dirty="0"/>
              <a:t>pemain membawa sebuah bola. Pemain </a:t>
            </a:r>
            <a:r>
              <a:rPr lang="id-ID" sz="2400" dirty="0" smtClean="0"/>
              <a:t>A menggiring </a:t>
            </a:r>
            <a:r>
              <a:rPr lang="id-ID" sz="2400" dirty="0"/>
              <a:t>bola di depan, sedangkan pemain B </a:t>
            </a:r>
            <a:r>
              <a:rPr lang="id-ID" sz="2400" dirty="0" smtClean="0"/>
              <a:t>mengikuti gerak </a:t>
            </a:r>
            <a:r>
              <a:rPr lang="id-ID" sz="2400" dirty="0"/>
              <a:t>pemain A yang menggiring bola </a:t>
            </a:r>
            <a:r>
              <a:rPr lang="id-ID" sz="2400" dirty="0" smtClean="0"/>
              <a:t>dengan membayanginya di belakang.</a:t>
            </a:r>
          </a:p>
          <a:p>
            <a:pPr marL="342900" lvl="0" indent="-342900">
              <a:buFont typeface="Arial" panose="020B0604020202020204" pitchFamily="34" charset="0"/>
              <a:buChar char="•"/>
            </a:pPr>
            <a:r>
              <a:rPr lang="id-ID" sz="2400" dirty="0"/>
              <a:t>Bola digiring dengan gerakan berlari menggunakan </a:t>
            </a:r>
            <a:r>
              <a:rPr lang="id-ID" sz="2400" dirty="0" smtClean="0"/>
              <a:t>tangan kanan </a:t>
            </a:r>
            <a:r>
              <a:rPr lang="id-ID" sz="2400" dirty="0"/>
              <a:t>atau </a:t>
            </a:r>
            <a:r>
              <a:rPr lang="id-ID" sz="2400" dirty="0" smtClean="0"/>
              <a:t>kiri.</a:t>
            </a:r>
            <a:endParaRPr lang="id-ID" sz="2400" dirty="0"/>
          </a:p>
          <a:p>
            <a:pPr marL="342900" lvl="0" indent="-342900">
              <a:buFont typeface="Arial" panose="020B0604020202020204" pitchFamily="34" charset="0"/>
              <a:buChar char="•"/>
            </a:pPr>
            <a:r>
              <a:rPr lang="id-ID" sz="2400" dirty="0" smtClean="0"/>
              <a:t>Setiap </a:t>
            </a:r>
            <a:r>
              <a:rPr lang="id-ID" sz="2400" dirty="0"/>
              <a:t>melewati satu lintasan, setiap </a:t>
            </a:r>
            <a:r>
              <a:rPr lang="id-ID" sz="2400" dirty="0" smtClean="0"/>
              <a:t>pemain bergantian posisi pindah </a:t>
            </a:r>
            <a:r>
              <a:rPr lang="id-ID" sz="2400" dirty="0"/>
              <a:t>ke depan </a:t>
            </a:r>
            <a:r>
              <a:rPr lang="id-ID" sz="2400" dirty="0" smtClean="0"/>
              <a:t>sebagai pemimpin.</a:t>
            </a:r>
            <a:endParaRPr lang="id-ID" sz="2400" dirty="0"/>
          </a:p>
        </p:txBody>
      </p:sp>
      <p:pic>
        <p:nvPicPr>
          <p:cNvPr id="6" name="Picture 44" descr="D:\JOB ERLANGGA\PPT PJOK SMP VIII Kurikulum Merdeka\PJOK SMP VIII KM\Powerpoint\Bab 1 Pivot\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2812" y="1532587"/>
            <a:ext cx="5388443" cy="39252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38557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 xmlns:a16="http://schemas.microsoft.com/office/drawing/2014/main" id="{5316B8D6-5B70-8519-0E1C-9106EF641CCD}"/>
              </a:ext>
            </a:extLst>
          </p:cNvPr>
          <p:cNvSpPr/>
          <p:nvPr/>
        </p:nvSpPr>
        <p:spPr>
          <a:xfrm>
            <a:off x="194111" y="624705"/>
            <a:ext cx="9274935" cy="523220"/>
          </a:xfrm>
          <a:prstGeom prst="rect">
            <a:avLst/>
          </a:prstGeom>
        </p:spPr>
        <p:txBody>
          <a:bodyPr wrap="square">
            <a:spAutoFit/>
          </a:bodyPr>
          <a:lstStyle/>
          <a:p>
            <a:r>
              <a:rPr lang="id-ID" sz="2800" b="1" dirty="0">
                <a:solidFill>
                  <a:srgbClr val="7030A0"/>
                </a:solidFill>
                <a:cs typeface="Arial" panose="020B0604020202020204" pitchFamily="34" charset="0"/>
              </a:rPr>
              <a:t>2. Menganalisis</a:t>
            </a:r>
            <a:r>
              <a:rPr lang="nb-NO" sz="2800" b="1" dirty="0">
                <a:solidFill>
                  <a:srgbClr val="7030A0"/>
                </a:solidFill>
                <a:cs typeface="Arial" panose="020B0604020202020204" pitchFamily="34" charset="0"/>
              </a:rPr>
              <a:t> </a:t>
            </a:r>
            <a:r>
              <a:rPr lang="id-ID" sz="2800" b="1" dirty="0">
                <a:solidFill>
                  <a:srgbClr val="7030A0"/>
                </a:solidFill>
                <a:cs typeface="Arial" panose="020B0604020202020204" pitchFamily="34" charset="0"/>
              </a:rPr>
              <a:t>V</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ri</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si </a:t>
            </a:r>
            <a:r>
              <a:rPr lang="nb-NO" sz="2800" b="1" dirty="0">
                <a:solidFill>
                  <a:srgbClr val="7030A0"/>
                </a:solidFill>
                <a:cs typeface="Arial" panose="020B0604020202020204" pitchFamily="34" charset="0"/>
              </a:rPr>
              <a:t>Gerak Spesifik</a:t>
            </a:r>
            <a:r>
              <a:rPr lang="id-ID" sz="2800" b="1" dirty="0">
                <a:solidFill>
                  <a:srgbClr val="7030A0"/>
                </a:solidFill>
                <a:cs typeface="Arial" panose="020B0604020202020204" pitchFamily="34" charset="0"/>
              </a:rPr>
              <a:t> </a:t>
            </a:r>
            <a:r>
              <a:rPr lang="nb-NO" sz="2800" b="1" dirty="0">
                <a:solidFill>
                  <a:srgbClr val="7030A0"/>
                </a:solidFill>
                <a:cs typeface="Arial" panose="020B0604020202020204" pitchFamily="34" charset="0"/>
              </a:rPr>
              <a:t>M</a:t>
            </a:r>
            <a:r>
              <a:rPr lang="id-ID" sz="2800" b="1" dirty="0">
                <a:solidFill>
                  <a:srgbClr val="7030A0"/>
                </a:solidFill>
                <a:cs typeface="Arial" panose="020B0604020202020204" pitchFamily="34" charset="0"/>
              </a:rPr>
              <a:t>enggiring </a:t>
            </a:r>
            <a:r>
              <a:rPr lang="nb-NO" sz="2800" b="1" dirty="0" smtClean="0">
                <a:solidFill>
                  <a:srgbClr val="7030A0"/>
                </a:solidFill>
                <a:cs typeface="Arial" panose="020B0604020202020204" pitchFamily="34" charset="0"/>
              </a:rPr>
              <a:t>Bola</a:t>
            </a:r>
            <a:endParaRPr lang="id-ID" sz="2800" b="1" dirty="0">
              <a:solidFill>
                <a:srgbClr val="7030A0"/>
              </a:solidFill>
              <a:cs typeface="Arial" panose="020B0604020202020204" pitchFamily="34" charset="0"/>
            </a:endParaRPr>
          </a:p>
        </p:txBody>
      </p:sp>
      <p:sp>
        <p:nvSpPr>
          <p:cNvPr id="8" name="TextBox 7">
            <a:extLst>
              <a:ext uri="{FF2B5EF4-FFF2-40B4-BE49-F238E27FC236}">
                <a16:creationId xmlns="" xmlns:a16="http://schemas.microsoft.com/office/drawing/2014/main" id="{D66DE4D2-691E-54C4-AE5D-AE4D15B00616}"/>
              </a:ext>
            </a:extLst>
          </p:cNvPr>
          <p:cNvSpPr txBox="1"/>
          <p:nvPr/>
        </p:nvSpPr>
        <p:spPr>
          <a:xfrm>
            <a:off x="5038297" y="1225689"/>
            <a:ext cx="7153703" cy="5170646"/>
          </a:xfrm>
          <a:prstGeom prst="rect">
            <a:avLst/>
          </a:prstGeom>
          <a:noFill/>
        </p:spPr>
        <p:txBody>
          <a:bodyPr wrap="square">
            <a:spAutoFit/>
          </a:bodyPr>
          <a:lstStyle/>
          <a:p>
            <a:r>
              <a:rPr lang="id-ID" sz="2200" dirty="0"/>
              <a:t>Cara </a:t>
            </a:r>
            <a:r>
              <a:rPr lang="id-ID" sz="2200" dirty="0" smtClean="0">
                <a:cs typeface="Arial" panose="020B0604020202020204" pitchFamily="34" charset="0"/>
              </a:rPr>
              <a:t>menggiring </a:t>
            </a:r>
            <a:r>
              <a:rPr lang="id-ID" sz="2200" dirty="0">
                <a:cs typeface="Arial" panose="020B0604020202020204" pitchFamily="34" charset="0"/>
              </a:rPr>
              <a:t>bola dengan cara </a:t>
            </a:r>
            <a:r>
              <a:rPr lang="id-ID" sz="2200" dirty="0" smtClean="0">
                <a:cs typeface="Arial" panose="020B0604020202020204" pitchFamily="34" charset="0"/>
              </a:rPr>
              <a:t>estafet</a:t>
            </a:r>
            <a:r>
              <a:rPr lang="id-ID" sz="2200" dirty="0" smtClean="0"/>
              <a:t>:</a:t>
            </a:r>
            <a:endParaRPr lang="id-ID" sz="2200" dirty="0"/>
          </a:p>
          <a:p>
            <a:pPr marL="342900" lvl="0" indent="-342900">
              <a:buFont typeface="Arial" panose="020B0604020202020204" pitchFamily="34" charset="0"/>
              <a:buChar char="•"/>
            </a:pPr>
            <a:r>
              <a:rPr lang="id-ID" sz="2200" dirty="0" smtClean="0"/>
              <a:t>Buatlah </a:t>
            </a:r>
            <a:r>
              <a:rPr lang="id-ID" sz="2200" dirty="0"/>
              <a:t>lintasan sebanyak 6 lintasan atau </a:t>
            </a:r>
            <a:r>
              <a:rPr lang="id-ID" sz="2200" dirty="0" smtClean="0"/>
              <a:t>lebih.</a:t>
            </a:r>
            <a:endParaRPr lang="id-ID" sz="2200" dirty="0"/>
          </a:p>
          <a:p>
            <a:pPr marL="342900" lvl="0" indent="-342900">
              <a:buFont typeface="Arial" panose="020B0604020202020204" pitchFamily="34" charset="0"/>
              <a:buChar char="•"/>
            </a:pPr>
            <a:r>
              <a:rPr lang="id-ID" sz="2200" dirty="0" smtClean="0"/>
              <a:t>Buat </a:t>
            </a:r>
            <a:r>
              <a:rPr lang="id-ID" sz="2200" dirty="0"/>
              <a:t>kelompok yang terdiri atas 4 </a:t>
            </a:r>
            <a:r>
              <a:rPr lang="id-ID" sz="2200" dirty="0" smtClean="0"/>
              <a:t>orang.</a:t>
            </a:r>
            <a:endParaRPr lang="id-ID" sz="2200" dirty="0"/>
          </a:p>
          <a:p>
            <a:pPr marL="342900" lvl="0" indent="-342900">
              <a:buFont typeface="Arial" panose="020B0604020202020204" pitchFamily="34" charset="0"/>
              <a:buChar char="•"/>
            </a:pPr>
            <a:r>
              <a:rPr lang="id-ID" sz="2200" dirty="0" smtClean="0"/>
              <a:t>Setiap </a:t>
            </a:r>
            <a:r>
              <a:rPr lang="id-ID" sz="2200" dirty="0"/>
              <a:t>anggota kelompok berdiri di lintasan </a:t>
            </a:r>
            <a:r>
              <a:rPr lang="id-ID" sz="2200" dirty="0" smtClean="0"/>
              <a:t>masing-masing dengan </a:t>
            </a:r>
            <a:r>
              <a:rPr lang="id-ID" sz="2200" dirty="0"/>
              <a:t>pemain urutan pertama yang membawa sebuah </a:t>
            </a:r>
            <a:r>
              <a:rPr lang="id-ID" sz="2200" dirty="0" smtClean="0"/>
              <a:t>bola.</a:t>
            </a:r>
            <a:endParaRPr lang="id-ID" sz="2200" dirty="0"/>
          </a:p>
          <a:p>
            <a:pPr marL="342900" lvl="0" indent="-342900">
              <a:buFont typeface="Arial" panose="020B0604020202020204" pitchFamily="34" charset="0"/>
              <a:buChar char="•"/>
            </a:pPr>
            <a:r>
              <a:rPr lang="id-ID" sz="2200" dirty="0" smtClean="0"/>
              <a:t>Saat </a:t>
            </a:r>
            <a:r>
              <a:rPr lang="id-ID" sz="2200" dirty="0"/>
              <a:t>terdengar aba-aba “ya”, pemain pertama pada </a:t>
            </a:r>
            <a:r>
              <a:rPr lang="id-ID" sz="2200" dirty="0" smtClean="0"/>
              <a:t>setiap regu </a:t>
            </a:r>
            <a:r>
              <a:rPr lang="id-ID" sz="2200" dirty="0"/>
              <a:t>segera menggiring bola secara berliku melewati </a:t>
            </a:r>
            <a:r>
              <a:rPr lang="id-ID" sz="2200" dirty="0" smtClean="0"/>
              <a:t>setiap bendera </a:t>
            </a:r>
            <a:r>
              <a:rPr lang="id-ID" sz="2200" dirty="0"/>
              <a:t>dan memutar kembali melewati bendera sampai </a:t>
            </a:r>
            <a:r>
              <a:rPr lang="id-ID" sz="2200" dirty="0" smtClean="0"/>
              <a:t>ke pemain </a:t>
            </a:r>
            <a:r>
              <a:rPr lang="id-ID" sz="2200" dirty="0"/>
              <a:t>kedua. Setelah </a:t>
            </a:r>
            <a:r>
              <a:rPr lang="id-ID" sz="2200" dirty="0" smtClean="0"/>
              <a:t>itu, pemain </a:t>
            </a:r>
            <a:r>
              <a:rPr lang="id-ID" sz="2200" dirty="0"/>
              <a:t>kedua menerima bola, </a:t>
            </a:r>
            <a:r>
              <a:rPr lang="id-ID" sz="2200" dirty="0" smtClean="0"/>
              <a:t>lalu menggiring </a:t>
            </a:r>
            <a:r>
              <a:rPr lang="id-ID" sz="2200" dirty="0"/>
              <a:t>bola melewati </a:t>
            </a:r>
            <a:r>
              <a:rPr lang="id-ID" sz="2200" dirty="0" smtClean="0"/>
              <a:t>setiap bendera</a:t>
            </a:r>
            <a:r>
              <a:rPr lang="id-ID" sz="2200" dirty="0"/>
              <a:t>. Gerak </a:t>
            </a:r>
            <a:r>
              <a:rPr lang="id-ID" sz="2200" dirty="0" smtClean="0"/>
              <a:t>menggiring bola </a:t>
            </a:r>
            <a:r>
              <a:rPr lang="id-ID" sz="2200" dirty="0"/>
              <a:t>tersebut dilakukan sampai pada pemain </a:t>
            </a:r>
            <a:r>
              <a:rPr lang="id-ID" sz="2200" dirty="0" smtClean="0"/>
              <a:t>keempat.</a:t>
            </a:r>
            <a:endParaRPr lang="id-ID" sz="2200" dirty="0"/>
          </a:p>
          <a:p>
            <a:pPr marL="342900" lvl="0" indent="-342900">
              <a:buFont typeface="Arial" panose="020B0604020202020204" pitchFamily="34" charset="0"/>
              <a:buChar char="•"/>
            </a:pPr>
            <a:r>
              <a:rPr lang="id-ID" sz="2200" dirty="0" smtClean="0"/>
              <a:t>Kelompok </a:t>
            </a:r>
            <a:r>
              <a:rPr lang="id-ID" sz="2200" dirty="0"/>
              <a:t>yang memasuki garis finis terlebih dahulu </a:t>
            </a:r>
            <a:r>
              <a:rPr lang="id-ID" sz="2200" dirty="0" smtClean="0"/>
              <a:t>dinyatakan sebagai pemenangnya.</a:t>
            </a:r>
            <a:endParaRPr lang="id-ID" sz="2200" dirty="0"/>
          </a:p>
        </p:txBody>
      </p:sp>
      <p:pic>
        <p:nvPicPr>
          <p:cNvPr id="7" name="Picture 45" descr="D:\JOB ERLANGGA\PPT PJOK SMP VIII Kurikulum Merdeka\PJOK SMP VIII KM\Powerpoint\Bab 1 Pivot\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568463"/>
            <a:ext cx="5108149" cy="37210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80675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 xmlns:a16="http://schemas.microsoft.com/office/drawing/2014/main" id="{5316B8D6-5B70-8519-0E1C-9106EF641CCD}"/>
              </a:ext>
            </a:extLst>
          </p:cNvPr>
          <p:cNvSpPr/>
          <p:nvPr/>
        </p:nvSpPr>
        <p:spPr>
          <a:xfrm>
            <a:off x="139520" y="902497"/>
            <a:ext cx="9274935" cy="523220"/>
          </a:xfrm>
          <a:prstGeom prst="rect">
            <a:avLst/>
          </a:prstGeom>
        </p:spPr>
        <p:txBody>
          <a:bodyPr wrap="square">
            <a:spAutoFit/>
          </a:bodyPr>
          <a:lstStyle/>
          <a:p>
            <a:r>
              <a:rPr lang="id-ID" sz="2800" b="1" dirty="0">
                <a:solidFill>
                  <a:srgbClr val="7030A0"/>
                </a:solidFill>
                <a:cs typeface="Arial" panose="020B0604020202020204" pitchFamily="34" charset="0"/>
              </a:rPr>
              <a:t>2. Menganalisis</a:t>
            </a:r>
            <a:r>
              <a:rPr lang="nb-NO" sz="2800" b="1" dirty="0">
                <a:solidFill>
                  <a:srgbClr val="7030A0"/>
                </a:solidFill>
                <a:cs typeface="Arial" panose="020B0604020202020204" pitchFamily="34" charset="0"/>
              </a:rPr>
              <a:t> </a:t>
            </a:r>
            <a:r>
              <a:rPr lang="id-ID" sz="2800" b="1" dirty="0">
                <a:solidFill>
                  <a:srgbClr val="7030A0"/>
                </a:solidFill>
                <a:cs typeface="Arial" panose="020B0604020202020204" pitchFamily="34" charset="0"/>
              </a:rPr>
              <a:t>V</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ri</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si </a:t>
            </a:r>
            <a:r>
              <a:rPr lang="nb-NO" sz="2800" b="1" dirty="0">
                <a:solidFill>
                  <a:srgbClr val="7030A0"/>
                </a:solidFill>
                <a:cs typeface="Arial" panose="020B0604020202020204" pitchFamily="34" charset="0"/>
              </a:rPr>
              <a:t>Gerak Spesifik</a:t>
            </a:r>
            <a:r>
              <a:rPr lang="id-ID" sz="2800" b="1" dirty="0">
                <a:solidFill>
                  <a:srgbClr val="7030A0"/>
                </a:solidFill>
                <a:cs typeface="Arial" panose="020B0604020202020204" pitchFamily="34" charset="0"/>
              </a:rPr>
              <a:t> </a:t>
            </a:r>
            <a:r>
              <a:rPr lang="nb-NO" sz="2800" b="1" dirty="0">
                <a:solidFill>
                  <a:srgbClr val="7030A0"/>
                </a:solidFill>
                <a:cs typeface="Arial" panose="020B0604020202020204" pitchFamily="34" charset="0"/>
              </a:rPr>
              <a:t>M</a:t>
            </a:r>
            <a:r>
              <a:rPr lang="id-ID" sz="2800" b="1" dirty="0">
                <a:solidFill>
                  <a:srgbClr val="7030A0"/>
                </a:solidFill>
                <a:cs typeface="Arial" panose="020B0604020202020204" pitchFamily="34" charset="0"/>
              </a:rPr>
              <a:t>enggiring </a:t>
            </a:r>
            <a:r>
              <a:rPr lang="nb-NO" sz="2800" b="1" dirty="0" smtClean="0">
                <a:solidFill>
                  <a:srgbClr val="7030A0"/>
                </a:solidFill>
                <a:cs typeface="Arial" panose="020B0604020202020204" pitchFamily="34" charset="0"/>
              </a:rPr>
              <a:t>Bola</a:t>
            </a:r>
            <a:endParaRPr lang="id-ID" sz="2800" b="1" dirty="0">
              <a:solidFill>
                <a:srgbClr val="7030A0"/>
              </a:solidFill>
              <a:cs typeface="Arial" panose="020B0604020202020204" pitchFamily="34" charset="0"/>
            </a:endParaRPr>
          </a:p>
        </p:txBody>
      </p:sp>
      <p:sp>
        <p:nvSpPr>
          <p:cNvPr id="8" name="TextBox 7">
            <a:extLst>
              <a:ext uri="{FF2B5EF4-FFF2-40B4-BE49-F238E27FC236}">
                <a16:creationId xmlns="" xmlns:a16="http://schemas.microsoft.com/office/drawing/2014/main" id="{D66DE4D2-691E-54C4-AE5D-AE4D15B00616}"/>
              </a:ext>
            </a:extLst>
          </p:cNvPr>
          <p:cNvSpPr txBox="1"/>
          <p:nvPr/>
        </p:nvSpPr>
        <p:spPr>
          <a:xfrm>
            <a:off x="4885897" y="1664257"/>
            <a:ext cx="7153703" cy="4493538"/>
          </a:xfrm>
          <a:prstGeom prst="rect">
            <a:avLst/>
          </a:prstGeom>
          <a:noFill/>
        </p:spPr>
        <p:txBody>
          <a:bodyPr wrap="square">
            <a:spAutoFit/>
          </a:bodyPr>
          <a:lstStyle/>
          <a:p>
            <a:r>
              <a:rPr lang="id-ID" sz="2200" dirty="0"/>
              <a:t>Cara </a:t>
            </a:r>
            <a:r>
              <a:rPr lang="id-ID" sz="2200" dirty="0" smtClean="0">
                <a:cs typeface="Arial" panose="020B0604020202020204" pitchFamily="34" charset="0"/>
              </a:rPr>
              <a:t>menggiring </a:t>
            </a:r>
            <a:r>
              <a:rPr lang="id-ID" sz="2200" dirty="0">
                <a:cs typeface="Arial" panose="020B0604020202020204" pitchFamily="34" charset="0"/>
              </a:rPr>
              <a:t>bola dengan </a:t>
            </a:r>
            <a:r>
              <a:rPr lang="id-ID" sz="2200" dirty="0" smtClean="0">
                <a:cs typeface="Arial" panose="020B0604020202020204" pitchFamily="34" charset="0"/>
              </a:rPr>
              <a:t>rintangan pemain lawan</a:t>
            </a:r>
            <a:r>
              <a:rPr lang="id-ID" sz="2200" dirty="0" smtClean="0"/>
              <a:t>:</a:t>
            </a:r>
          </a:p>
          <a:p>
            <a:pPr marL="342900" lvl="0" indent="-342900">
              <a:buFont typeface="Arial" panose="020B0604020202020204" pitchFamily="34" charset="0"/>
              <a:buChar char="•"/>
            </a:pPr>
            <a:r>
              <a:rPr lang="id-ID" sz="2200" dirty="0"/>
              <a:t>Latihan dilakukan secara </a:t>
            </a:r>
            <a:r>
              <a:rPr lang="id-ID" sz="2200" dirty="0" smtClean="0"/>
              <a:t>berpasangan.</a:t>
            </a:r>
            <a:endParaRPr lang="id-ID" sz="2200" dirty="0"/>
          </a:p>
          <a:p>
            <a:pPr marL="342900" lvl="0" indent="-342900">
              <a:buFont typeface="Arial" panose="020B0604020202020204" pitchFamily="34" charset="0"/>
              <a:buChar char="•"/>
            </a:pPr>
            <a:r>
              <a:rPr lang="id-ID" sz="2200" dirty="0" smtClean="0"/>
              <a:t>Buatlah </a:t>
            </a:r>
            <a:r>
              <a:rPr lang="id-ID" sz="2200" dirty="0"/>
              <a:t>lintasan yang diberi batas dengan </a:t>
            </a:r>
            <a:r>
              <a:rPr lang="id-ID" sz="2200" dirty="0" smtClean="0"/>
              <a:t>bendera.</a:t>
            </a:r>
            <a:endParaRPr lang="id-ID" sz="2200" dirty="0"/>
          </a:p>
          <a:p>
            <a:pPr marL="342900" lvl="0" indent="-342900">
              <a:buFont typeface="Arial" panose="020B0604020202020204" pitchFamily="34" charset="0"/>
              <a:buChar char="•"/>
            </a:pPr>
            <a:r>
              <a:rPr lang="id-ID" sz="2200" dirty="0" smtClean="0"/>
              <a:t>Setiap </a:t>
            </a:r>
            <a:r>
              <a:rPr lang="id-ID" sz="2200" dirty="0"/>
              <a:t>pemain yang menggiring bola harus dihalangi oleh </a:t>
            </a:r>
            <a:r>
              <a:rPr lang="id-ID" sz="2200" dirty="0" smtClean="0"/>
              <a:t>satu pemain lainnya.</a:t>
            </a:r>
            <a:endParaRPr lang="id-ID" sz="2200" dirty="0"/>
          </a:p>
          <a:p>
            <a:pPr marL="342900" lvl="0" indent="-342900">
              <a:buFont typeface="Arial" panose="020B0604020202020204" pitchFamily="34" charset="0"/>
              <a:buChar char="•"/>
            </a:pPr>
            <a:r>
              <a:rPr lang="id-ID" sz="2200" dirty="0" smtClean="0"/>
              <a:t>Bola </a:t>
            </a:r>
            <a:r>
              <a:rPr lang="id-ID" sz="2200" dirty="0"/>
              <a:t>digiring dengan gerak berjalan menggunakan </a:t>
            </a:r>
            <a:r>
              <a:rPr lang="id-ID" sz="2200" dirty="0" smtClean="0"/>
              <a:t>tangan kanan </a:t>
            </a:r>
            <a:r>
              <a:rPr lang="id-ID" sz="2200" dirty="0"/>
              <a:t>atau </a:t>
            </a:r>
            <a:r>
              <a:rPr lang="id-ID" sz="2200" dirty="0" smtClean="0"/>
              <a:t>kiri.</a:t>
            </a:r>
            <a:endParaRPr lang="id-ID" sz="2200" dirty="0"/>
          </a:p>
          <a:p>
            <a:pPr marL="342900" lvl="0" indent="-342900">
              <a:buFont typeface="Arial" panose="020B0604020202020204" pitchFamily="34" charset="0"/>
              <a:buChar char="•"/>
            </a:pPr>
            <a:r>
              <a:rPr lang="id-ID" sz="2200" dirty="0" smtClean="0"/>
              <a:t>Pemain </a:t>
            </a:r>
            <a:r>
              <a:rPr lang="id-ID" sz="2200" dirty="0"/>
              <a:t>A menghadang dan menghalangi pemain B agar </a:t>
            </a:r>
            <a:r>
              <a:rPr lang="id-ID" sz="2200" dirty="0" smtClean="0"/>
              <a:t>pemain B </a:t>
            </a:r>
            <a:r>
              <a:rPr lang="id-ID" sz="2200" dirty="0"/>
              <a:t>yang menggiring bola terhalang sehingga tidak bisa </a:t>
            </a:r>
            <a:r>
              <a:rPr lang="id-ID" sz="2200" dirty="0" smtClean="0"/>
              <a:t>berjalan ke </a:t>
            </a:r>
            <a:r>
              <a:rPr lang="id-ID" sz="2200" dirty="0"/>
              <a:t>arah </a:t>
            </a:r>
            <a:r>
              <a:rPr lang="id-ID" sz="2200" dirty="0" smtClean="0"/>
              <a:t>bendera.</a:t>
            </a:r>
            <a:endParaRPr lang="id-ID" sz="2200" dirty="0"/>
          </a:p>
          <a:p>
            <a:pPr marL="342900" lvl="0" indent="-342900">
              <a:buFont typeface="Arial" panose="020B0604020202020204" pitchFamily="34" charset="0"/>
              <a:buChar char="•"/>
            </a:pPr>
            <a:r>
              <a:rPr lang="id-ID" sz="2200" dirty="0" smtClean="0"/>
              <a:t>Bola </a:t>
            </a:r>
            <a:r>
              <a:rPr lang="id-ID" sz="2200" dirty="0"/>
              <a:t>digiring sampai batas yang telah </a:t>
            </a:r>
            <a:r>
              <a:rPr lang="id-ID" sz="2200" dirty="0" smtClean="0"/>
              <a:t>ditentukan.</a:t>
            </a:r>
            <a:endParaRPr lang="id-ID" sz="2200" dirty="0"/>
          </a:p>
          <a:p>
            <a:pPr marL="342900" lvl="0" indent="-342900">
              <a:buFont typeface="Arial" panose="020B0604020202020204" pitchFamily="34" charset="0"/>
              <a:buChar char="•"/>
            </a:pPr>
            <a:r>
              <a:rPr lang="id-ID" sz="2200" dirty="0" smtClean="0"/>
              <a:t>Latihan </a:t>
            </a:r>
            <a:r>
              <a:rPr lang="id-ID" sz="2200" dirty="0"/>
              <a:t>tersebut dilakukan secara bergantian dengan </a:t>
            </a:r>
            <a:r>
              <a:rPr lang="id-ID" sz="2200" dirty="0" smtClean="0"/>
              <a:t>pasangan pemain.</a:t>
            </a:r>
            <a:endParaRPr lang="id-ID" sz="2200" dirty="0"/>
          </a:p>
        </p:txBody>
      </p:sp>
      <p:pic>
        <p:nvPicPr>
          <p:cNvPr id="6" name="Picture 46" descr="D:\JOB ERLANGGA\PPT PJOK SMP VIII Kurikulum Merdeka\PJOK SMP VIII KM\Powerpoint\Bab 1 Pivot\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548" y="1724941"/>
            <a:ext cx="5688824" cy="41440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36208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309" y="0"/>
            <a:ext cx="12192000" cy="6858000"/>
          </a:xfrm>
          <a:prstGeom prst="rect">
            <a:avLst/>
          </a:prstGeom>
        </p:spPr>
      </p:pic>
      <p:sp>
        <p:nvSpPr>
          <p:cNvPr id="3" name="Rectangle 2">
            <a:extLst>
              <a:ext uri="{FF2B5EF4-FFF2-40B4-BE49-F238E27FC236}">
                <a16:creationId xmlns="" xmlns:a16="http://schemas.microsoft.com/office/drawing/2014/main" id="{5316B8D6-5B70-8519-0E1C-9106EF641CCD}"/>
              </a:ext>
            </a:extLst>
          </p:cNvPr>
          <p:cNvSpPr/>
          <p:nvPr/>
        </p:nvSpPr>
        <p:spPr>
          <a:xfrm>
            <a:off x="139520" y="486998"/>
            <a:ext cx="9274935" cy="523220"/>
          </a:xfrm>
          <a:prstGeom prst="rect">
            <a:avLst/>
          </a:prstGeom>
        </p:spPr>
        <p:txBody>
          <a:bodyPr wrap="square">
            <a:spAutoFit/>
          </a:bodyPr>
          <a:lstStyle/>
          <a:p>
            <a:r>
              <a:rPr lang="nb-NO" sz="2800" b="1" dirty="0" smtClean="0">
                <a:solidFill>
                  <a:srgbClr val="7030A0"/>
                </a:solidFill>
                <a:cs typeface="Arial" panose="020B0604020202020204" pitchFamily="34" charset="0"/>
              </a:rPr>
              <a:t>Video Gerak M</a:t>
            </a:r>
            <a:r>
              <a:rPr lang="id-ID" sz="2800" b="1" dirty="0">
                <a:solidFill>
                  <a:srgbClr val="7030A0"/>
                </a:solidFill>
                <a:cs typeface="Arial" panose="020B0604020202020204" pitchFamily="34" charset="0"/>
              </a:rPr>
              <a:t>enggiring </a:t>
            </a:r>
            <a:r>
              <a:rPr lang="nb-NO" sz="2800" b="1" dirty="0" smtClean="0">
                <a:solidFill>
                  <a:srgbClr val="7030A0"/>
                </a:solidFill>
                <a:cs typeface="Arial" panose="020B0604020202020204" pitchFamily="34" charset="0"/>
              </a:rPr>
              <a:t>Bola</a:t>
            </a:r>
            <a:r>
              <a:rPr lang="en-US" sz="2800" b="1" dirty="0" smtClean="0">
                <a:solidFill>
                  <a:srgbClr val="7030A0"/>
                </a:solidFill>
                <a:cs typeface="Arial" panose="020B0604020202020204" pitchFamily="34" charset="0"/>
              </a:rPr>
              <a:t>      </a:t>
            </a:r>
            <a:endParaRPr lang="id-ID" sz="2800" b="1" dirty="0">
              <a:solidFill>
                <a:srgbClr val="7030A0"/>
              </a:solidFill>
              <a:cs typeface="Arial" panose="020B0604020202020204" pitchFamily="34" charset="0"/>
            </a:endParaRPr>
          </a:p>
        </p:txBody>
      </p:sp>
      <p:pic>
        <p:nvPicPr>
          <p:cNvPr id="5" name="0036130200.0016.01.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48585" y="1256355"/>
            <a:ext cx="9584853" cy="5352641"/>
          </a:xfrm>
          <a:prstGeom prst="rect">
            <a:avLst/>
          </a:prstGeom>
        </p:spPr>
      </p:pic>
    </p:spTree>
    <p:extLst>
      <p:ext uri="{BB962C8B-B14F-4D97-AF65-F5344CB8AC3E}">
        <p14:creationId xmlns:p14="http://schemas.microsoft.com/office/powerpoint/2010/main" val="14247728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afterEffect">
                                  <p:stCondLst>
                                    <p:cond delay="0"/>
                                  </p:stCondLst>
                                  <p:childTnLst>
                                    <p:cmd type="call" cmd="togglePause">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Rectangle 15">
            <a:extLst>
              <a:ext uri="{FF2B5EF4-FFF2-40B4-BE49-F238E27FC236}">
                <a16:creationId xmlns="" xmlns:a16="http://schemas.microsoft.com/office/drawing/2014/main" id="{5B7D0903-CF38-B38E-1343-CEB316AB5CDD}"/>
              </a:ext>
            </a:extLst>
          </p:cNvPr>
          <p:cNvSpPr/>
          <p:nvPr/>
        </p:nvSpPr>
        <p:spPr>
          <a:xfrm>
            <a:off x="10063892" y="5759057"/>
            <a:ext cx="1880450" cy="276999"/>
          </a:xfrm>
          <a:prstGeom prst="rect">
            <a:avLst/>
          </a:prstGeom>
          <a:solidFill>
            <a:schemeClr val="bg1">
              <a:alpha val="54000"/>
            </a:schemeClr>
          </a:solidFill>
        </p:spPr>
        <p:txBody>
          <a:bodyPr wrap="none">
            <a:spAutoFit/>
          </a:bodyPr>
          <a:lstStyle/>
          <a:p>
            <a:pPr algn="r"/>
            <a:r>
              <a:rPr lang="en-US" sz="1200" dirty="0" err="1">
                <a:cs typeface="Arial" pitchFamily="34" charset="0"/>
              </a:rPr>
              <a:t>Sumber</a:t>
            </a:r>
            <a:r>
              <a:rPr lang="en-US" sz="1200" dirty="0">
                <a:cs typeface="Arial" pitchFamily="34" charset="0"/>
              </a:rPr>
              <a:t>: </a:t>
            </a:r>
            <a:r>
              <a:rPr lang="id-ID" sz="1200" i="1" dirty="0">
                <a:cs typeface="Arial" pitchFamily="34" charset="0"/>
              </a:rPr>
              <a:t>dokumen penerbit</a:t>
            </a:r>
            <a:endParaRPr lang="en-US" sz="1200" i="1" dirty="0">
              <a:cs typeface="Arial" pitchFamily="34" charset="0"/>
            </a:endParaRPr>
          </a:p>
        </p:txBody>
      </p:sp>
      <p:grpSp>
        <p:nvGrpSpPr>
          <p:cNvPr id="18" name="Group 17">
            <a:extLst>
              <a:ext uri="{FF2B5EF4-FFF2-40B4-BE49-F238E27FC236}">
                <a16:creationId xmlns="" xmlns:a16="http://schemas.microsoft.com/office/drawing/2014/main" id="{E3F6FAEA-0132-A009-ED46-ED113C2DB671}"/>
              </a:ext>
            </a:extLst>
          </p:cNvPr>
          <p:cNvGrpSpPr/>
          <p:nvPr/>
        </p:nvGrpSpPr>
        <p:grpSpPr>
          <a:xfrm>
            <a:off x="-1" y="1561824"/>
            <a:ext cx="6141493" cy="4924023"/>
            <a:chOff x="0" y="1847850"/>
            <a:chExt cx="4038600" cy="4017945"/>
          </a:xfrm>
        </p:grpSpPr>
        <p:sp>
          <p:nvSpPr>
            <p:cNvPr id="19" name="Rectangle 18">
              <a:extLst>
                <a:ext uri="{FF2B5EF4-FFF2-40B4-BE49-F238E27FC236}">
                  <a16:creationId xmlns="" xmlns:a16="http://schemas.microsoft.com/office/drawing/2014/main" id="{6CC72A31-61D8-3361-CA1D-C13465408F0E}"/>
                </a:ext>
              </a:extLst>
            </p:cNvPr>
            <p:cNvSpPr/>
            <p:nvPr/>
          </p:nvSpPr>
          <p:spPr>
            <a:xfrm>
              <a:off x="1" y="2190750"/>
              <a:ext cx="4038599" cy="3675045"/>
            </a:xfrm>
            <a:prstGeom prst="rect">
              <a:avLst/>
            </a:prstGeom>
            <a:solidFill>
              <a:schemeClr val="bg1">
                <a:lumMod val="95000"/>
              </a:schemeClr>
            </a:solidFill>
          </p:spPr>
          <p:txBody>
            <a:bodyPr wrap="square">
              <a:spAutoFit/>
            </a:bodyPr>
            <a:lstStyle/>
            <a:p>
              <a:pPr marL="423143" indent="-423143" eaLnBrk="0" hangingPunct="0">
                <a:spcBef>
                  <a:spcPts val="800"/>
                </a:spcBef>
                <a:buFont typeface="Wingdings" pitchFamily="2" charset="2"/>
                <a:buChar char="§"/>
              </a:pPr>
              <a:r>
                <a:rPr lang="id-ID" sz="2000" dirty="0"/>
                <a:t>Menunjukkan kemampuan dalam mempraktikkan keterampilan variasi gerak spesifik melempar atau mengoper bola</a:t>
              </a:r>
              <a:r>
                <a:rPr lang="en-US" sz="2000" dirty="0" smtClean="0">
                  <a:cs typeface="Calibri" pitchFamily="34" charset="0"/>
                </a:rPr>
                <a:t>.</a:t>
              </a:r>
              <a:endParaRPr lang="en-US" sz="2000" dirty="0">
                <a:cs typeface="Calibri" pitchFamily="34" charset="0"/>
              </a:endParaRPr>
            </a:p>
            <a:p>
              <a:pPr marL="423143" indent="-423143" eaLnBrk="0" hangingPunct="0">
                <a:spcBef>
                  <a:spcPts val="800"/>
                </a:spcBef>
                <a:buFont typeface="Wingdings" pitchFamily="2" charset="2"/>
                <a:buChar char="§"/>
              </a:pPr>
              <a:r>
                <a:rPr lang="id-ID" sz="2000" dirty="0"/>
                <a:t>Menganalisis fakta, konsep, dan prosedur dalam melakukan keterampilan variasi gerak spesifik melempar atau mengoper bola</a:t>
              </a:r>
              <a:r>
                <a:rPr lang="en-US" sz="2000" dirty="0" smtClean="0">
                  <a:cs typeface="Calibri" pitchFamily="34" charset="0"/>
                </a:rPr>
                <a:t>.</a:t>
              </a:r>
              <a:endParaRPr lang="en-US" sz="2000" dirty="0">
                <a:cs typeface="Calibri" pitchFamily="34" charset="0"/>
              </a:endParaRPr>
            </a:p>
            <a:p>
              <a:pPr marL="423143" indent="-423143" eaLnBrk="0" hangingPunct="0">
                <a:spcBef>
                  <a:spcPts val="800"/>
                </a:spcBef>
                <a:buFont typeface="Wingdings" pitchFamily="2" charset="2"/>
                <a:buChar char="§"/>
              </a:pPr>
              <a:r>
                <a:rPr lang="id-ID" sz="2000" dirty="0"/>
                <a:t>Menunjukkan kemampuan dalam mempraktikkan keterampilan variasi gerak spesifik menangkap bola</a:t>
              </a:r>
              <a:r>
                <a:rPr lang="en-US" sz="2000" dirty="0" smtClean="0">
                  <a:cs typeface="Calibri" pitchFamily="34" charset="0"/>
                </a:rPr>
                <a:t>.</a:t>
              </a:r>
              <a:endParaRPr lang="en-US" sz="2000" dirty="0">
                <a:cs typeface="Calibri" pitchFamily="34" charset="0"/>
              </a:endParaRPr>
            </a:p>
            <a:p>
              <a:pPr marL="423143" indent="-423143" eaLnBrk="0" hangingPunct="0">
                <a:spcBef>
                  <a:spcPts val="800"/>
                </a:spcBef>
                <a:buFont typeface="Wingdings" pitchFamily="2" charset="2"/>
                <a:buChar char="§"/>
              </a:pPr>
              <a:r>
                <a:rPr lang="id-ID" sz="2000" dirty="0"/>
                <a:t>Menganalisis fakta, konsep, dan prosedur dalam melakukan keterampilan variasi gerak spesifik menangkap bola</a:t>
              </a:r>
              <a:r>
                <a:rPr lang="en-US" sz="2000" dirty="0" smtClean="0">
                  <a:cs typeface="Calibri" pitchFamily="34" charset="0"/>
                </a:rPr>
                <a:t>.</a:t>
              </a:r>
              <a:endParaRPr lang="en-US" sz="2000" dirty="0">
                <a:cs typeface="Calibri" pitchFamily="34" charset="0"/>
              </a:endParaRPr>
            </a:p>
            <a:p>
              <a:pPr marL="423143" indent="-423143" eaLnBrk="0" hangingPunct="0">
                <a:spcBef>
                  <a:spcPts val="800"/>
                </a:spcBef>
                <a:buFont typeface="Wingdings" pitchFamily="2" charset="2"/>
                <a:buChar char="§"/>
              </a:pPr>
              <a:r>
                <a:rPr lang="id-ID" sz="2000" dirty="0"/>
                <a:t>Menunjukkan kemampuan dalam mempraktikkan keterampilan variasi gerak spesifik menggiring </a:t>
              </a:r>
              <a:r>
                <a:rPr lang="id-ID" sz="2000" dirty="0" smtClean="0"/>
                <a:t>bola.</a:t>
              </a:r>
            </a:p>
          </p:txBody>
        </p:sp>
        <p:sp>
          <p:nvSpPr>
            <p:cNvPr id="20" name="Rectangle 19">
              <a:extLst>
                <a:ext uri="{FF2B5EF4-FFF2-40B4-BE49-F238E27FC236}">
                  <a16:creationId xmlns="" xmlns:a16="http://schemas.microsoft.com/office/drawing/2014/main" id="{DFFD2C66-8CEC-CBBE-E0CB-7F6BB10E238A}"/>
                </a:ext>
              </a:extLst>
            </p:cNvPr>
            <p:cNvSpPr/>
            <p:nvPr/>
          </p:nvSpPr>
          <p:spPr>
            <a:xfrm>
              <a:off x="0" y="1847850"/>
              <a:ext cx="4038600" cy="3429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sp>
        <p:nvSpPr>
          <p:cNvPr id="21" name="Rectangle 20">
            <a:extLst>
              <a:ext uri="{FF2B5EF4-FFF2-40B4-BE49-F238E27FC236}">
                <a16:creationId xmlns="" xmlns:a16="http://schemas.microsoft.com/office/drawing/2014/main" id="{BA1DE567-DA1C-5C7F-36FE-182B3F68F8C3}"/>
              </a:ext>
            </a:extLst>
          </p:cNvPr>
          <p:cNvSpPr/>
          <p:nvPr/>
        </p:nvSpPr>
        <p:spPr>
          <a:xfrm>
            <a:off x="205007" y="1561823"/>
            <a:ext cx="2707053" cy="400110"/>
          </a:xfrm>
          <a:prstGeom prst="rect">
            <a:avLst/>
          </a:prstGeom>
        </p:spPr>
        <p:txBody>
          <a:bodyPr wrap="square">
            <a:spAutoFit/>
          </a:bodyPr>
          <a:lstStyle/>
          <a:p>
            <a:pPr algn="ctr" eaLnBrk="0" hangingPunct="0"/>
            <a:r>
              <a:rPr lang="en-US" sz="2000" b="1" dirty="0" err="1">
                <a:solidFill>
                  <a:schemeClr val="bg1"/>
                </a:solidFill>
                <a:cs typeface="Calibri" pitchFamily="34" charset="0"/>
                <a:sym typeface="Arial" pitchFamily="34" charset="0"/>
              </a:rPr>
              <a:t>Tujuan</a:t>
            </a:r>
            <a:r>
              <a:rPr lang="en-US" sz="2000" b="1" dirty="0">
                <a:solidFill>
                  <a:schemeClr val="bg1"/>
                </a:solidFill>
                <a:cs typeface="Calibri" pitchFamily="34" charset="0"/>
                <a:sym typeface="Arial" pitchFamily="34" charset="0"/>
              </a:rPr>
              <a:t> </a:t>
            </a:r>
            <a:r>
              <a:rPr lang="en-US" sz="2000" b="1" dirty="0" err="1">
                <a:solidFill>
                  <a:schemeClr val="bg1"/>
                </a:solidFill>
                <a:cs typeface="Calibri" pitchFamily="34" charset="0"/>
                <a:sym typeface="Arial" pitchFamily="34" charset="0"/>
              </a:rPr>
              <a:t>pembelajaran</a:t>
            </a:r>
            <a:r>
              <a:rPr lang="en-US" sz="2000" b="1" dirty="0">
                <a:solidFill>
                  <a:schemeClr val="bg1"/>
                </a:solidFill>
                <a:cs typeface="Calibri" pitchFamily="34" charset="0"/>
                <a:sym typeface="Arial" pitchFamily="34" charset="0"/>
              </a:rPr>
              <a:t>:</a:t>
            </a:r>
          </a:p>
        </p:txBody>
      </p:sp>
      <p:grpSp>
        <p:nvGrpSpPr>
          <p:cNvPr id="13" name="Group 12">
            <a:extLst>
              <a:ext uri="{FF2B5EF4-FFF2-40B4-BE49-F238E27FC236}">
                <a16:creationId xmlns="" xmlns:a16="http://schemas.microsoft.com/office/drawing/2014/main" id="{8B48EAA3-157A-0143-F8A2-3FC98965C3AF}"/>
              </a:ext>
            </a:extLst>
          </p:cNvPr>
          <p:cNvGrpSpPr/>
          <p:nvPr/>
        </p:nvGrpSpPr>
        <p:grpSpPr>
          <a:xfrm>
            <a:off x="273596" y="260777"/>
            <a:ext cx="1183247" cy="1196122"/>
            <a:chOff x="4328803" y="1954100"/>
            <a:chExt cx="1440091" cy="1491655"/>
          </a:xfrm>
        </p:grpSpPr>
        <p:pic>
          <p:nvPicPr>
            <p:cNvPr id="14" name="Picture 2" descr="E:\ELISA\ERLANGGA LISA\2017\TEMPLATE PPT\SMP Penjaskes Orkes (K13N)\untuk BAB penjas.png">
              <a:extLst>
                <a:ext uri="{FF2B5EF4-FFF2-40B4-BE49-F238E27FC236}">
                  <a16:creationId xmlns="" xmlns:a16="http://schemas.microsoft.com/office/drawing/2014/main" id="{E7EA96A6-C946-16A5-46EB-FD59706E927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0143" y="1954100"/>
              <a:ext cx="1428751" cy="1447246"/>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 xmlns:a16="http://schemas.microsoft.com/office/drawing/2014/main" id="{0E70A27F-D83A-079E-66D7-FF19F9EB7B3A}"/>
                </a:ext>
              </a:extLst>
            </p:cNvPr>
            <p:cNvSpPr/>
            <p:nvPr/>
          </p:nvSpPr>
          <p:spPr>
            <a:xfrm>
              <a:off x="4328803" y="2140542"/>
              <a:ext cx="1428751" cy="1305213"/>
            </a:xfrm>
            <a:prstGeom prst="rect">
              <a:avLst/>
            </a:prstGeom>
          </p:spPr>
          <p:txBody>
            <a:bodyPr wrap="square">
              <a:spAutoFit/>
            </a:bodyPr>
            <a:lstStyle/>
            <a:p>
              <a:pPr algn="ctr"/>
              <a:r>
                <a:rPr lang="en-US" sz="2400" b="1" dirty="0">
                  <a:solidFill>
                    <a:schemeClr val="bg1"/>
                  </a:solidFill>
                </a:rPr>
                <a:t>BAB </a:t>
              </a:r>
            </a:p>
            <a:p>
              <a:pPr algn="ctr"/>
              <a:r>
                <a:rPr lang="en-US" sz="2400" b="1" dirty="0">
                  <a:solidFill>
                    <a:schemeClr val="bg1"/>
                  </a:solidFill>
                </a:rPr>
                <a:t>1</a:t>
              </a:r>
            </a:p>
          </p:txBody>
        </p:sp>
      </p:grpSp>
      <p:sp>
        <p:nvSpPr>
          <p:cNvPr id="22" name="TextBox 21">
            <a:extLst>
              <a:ext uri="{FF2B5EF4-FFF2-40B4-BE49-F238E27FC236}">
                <a16:creationId xmlns="" xmlns:a16="http://schemas.microsoft.com/office/drawing/2014/main" id="{74BE65CE-486A-79B3-C511-6110682F2D82}"/>
              </a:ext>
            </a:extLst>
          </p:cNvPr>
          <p:cNvSpPr txBox="1"/>
          <p:nvPr/>
        </p:nvSpPr>
        <p:spPr>
          <a:xfrm>
            <a:off x="1456843" y="241892"/>
            <a:ext cx="6513450" cy="1078040"/>
          </a:xfrm>
          <a:prstGeom prst="rect">
            <a:avLst/>
          </a:prstGeom>
          <a:noFill/>
          <a:ln>
            <a:noFill/>
          </a:ln>
          <a:effectLst/>
        </p:spPr>
        <p:style>
          <a:lnRef idx="2">
            <a:schemeClr val="accent2"/>
          </a:lnRef>
          <a:fillRef idx="1">
            <a:schemeClr val="lt1"/>
          </a:fillRef>
          <a:effectRef idx="0">
            <a:schemeClr val="accent2"/>
          </a:effectRef>
          <a:fontRef idx="minor">
            <a:schemeClr val="dk1"/>
          </a:fontRef>
        </p:style>
        <p:txBody>
          <a:bodyPr wrap="square" lIns="214176" tIns="107087" rIns="214176" bIns="107087" rtlCol="0">
            <a:spAutoFit/>
          </a:bodyPr>
          <a:lstStyle/>
          <a:p>
            <a:r>
              <a:rPr lang="id-ID" sz="2800" b="1" dirty="0" smtClean="0">
                <a:solidFill>
                  <a:srgbClr val="7030A0"/>
                </a:solidFill>
                <a:latin typeface="Calibri" pitchFamily="34" charset="0"/>
                <a:cs typeface="Calibri" pitchFamily="34" charset="0"/>
              </a:rPr>
              <a:t>Variasi Gerak </a:t>
            </a:r>
            <a:r>
              <a:rPr lang="id-ID" sz="2800" b="1" dirty="0">
                <a:solidFill>
                  <a:srgbClr val="7030A0"/>
                </a:solidFill>
                <a:latin typeface="Calibri" pitchFamily="34" charset="0"/>
                <a:cs typeface="Calibri" pitchFamily="34" charset="0"/>
              </a:rPr>
              <a:t>Spesifik </a:t>
            </a:r>
            <a:r>
              <a:rPr lang="en-US" sz="2800" b="1" dirty="0" err="1">
                <a:solidFill>
                  <a:srgbClr val="7030A0"/>
                </a:solidFill>
                <a:latin typeface="Calibri" pitchFamily="34" charset="0"/>
                <a:cs typeface="Calibri" pitchFamily="34" charset="0"/>
              </a:rPr>
              <a:t>Permainan</a:t>
            </a:r>
            <a:r>
              <a:rPr lang="en-US" sz="2800" b="1" dirty="0">
                <a:solidFill>
                  <a:srgbClr val="7030A0"/>
                </a:solidFill>
                <a:latin typeface="Calibri" pitchFamily="34" charset="0"/>
                <a:cs typeface="Calibri" pitchFamily="34" charset="0"/>
              </a:rPr>
              <a:t> </a:t>
            </a:r>
            <a:r>
              <a:rPr lang="id-ID" sz="2800" b="1" dirty="0">
                <a:solidFill>
                  <a:srgbClr val="7030A0"/>
                </a:solidFill>
                <a:latin typeface="Calibri" pitchFamily="34" charset="0"/>
                <a:cs typeface="Calibri" pitchFamily="34" charset="0"/>
              </a:rPr>
              <a:t>Invasi: Bola </a:t>
            </a:r>
            <a:r>
              <a:rPr lang="id-ID" sz="2800" b="1" dirty="0" smtClean="0">
                <a:solidFill>
                  <a:srgbClr val="7030A0"/>
                </a:solidFill>
                <a:latin typeface="Calibri" pitchFamily="34" charset="0"/>
                <a:cs typeface="Calibri" pitchFamily="34" charset="0"/>
              </a:rPr>
              <a:t>Basket</a:t>
            </a:r>
            <a:endParaRPr lang="en-US" sz="2800" b="1" dirty="0">
              <a:solidFill>
                <a:srgbClr val="7030A0"/>
              </a:solidFill>
              <a:latin typeface="Calibri" pitchFamily="34" charset="0"/>
              <a:cs typeface="Calibri" pitchFamily="34" charset="0"/>
            </a:endParaRPr>
          </a:p>
        </p:txBody>
      </p:sp>
      <p:pic>
        <p:nvPicPr>
          <p:cNvPr id="3" name="Picture 2">
            <a:extLst>
              <a:ext uri="{FF2B5EF4-FFF2-40B4-BE49-F238E27FC236}">
                <a16:creationId xmlns="" xmlns:a16="http://schemas.microsoft.com/office/drawing/2014/main" id="{EEBEC235-A939-D34E-8E99-189C4615B8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39585" y="1961933"/>
            <a:ext cx="5412118" cy="361102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162283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 xmlns:a16="http://schemas.microsoft.com/office/drawing/2014/main" id="{3630A332-5956-EA88-457F-C9E2CF7D5AA7}"/>
              </a:ext>
            </a:extLst>
          </p:cNvPr>
          <p:cNvSpPr/>
          <p:nvPr/>
        </p:nvSpPr>
        <p:spPr>
          <a:xfrm>
            <a:off x="152401" y="676150"/>
            <a:ext cx="8266770" cy="954107"/>
          </a:xfrm>
          <a:prstGeom prst="rect">
            <a:avLst/>
          </a:prstGeom>
        </p:spPr>
        <p:txBody>
          <a:bodyPr wrap="square">
            <a:spAutoFit/>
          </a:bodyPr>
          <a:lstStyle/>
          <a:p>
            <a:r>
              <a:rPr lang="id-ID" sz="2800" b="1" dirty="0" smtClean="0">
                <a:solidFill>
                  <a:srgbClr val="7030A0"/>
                </a:solidFill>
                <a:cs typeface="Arial" panose="020B0604020202020204" pitchFamily="34" charset="0"/>
              </a:rPr>
              <a:t>1. </a:t>
            </a:r>
            <a:r>
              <a:rPr lang="nb-NO" sz="2800" b="1" dirty="0">
                <a:solidFill>
                  <a:srgbClr val="7030A0"/>
                </a:solidFill>
                <a:cs typeface="Arial" panose="020B0604020202020204" pitchFamily="34" charset="0"/>
              </a:rPr>
              <a:t>Keterampilan </a:t>
            </a:r>
            <a:r>
              <a:rPr lang="id-ID" sz="2800" b="1" dirty="0">
                <a:solidFill>
                  <a:srgbClr val="7030A0"/>
                </a:solidFill>
                <a:cs typeface="Arial" panose="020B0604020202020204" pitchFamily="34" charset="0"/>
              </a:rPr>
              <a:t>V</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ri</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si </a:t>
            </a:r>
            <a:r>
              <a:rPr lang="nb-NO" sz="2800" b="1" dirty="0" smtClean="0">
                <a:solidFill>
                  <a:srgbClr val="7030A0"/>
                </a:solidFill>
                <a:cs typeface="Arial" panose="020B0604020202020204" pitchFamily="34" charset="0"/>
              </a:rPr>
              <a:t>Gerak </a:t>
            </a:r>
            <a:r>
              <a:rPr lang="nb-NO" sz="2800" b="1" dirty="0">
                <a:solidFill>
                  <a:srgbClr val="7030A0"/>
                </a:solidFill>
                <a:cs typeface="Arial" panose="020B0604020202020204" pitchFamily="34" charset="0"/>
              </a:rPr>
              <a:t>Spesifik</a:t>
            </a:r>
            <a:r>
              <a:rPr lang="id-ID" sz="2800" b="1" dirty="0">
                <a:solidFill>
                  <a:srgbClr val="7030A0"/>
                </a:solidFill>
                <a:cs typeface="Arial" panose="020B0604020202020204" pitchFamily="34" charset="0"/>
              </a:rPr>
              <a:t> </a:t>
            </a:r>
            <a:r>
              <a:rPr lang="nb-NO" sz="2800" b="1" dirty="0" smtClean="0">
                <a:solidFill>
                  <a:srgbClr val="7030A0"/>
                </a:solidFill>
                <a:cs typeface="Arial" panose="020B0604020202020204" pitchFamily="34" charset="0"/>
              </a:rPr>
              <a:t>M</a:t>
            </a:r>
            <a:r>
              <a:rPr lang="id-ID" sz="2800" b="1" dirty="0" smtClean="0">
                <a:solidFill>
                  <a:srgbClr val="7030A0"/>
                </a:solidFill>
                <a:cs typeface="Arial" panose="020B0604020202020204" pitchFamily="34" charset="0"/>
              </a:rPr>
              <a:t>enemb</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k </a:t>
            </a:r>
            <a:r>
              <a:rPr lang="nb-NO" sz="2800" b="1" dirty="0" smtClean="0">
                <a:solidFill>
                  <a:srgbClr val="7030A0"/>
                </a:solidFill>
                <a:cs typeface="Arial" panose="020B0604020202020204" pitchFamily="34" charset="0"/>
              </a:rPr>
              <a:t>Bola</a:t>
            </a:r>
            <a:r>
              <a:rPr lang="id-ID" sz="2800" b="1" dirty="0" smtClean="0">
                <a:solidFill>
                  <a:srgbClr val="7030A0"/>
                </a:solidFill>
                <a:cs typeface="Arial" panose="020B0604020202020204" pitchFamily="34" charset="0"/>
              </a:rPr>
              <a:t> ke J</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ring</a:t>
            </a:r>
            <a:r>
              <a:rPr lang="en-US" sz="2800" b="1" dirty="0" smtClean="0">
                <a:solidFill>
                  <a:srgbClr val="7030A0"/>
                </a:solidFill>
                <a:cs typeface="Arial" panose="020B0604020202020204" pitchFamily="34" charset="0"/>
              </a:rPr>
              <a:t>      </a:t>
            </a:r>
            <a:endParaRPr lang="id-ID" sz="2800" b="1" dirty="0">
              <a:solidFill>
                <a:srgbClr val="7030A0"/>
              </a:solidFill>
              <a:cs typeface="Arial" panose="020B0604020202020204" pitchFamily="34" charset="0"/>
            </a:endParaRPr>
          </a:p>
        </p:txBody>
      </p:sp>
      <p:sp>
        <p:nvSpPr>
          <p:cNvPr id="8" name="TextBox 7">
            <a:extLst>
              <a:ext uri="{FF2B5EF4-FFF2-40B4-BE49-F238E27FC236}">
                <a16:creationId xmlns="" xmlns:a16="http://schemas.microsoft.com/office/drawing/2014/main" id="{30908473-9D08-4830-0E1E-B47B0092EFBB}"/>
              </a:ext>
            </a:extLst>
          </p:cNvPr>
          <p:cNvSpPr txBox="1"/>
          <p:nvPr/>
        </p:nvSpPr>
        <p:spPr>
          <a:xfrm>
            <a:off x="152400" y="108004"/>
            <a:ext cx="4572000" cy="523220"/>
          </a:xfrm>
          <a:prstGeom prst="rect">
            <a:avLst/>
          </a:prstGeom>
          <a:noFill/>
        </p:spPr>
        <p:txBody>
          <a:bodyPr wrap="square">
            <a:spAutoFit/>
          </a:bodyPr>
          <a:lstStyle/>
          <a:p>
            <a:r>
              <a:rPr lang="en-ID" sz="2800" b="1" i="0" u="none" strike="noStrike" baseline="0" dirty="0" err="1">
                <a:solidFill>
                  <a:srgbClr val="7030A0"/>
                </a:solidFill>
                <a:cs typeface="Arial" panose="020B0604020202020204" pitchFamily="34" charset="0"/>
              </a:rPr>
              <a:t>Pembelajaran</a:t>
            </a:r>
            <a:r>
              <a:rPr lang="en-ID" sz="2800" b="1" i="0" u="none" strike="noStrike" baseline="0" dirty="0">
                <a:solidFill>
                  <a:srgbClr val="7030A0"/>
                </a:solidFill>
                <a:cs typeface="Arial" panose="020B0604020202020204" pitchFamily="34" charset="0"/>
              </a:rPr>
              <a:t> </a:t>
            </a:r>
            <a:r>
              <a:rPr lang="id-ID" sz="2800" b="1" dirty="0" smtClean="0">
                <a:solidFill>
                  <a:srgbClr val="7030A0"/>
                </a:solidFill>
                <a:cs typeface="Arial" panose="020B0604020202020204" pitchFamily="34" charset="0"/>
              </a:rPr>
              <a:t>4</a:t>
            </a:r>
            <a:r>
              <a:rPr lang="en-ID" sz="2800" b="1" i="0" u="none" strike="noStrike" baseline="0" dirty="0" smtClean="0">
                <a:solidFill>
                  <a:srgbClr val="7030A0"/>
                </a:solidFill>
                <a:cs typeface="Arial" panose="020B0604020202020204" pitchFamily="34" charset="0"/>
              </a:rPr>
              <a:t> </a:t>
            </a:r>
            <a:endParaRPr lang="en-ID" sz="2800" dirty="0">
              <a:solidFill>
                <a:srgbClr val="7030A0"/>
              </a:solidFill>
              <a:cs typeface="Arial" panose="020B0604020202020204" pitchFamily="34" charset="0"/>
            </a:endParaRPr>
          </a:p>
        </p:txBody>
      </p:sp>
      <p:sp>
        <p:nvSpPr>
          <p:cNvPr id="10" name="TextBox 9">
            <a:extLst>
              <a:ext uri="{FF2B5EF4-FFF2-40B4-BE49-F238E27FC236}">
                <a16:creationId xmlns="" xmlns:a16="http://schemas.microsoft.com/office/drawing/2014/main" id="{8E2DF8D4-6FCC-8F00-A7A0-8520CD4133E9}"/>
              </a:ext>
            </a:extLst>
          </p:cNvPr>
          <p:cNvSpPr txBox="1"/>
          <p:nvPr/>
        </p:nvSpPr>
        <p:spPr>
          <a:xfrm>
            <a:off x="2066098" y="5723784"/>
            <a:ext cx="8059804" cy="461665"/>
          </a:xfrm>
          <a:prstGeom prst="rect">
            <a:avLst/>
          </a:prstGeom>
          <a:noFill/>
        </p:spPr>
        <p:txBody>
          <a:bodyPr wrap="square">
            <a:spAutoFit/>
          </a:bodyPr>
          <a:lstStyle/>
          <a:p>
            <a:pPr algn="ctr"/>
            <a:r>
              <a:rPr lang="id-ID" sz="2400" dirty="0" smtClean="0">
                <a:cs typeface="Arial" panose="020B0604020202020204" pitchFamily="34" charset="0"/>
              </a:rPr>
              <a:t>v</a:t>
            </a:r>
            <a:r>
              <a:rPr lang="nn-NO" sz="2400" dirty="0" smtClean="0">
                <a:cs typeface="Arial" panose="020B0604020202020204" pitchFamily="34" charset="0"/>
              </a:rPr>
              <a:t>ariasi </a:t>
            </a:r>
            <a:r>
              <a:rPr lang="nn-NO" sz="2400" dirty="0">
                <a:cs typeface="Arial" panose="020B0604020202020204" pitchFamily="34" charset="0"/>
              </a:rPr>
              <a:t>gerak spesifik menembak bola ke jaring </a:t>
            </a:r>
            <a:endParaRPr lang="en-US" sz="2400" dirty="0">
              <a:cs typeface="Arial" pitchFamily="34" charset="0"/>
            </a:endParaRPr>
          </a:p>
        </p:txBody>
      </p:sp>
      <p:pic>
        <p:nvPicPr>
          <p:cNvPr id="13353" name="Picture 41" descr="D:\JOB ERLANGGA\PPT PJOK SMP VIII Kurikulum Merdeka\PJOK SMP VIII KM\Powerpoint\Bab 1 Pivot\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882961"/>
            <a:ext cx="6902151" cy="5027930"/>
          </a:xfrm>
          <a:prstGeom prst="rect">
            <a:avLst/>
          </a:prstGeom>
          <a:noFill/>
          <a:extLst>
            <a:ext uri="{909E8E84-426E-40DD-AFC4-6F175D3DCCD1}">
              <a14:hiddenFill xmlns:a14="http://schemas.microsoft.com/office/drawing/2010/main">
                <a:solidFill>
                  <a:srgbClr val="FFFFFF"/>
                </a:solidFill>
              </a14:hiddenFill>
            </a:ext>
          </a:extLst>
        </p:spPr>
      </p:pic>
      <p:pic>
        <p:nvPicPr>
          <p:cNvPr id="13355" name="Picture 43" descr="D:\JOB ERLANGGA\PPT PJOK SMP VIII Kurikulum Merdeka\PJOK SMP VIII KM\Powerpoint\Bab 1 Pivot\1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96737" y="1398116"/>
            <a:ext cx="5938112" cy="43256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96728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 xmlns:a16="http://schemas.microsoft.com/office/drawing/2014/main" id="{5316B8D6-5B70-8519-0E1C-9106EF641CCD}"/>
              </a:ext>
            </a:extLst>
          </p:cNvPr>
          <p:cNvSpPr/>
          <p:nvPr/>
        </p:nvSpPr>
        <p:spPr>
          <a:xfrm>
            <a:off x="96029" y="616685"/>
            <a:ext cx="8481301" cy="954107"/>
          </a:xfrm>
          <a:prstGeom prst="rect">
            <a:avLst/>
          </a:prstGeom>
        </p:spPr>
        <p:txBody>
          <a:bodyPr wrap="square">
            <a:spAutoFit/>
          </a:bodyPr>
          <a:lstStyle/>
          <a:p>
            <a:r>
              <a:rPr lang="id-ID" sz="2800" b="1" dirty="0">
                <a:solidFill>
                  <a:srgbClr val="7030A0"/>
                </a:solidFill>
                <a:cs typeface="Arial" panose="020B0604020202020204" pitchFamily="34" charset="0"/>
              </a:rPr>
              <a:t>2. Menganalisis</a:t>
            </a:r>
            <a:r>
              <a:rPr lang="nb-NO" sz="2800" b="1" dirty="0">
                <a:solidFill>
                  <a:srgbClr val="7030A0"/>
                </a:solidFill>
                <a:cs typeface="Arial" panose="020B0604020202020204" pitchFamily="34" charset="0"/>
              </a:rPr>
              <a:t> </a:t>
            </a:r>
            <a:r>
              <a:rPr lang="id-ID" sz="2800" b="1" dirty="0">
                <a:solidFill>
                  <a:srgbClr val="7030A0"/>
                </a:solidFill>
                <a:cs typeface="Arial" panose="020B0604020202020204" pitchFamily="34" charset="0"/>
              </a:rPr>
              <a:t>V</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ri</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si </a:t>
            </a:r>
            <a:r>
              <a:rPr lang="nb-NO" sz="2800" b="1" dirty="0">
                <a:solidFill>
                  <a:srgbClr val="7030A0"/>
                </a:solidFill>
                <a:cs typeface="Arial" panose="020B0604020202020204" pitchFamily="34" charset="0"/>
              </a:rPr>
              <a:t>Gerak Spesifik</a:t>
            </a:r>
            <a:r>
              <a:rPr lang="id-ID" sz="2800" b="1" dirty="0">
                <a:solidFill>
                  <a:srgbClr val="7030A0"/>
                </a:solidFill>
                <a:cs typeface="Arial" panose="020B0604020202020204" pitchFamily="34" charset="0"/>
              </a:rPr>
              <a:t> </a:t>
            </a:r>
            <a:r>
              <a:rPr lang="id-ID" sz="2800" b="1" dirty="0" smtClean="0">
                <a:solidFill>
                  <a:srgbClr val="7030A0"/>
                </a:solidFill>
                <a:cs typeface="Arial" panose="020B0604020202020204" pitchFamily="34" charset="0"/>
              </a:rPr>
              <a:t>Menemb</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k </a:t>
            </a:r>
            <a:r>
              <a:rPr lang="nb-NO" sz="2800" b="1" dirty="0">
                <a:solidFill>
                  <a:srgbClr val="7030A0"/>
                </a:solidFill>
                <a:cs typeface="Arial" panose="020B0604020202020204" pitchFamily="34" charset="0"/>
              </a:rPr>
              <a:t>Bola</a:t>
            </a:r>
            <a:r>
              <a:rPr lang="id-ID" sz="2800" b="1" dirty="0">
                <a:solidFill>
                  <a:srgbClr val="7030A0"/>
                </a:solidFill>
                <a:cs typeface="Arial" panose="020B0604020202020204" pitchFamily="34" charset="0"/>
              </a:rPr>
              <a:t> ke J</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ring</a:t>
            </a:r>
          </a:p>
        </p:txBody>
      </p:sp>
      <p:sp>
        <p:nvSpPr>
          <p:cNvPr id="8" name="TextBox 7">
            <a:extLst>
              <a:ext uri="{FF2B5EF4-FFF2-40B4-BE49-F238E27FC236}">
                <a16:creationId xmlns="" xmlns:a16="http://schemas.microsoft.com/office/drawing/2014/main" id="{D66DE4D2-691E-54C4-AE5D-AE4D15B00616}"/>
              </a:ext>
            </a:extLst>
          </p:cNvPr>
          <p:cNvSpPr txBox="1"/>
          <p:nvPr/>
        </p:nvSpPr>
        <p:spPr>
          <a:xfrm>
            <a:off x="5450203" y="1726136"/>
            <a:ext cx="6621439" cy="4893647"/>
          </a:xfrm>
          <a:prstGeom prst="rect">
            <a:avLst/>
          </a:prstGeom>
          <a:noFill/>
        </p:spPr>
        <p:txBody>
          <a:bodyPr wrap="square">
            <a:spAutoFit/>
          </a:bodyPr>
          <a:lstStyle/>
          <a:p>
            <a:r>
              <a:rPr lang="id-ID" sz="2400" dirty="0"/>
              <a:t>Cara menembak bola dengan dua </a:t>
            </a:r>
            <a:r>
              <a:rPr lang="id-ID" sz="2400" dirty="0" smtClean="0"/>
              <a:t>tangan:</a:t>
            </a:r>
            <a:endParaRPr lang="id-ID" sz="2400" dirty="0"/>
          </a:p>
          <a:p>
            <a:pPr marL="342900" lvl="0" indent="-342900">
              <a:buFont typeface="Arial" panose="020B0604020202020204" pitchFamily="34" charset="0"/>
              <a:buChar char="•"/>
            </a:pPr>
            <a:r>
              <a:rPr lang="id-ID" sz="2400" dirty="0"/>
              <a:t>Posisi penembak bola berdiri di depan jaring dengan </a:t>
            </a:r>
            <a:r>
              <a:rPr lang="id-ID" sz="2400" dirty="0" smtClean="0"/>
              <a:t>kedua kaki</a:t>
            </a:r>
            <a:r>
              <a:rPr lang="id-ID" sz="2400" dirty="0"/>
              <a:t>, bahu, dan punggung direntangkan dengan posisi </a:t>
            </a:r>
            <a:r>
              <a:rPr lang="id-ID" sz="2400" dirty="0" smtClean="0"/>
              <a:t>kedua kaki </a:t>
            </a:r>
            <a:r>
              <a:rPr lang="id-ID" sz="2400" dirty="0"/>
              <a:t>agak </a:t>
            </a:r>
            <a:r>
              <a:rPr lang="id-ID" sz="2400" dirty="0" smtClean="0"/>
              <a:t>ditekuk.</a:t>
            </a:r>
            <a:endParaRPr lang="id-ID" sz="2400" dirty="0"/>
          </a:p>
          <a:p>
            <a:pPr marL="342900" lvl="0" indent="-342900">
              <a:buFont typeface="Arial" panose="020B0604020202020204" pitchFamily="34" charset="0"/>
              <a:buChar char="•"/>
            </a:pPr>
            <a:r>
              <a:rPr lang="id-ID" sz="2400" dirty="0" smtClean="0"/>
              <a:t>Pandangan </a:t>
            </a:r>
            <a:r>
              <a:rPr lang="id-ID" sz="2400" dirty="0"/>
              <a:t>mengarah ke sasaran atau </a:t>
            </a:r>
            <a:r>
              <a:rPr lang="id-ID" sz="2400" dirty="0" smtClean="0"/>
              <a:t>jaring.</a:t>
            </a:r>
            <a:endParaRPr lang="id-ID" sz="2400" dirty="0"/>
          </a:p>
          <a:p>
            <a:pPr marL="342900" lvl="0" indent="-342900">
              <a:buFont typeface="Arial" panose="020B0604020202020204" pitchFamily="34" charset="0"/>
              <a:buChar char="•"/>
            </a:pPr>
            <a:r>
              <a:rPr lang="id-ID" sz="2400" dirty="0" smtClean="0"/>
              <a:t>Pegang </a:t>
            </a:r>
            <a:r>
              <a:rPr lang="id-ID" sz="2400" dirty="0"/>
              <a:t>bola dengan kedua tangan di depan dada dengan </a:t>
            </a:r>
            <a:r>
              <a:rPr lang="id-ID" sz="2400" dirty="0" smtClean="0"/>
              <a:t>siku ditekuk.</a:t>
            </a:r>
            <a:endParaRPr lang="id-ID" sz="2400" dirty="0"/>
          </a:p>
          <a:p>
            <a:pPr marL="342900" lvl="0" indent="-342900">
              <a:buFont typeface="Arial" panose="020B0604020202020204" pitchFamily="34" charset="0"/>
              <a:buChar char="•"/>
            </a:pPr>
            <a:r>
              <a:rPr lang="id-ID" sz="2400" dirty="0" smtClean="0"/>
              <a:t>Lakukan </a:t>
            </a:r>
            <a:r>
              <a:rPr lang="id-ID" sz="2400" dirty="0"/>
              <a:t>gerak menembak bola ke arah sasaran atau </a:t>
            </a:r>
            <a:r>
              <a:rPr lang="id-ID" sz="2400" dirty="0" smtClean="0"/>
              <a:t>jaring dengan </a:t>
            </a:r>
            <a:r>
              <a:rPr lang="id-ID" sz="2400" dirty="0"/>
              <a:t>pergelangan tangan dilenturkan dan posisikan </a:t>
            </a:r>
            <a:r>
              <a:rPr lang="id-ID" sz="2400" dirty="0" smtClean="0"/>
              <a:t>jari-jari ke depan.</a:t>
            </a:r>
            <a:endParaRPr lang="id-ID" sz="2400" dirty="0"/>
          </a:p>
          <a:p>
            <a:pPr marL="342900" lvl="0" indent="-342900">
              <a:buFont typeface="Arial" panose="020B0604020202020204" pitchFamily="34" charset="0"/>
              <a:buChar char="•"/>
            </a:pPr>
            <a:r>
              <a:rPr lang="id-ID" sz="2400" dirty="0" smtClean="0"/>
              <a:t>Pada </a:t>
            </a:r>
            <a:r>
              <a:rPr lang="id-ID" sz="2400" dirty="0"/>
              <a:t>saat melepas bola, jari-jari ikut mendorong, posisi </a:t>
            </a:r>
            <a:r>
              <a:rPr lang="id-ID" sz="2400" dirty="0" smtClean="0"/>
              <a:t>tangan tetap seimbang.</a:t>
            </a:r>
            <a:endParaRPr lang="id-ID" sz="2400" dirty="0"/>
          </a:p>
        </p:txBody>
      </p:sp>
      <p:pic>
        <p:nvPicPr>
          <p:cNvPr id="6" name="Picture 41" descr="D:\JOB ERLANGGA\PPT PJOK SMP VIII Kurikulum Merdeka\PJOK SMP VIII KM\Powerpoint\Bab 1 Pivot\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1979" y="915034"/>
            <a:ext cx="7771561" cy="56612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05912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 xmlns:a16="http://schemas.microsoft.com/office/drawing/2014/main" id="{5316B8D6-5B70-8519-0E1C-9106EF641CCD}"/>
              </a:ext>
            </a:extLst>
          </p:cNvPr>
          <p:cNvSpPr/>
          <p:nvPr/>
        </p:nvSpPr>
        <p:spPr>
          <a:xfrm>
            <a:off x="96029" y="616685"/>
            <a:ext cx="9274935" cy="830997"/>
          </a:xfrm>
          <a:prstGeom prst="rect">
            <a:avLst/>
          </a:prstGeom>
        </p:spPr>
        <p:txBody>
          <a:bodyPr wrap="square">
            <a:spAutoFit/>
          </a:bodyPr>
          <a:lstStyle/>
          <a:p>
            <a:r>
              <a:rPr lang="id-ID" sz="2400" b="1" dirty="0">
                <a:solidFill>
                  <a:srgbClr val="7030A0"/>
                </a:solidFill>
                <a:latin typeface="Arial" panose="020B0604020202020204" pitchFamily="34" charset="0"/>
                <a:cs typeface="Arial" panose="020B0604020202020204" pitchFamily="34" charset="0"/>
              </a:rPr>
              <a:t>2. Menganalisis</a:t>
            </a:r>
            <a:r>
              <a:rPr lang="nb-NO" sz="2400" b="1" dirty="0">
                <a:solidFill>
                  <a:srgbClr val="7030A0"/>
                </a:solidFill>
                <a:latin typeface="Arial" panose="020B0604020202020204" pitchFamily="34" charset="0"/>
                <a:cs typeface="Arial" panose="020B0604020202020204" pitchFamily="34" charset="0"/>
              </a:rPr>
              <a:t> </a:t>
            </a:r>
            <a:r>
              <a:rPr lang="id-ID" sz="2400" b="1" dirty="0">
                <a:solidFill>
                  <a:srgbClr val="7030A0"/>
                </a:solidFill>
                <a:latin typeface="Arial" panose="020B0604020202020204" pitchFamily="34" charset="0"/>
                <a:cs typeface="Arial" panose="020B0604020202020204" pitchFamily="34" charset="0"/>
              </a:rPr>
              <a:t>V</a:t>
            </a:r>
            <a:r>
              <a:rPr lang="nb-NO" sz="2400" b="1" dirty="0">
                <a:solidFill>
                  <a:srgbClr val="7030A0"/>
                </a:solidFill>
                <a:latin typeface="Arial" panose="020B0604020202020204" pitchFamily="34" charset="0"/>
                <a:cs typeface="Arial" panose="020B0604020202020204" pitchFamily="34" charset="0"/>
              </a:rPr>
              <a:t>a</a:t>
            </a:r>
            <a:r>
              <a:rPr lang="id-ID" sz="2400" b="1" dirty="0">
                <a:solidFill>
                  <a:srgbClr val="7030A0"/>
                </a:solidFill>
                <a:latin typeface="Arial" panose="020B0604020202020204" pitchFamily="34" charset="0"/>
                <a:cs typeface="Arial" panose="020B0604020202020204" pitchFamily="34" charset="0"/>
              </a:rPr>
              <a:t>ri</a:t>
            </a:r>
            <a:r>
              <a:rPr lang="nb-NO" sz="2400" b="1" dirty="0">
                <a:solidFill>
                  <a:srgbClr val="7030A0"/>
                </a:solidFill>
                <a:latin typeface="Arial" panose="020B0604020202020204" pitchFamily="34" charset="0"/>
                <a:cs typeface="Arial" panose="020B0604020202020204" pitchFamily="34" charset="0"/>
              </a:rPr>
              <a:t>a</a:t>
            </a:r>
            <a:r>
              <a:rPr lang="id-ID" sz="2400" b="1" dirty="0">
                <a:solidFill>
                  <a:srgbClr val="7030A0"/>
                </a:solidFill>
                <a:latin typeface="Arial" panose="020B0604020202020204" pitchFamily="34" charset="0"/>
                <a:cs typeface="Arial" panose="020B0604020202020204" pitchFamily="34" charset="0"/>
              </a:rPr>
              <a:t>si </a:t>
            </a:r>
            <a:r>
              <a:rPr lang="nb-NO" sz="2400" b="1" dirty="0">
                <a:solidFill>
                  <a:srgbClr val="7030A0"/>
                </a:solidFill>
                <a:latin typeface="Arial" panose="020B0604020202020204" pitchFamily="34" charset="0"/>
                <a:cs typeface="Arial" panose="020B0604020202020204" pitchFamily="34" charset="0"/>
              </a:rPr>
              <a:t>Gerak Spesifik</a:t>
            </a:r>
            <a:r>
              <a:rPr lang="id-ID" sz="2400" b="1" dirty="0">
                <a:solidFill>
                  <a:srgbClr val="7030A0"/>
                </a:solidFill>
                <a:latin typeface="Arial" panose="020B0604020202020204" pitchFamily="34" charset="0"/>
                <a:cs typeface="Arial" panose="020B0604020202020204" pitchFamily="34" charset="0"/>
              </a:rPr>
              <a:t> </a:t>
            </a:r>
            <a:r>
              <a:rPr lang="id-ID" sz="2400" b="1" dirty="0" smtClean="0">
                <a:solidFill>
                  <a:srgbClr val="7030A0"/>
                </a:solidFill>
                <a:latin typeface="Arial" panose="020B0604020202020204" pitchFamily="34" charset="0"/>
                <a:cs typeface="Arial" panose="020B0604020202020204" pitchFamily="34" charset="0"/>
              </a:rPr>
              <a:t>Menemb</a:t>
            </a:r>
            <a:r>
              <a:rPr lang="nb-NO" sz="2400" b="1" dirty="0">
                <a:solidFill>
                  <a:srgbClr val="7030A0"/>
                </a:solidFill>
                <a:latin typeface="Arial" panose="020B0604020202020204" pitchFamily="34" charset="0"/>
                <a:cs typeface="Arial" panose="020B0604020202020204" pitchFamily="34" charset="0"/>
              </a:rPr>
              <a:t>a</a:t>
            </a:r>
            <a:r>
              <a:rPr lang="id-ID" sz="2400" b="1" dirty="0">
                <a:solidFill>
                  <a:srgbClr val="7030A0"/>
                </a:solidFill>
                <a:latin typeface="Arial" panose="020B0604020202020204" pitchFamily="34" charset="0"/>
                <a:cs typeface="Arial" panose="020B0604020202020204" pitchFamily="34" charset="0"/>
              </a:rPr>
              <a:t>k </a:t>
            </a:r>
            <a:r>
              <a:rPr lang="nb-NO" sz="2400" b="1" dirty="0">
                <a:solidFill>
                  <a:srgbClr val="7030A0"/>
                </a:solidFill>
                <a:latin typeface="Arial" panose="020B0604020202020204" pitchFamily="34" charset="0"/>
                <a:cs typeface="Arial" panose="020B0604020202020204" pitchFamily="34" charset="0"/>
              </a:rPr>
              <a:t>Bola</a:t>
            </a:r>
            <a:r>
              <a:rPr lang="id-ID" sz="2400" b="1" dirty="0">
                <a:solidFill>
                  <a:srgbClr val="7030A0"/>
                </a:solidFill>
                <a:latin typeface="Arial" panose="020B0604020202020204" pitchFamily="34" charset="0"/>
                <a:cs typeface="Arial" panose="020B0604020202020204" pitchFamily="34" charset="0"/>
              </a:rPr>
              <a:t> ke J</a:t>
            </a:r>
            <a:r>
              <a:rPr lang="nb-NO" sz="2400" b="1" dirty="0">
                <a:solidFill>
                  <a:srgbClr val="7030A0"/>
                </a:solidFill>
                <a:latin typeface="Arial" panose="020B0604020202020204" pitchFamily="34" charset="0"/>
                <a:cs typeface="Arial" panose="020B0604020202020204" pitchFamily="34" charset="0"/>
              </a:rPr>
              <a:t>a</a:t>
            </a:r>
            <a:r>
              <a:rPr lang="id-ID" sz="2400" b="1" dirty="0">
                <a:solidFill>
                  <a:srgbClr val="7030A0"/>
                </a:solidFill>
                <a:latin typeface="Arial" panose="020B0604020202020204" pitchFamily="34" charset="0"/>
                <a:cs typeface="Arial" panose="020B0604020202020204" pitchFamily="34" charset="0"/>
              </a:rPr>
              <a:t>ring</a:t>
            </a:r>
          </a:p>
        </p:txBody>
      </p:sp>
      <p:sp>
        <p:nvSpPr>
          <p:cNvPr id="8" name="TextBox 7">
            <a:extLst>
              <a:ext uri="{FF2B5EF4-FFF2-40B4-BE49-F238E27FC236}">
                <a16:creationId xmlns="" xmlns:a16="http://schemas.microsoft.com/office/drawing/2014/main" id="{D66DE4D2-691E-54C4-AE5D-AE4D15B00616}"/>
              </a:ext>
            </a:extLst>
          </p:cNvPr>
          <p:cNvSpPr txBox="1"/>
          <p:nvPr/>
        </p:nvSpPr>
        <p:spPr>
          <a:xfrm>
            <a:off x="5486400" y="1997839"/>
            <a:ext cx="6342797" cy="4154984"/>
          </a:xfrm>
          <a:prstGeom prst="rect">
            <a:avLst/>
          </a:prstGeom>
          <a:noFill/>
        </p:spPr>
        <p:txBody>
          <a:bodyPr wrap="square">
            <a:spAutoFit/>
          </a:bodyPr>
          <a:lstStyle/>
          <a:p>
            <a:r>
              <a:rPr lang="id-ID" sz="2400" dirty="0"/>
              <a:t>Cara menembak bola diawali dengan </a:t>
            </a:r>
            <a:r>
              <a:rPr lang="id-ID" sz="2400" dirty="0" smtClean="0"/>
              <a:t>melompat:</a:t>
            </a:r>
            <a:endParaRPr lang="id-ID" sz="2400" dirty="0"/>
          </a:p>
          <a:p>
            <a:pPr marL="342900" lvl="0" indent="-342900">
              <a:buFont typeface="Arial" panose="020B0604020202020204" pitchFamily="34" charset="0"/>
              <a:buChar char="•"/>
            </a:pPr>
            <a:r>
              <a:rPr lang="id-ID" sz="2400" dirty="0"/>
              <a:t>Berdiri di depan ring </a:t>
            </a:r>
            <a:r>
              <a:rPr lang="id-ID" sz="2400" dirty="0" smtClean="0"/>
              <a:t>basket.</a:t>
            </a:r>
            <a:endParaRPr lang="id-ID" sz="2400" dirty="0"/>
          </a:p>
          <a:p>
            <a:pPr marL="342900" lvl="0" indent="-342900">
              <a:buFont typeface="Arial" panose="020B0604020202020204" pitchFamily="34" charset="0"/>
              <a:buChar char="•"/>
            </a:pPr>
            <a:r>
              <a:rPr lang="id-ID" sz="2400" dirty="0" smtClean="0"/>
              <a:t>Tangkap </a:t>
            </a:r>
            <a:r>
              <a:rPr lang="id-ID" sz="2400" dirty="0"/>
              <a:t>bola hasil umpan teman, lalu segera </a:t>
            </a:r>
            <a:r>
              <a:rPr lang="id-ID" sz="2400" dirty="0" smtClean="0"/>
              <a:t>langkahkan satu </a:t>
            </a:r>
            <a:r>
              <a:rPr lang="id-ID" sz="2400" dirty="0"/>
              <a:t>langkah pendek ke depan, dan menolak ke atas </a:t>
            </a:r>
            <a:r>
              <a:rPr lang="id-ID" sz="2400" dirty="0" smtClean="0"/>
              <a:t>sambil mengangkat </a:t>
            </a:r>
            <a:r>
              <a:rPr lang="id-ID" sz="2400" dirty="0"/>
              <a:t>bola ke </a:t>
            </a:r>
            <a:r>
              <a:rPr lang="id-ID" sz="2400" dirty="0" smtClean="0"/>
              <a:t>atas.</a:t>
            </a:r>
            <a:endParaRPr lang="id-ID" sz="2400" dirty="0"/>
          </a:p>
          <a:p>
            <a:pPr marL="342900" lvl="0" indent="-342900">
              <a:buFont typeface="Arial" panose="020B0604020202020204" pitchFamily="34" charset="0"/>
              <a:buChar char="•"/>
            </a:pPr>
            <a:r>
              <a:rPr lang="id-ID" sz="2400" dirty="0" smtClean="0"/>
              <a:t>Setelah </a:t>
            </a:r>
            <a:r>
              <a:rPr lang="id-ID" sz="2400" dirty="0"/>
              <a:t>mencapai lompatan tertinggi, masukkan bola ke </a:t>
            </a:r>
            <a:r>
              <a:rPr lang="id-ID" sz="2400" dirty="0" smtClean="0"/>
              <a:t>jaring atau </a:t>
            </a:r>
            <a:r>
              <a:rPr lang="id-ID" sz="2400" dirty="0"/>
              <a:t>ring dengan satu tangan dibantu </a:t>
            </a:r>
            <a:r>
              <a:rPr lang="id-ID" sz="2400" dirty="0" smtClean="0"/>
              <a:t>dengan lecutan dari pergelangan </a:t>
            </a:r>
            <a:r>
              <a:rPr lang="id-ID" sz="2400" dirty="0"/>
              <a:t>tangan ke </a:t>
            </a:r>
            <a:r>
              <a:rPr lang="id-ID" sz="2400" dirty="0" smtClean="0"/>
              <a:t>keranjang.</a:t>
            </a:r>
            <a:r>
              <a:rPr lang="id-ID" sz="2400" dirty="0"/>
              <a:t> </a:t>
            </a:r>
            <a:endParaRPr lang="id-ID" sz="2400" dirty="0" smtClean="0"/>
          </a:p>
          <a:p>
            <a:pPr marL="342900" lvl="0" indent="-342900">
              <a:buFont typeface="Arial" panose="020B0604020202020204" pitchFamily="34" charset="0"/>
              <a:buChar char="•"/>
            </a:pPr>
            <a:r>
              <a:rPr lang="id-ID" sz="2400" dirty="0" smtClean="0"/>
              <a:t>Mendaratlah </a:t>
            </a:r>
            <a:r>
              <a:rPr lang="id-ID" sz="2400" dirty="0"/>
              <a:t>dengan kedua kaki </a:t>
            </a:r>
            <a:r>
              <a:rPr lang="id-ID" sz="2400" dirty="0" smtClean="0"/>
              <a:t>mengeper.</a:t>
            </a:r>
            <a:endParaRPr lang="id-ID" sz="2400" dirty="0"/>
          </a:p>
        </p:txBody>
      </p:sp>
      <p:pic>
        <p:nvPicPr>
          <p:cNvPr id="6" name="Picture 43" descr="D:\JOB ERLANGGA\PPT PJOK SMP VIII Kurikulum Merdeka\PJOK SMP VIII KM\Powerpoint\Bab 1 Pivot\1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7626" y="1266166"/>
            <a:ext cx="5938112" cy="43256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07716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 xmlns:a16="http://schemas.microsoft.com/office/drawing/2014/main" id="{5316B8D6-5B70-8519-0E1C-9106EF641CCD}"/>
              </a:ext>
            </a:extLst>
          </p:cNvPr>
          <p:cNvSpPr/>
          <p:nvPr/>
        </p:nvSpPr>
        <p:spPr>
          <a:xfrm>
            <a:off x="139520" y="486998"/>
            <a:ext cx="9274935" cy="523220"/>
          </a:xfrm>
          <a:prstGeom prst="rect">
            <a:avLst/>
          </a:prstGeom>
        </p:spPr>
        <p:txBody>
          <a:bodyPr wrap="square">
            <a:spAutoFit/>
          </a:bodyPr>
          <a:lstStyle/>
          <a:p>
            <a:r>
              <a:rPr lang="en-US" sz="2800" b="1" dirty="0" smtClean="0">
                <a:solidFill>
                  <a:srgbClr val="7030A0"/>
                </a:solidFill>
                <a:cs typeface="Arial" panose="020B0604020202020204" pitchFamily="34" charset="0"/>
              </a:rPr>
              <a:t>Video Gerak </a:t>
            </a:r>
            <a:r>
              <a:rPr lang="id-ID" sz="2800" b="1" dirty="0" smtClean="0">
                <a:solidFill>
                  <a:srgbClr val="7030A0"/>
                </a:solidFill>
                <a:cs typeface="Arial" panose="020B0604020202020204" pitchFamily="34" charset="0"/>
              </a:rPr>
              <a:t>Menemb</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k </a:t>
            </a:r>
            <a:r>
              <a:rPr lang="nb-NO" sz="2800" b="1" dirty="0">
                <a:solidFill>
                  <a:srgbClr val="7030A0"/>
                </a:solidFill>
                <a:cs typeface="Arial" panose="020B0604020202020204" pitchFamily="34" charset="0"/>
              </a:rPr>
              <a:t>Bola</a:t>
            </a:r>
            <a:r>
              <a:rPr lang="id-ID" sz="2800" b="1" dirty="0">
                <a:solidFill>
                  <a:srgbClr val="7030A0"/>
                </a:solidFill>
                <a:cs typeface="Arial" panose="020B0604020202020204" pitchFamily="34" charset="0"/>
              </a:rPr>
              <a:t> ke J</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ring</a:t>
            </a:r>
          </a:p>
        </p:txBody>
      </p:sp>
      <p:pic>
        <p:nvPicPr>
          <p:cNvPr id="5" name="0036130200.0021.01.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412535" y="1231641"/>
            <a:ext cx="9698833" cy="5416293"/>
          </a:xfrm>
          <a:prstGeom prst="rect">
            <a:avLst/>
          </a:prstGeom>
        </p:spPr>
      </p:pic>
    </p:spTree>
    <p:extLst>
      <p:ext uri="{BB962C8B-B14F-4D97-AF65-F5344CB8AC3E}">
        <p14:creationId xmlns:p14="http://schemas.microsoft.com/office/powerpoint/2010/main" val="25648997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afterEffect">
                                  <p:stCondLst>
                                    <p:cond delay="0"/>
                                  </p:stCondLst>
                                  <p:childTnLst>
                                    <p:cmd type="call" cmd="togglePause">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 xmlns:a16="http://schemas.microsoft.com/office/drawing/2014/main" id="{3630A332-5956-EA88-457F-C9E2CF7D5AA7}"/>
              </a:ext>
            </a:extLst>
          </p:cNvPr>
          <p:cNvSpPr/>
          <p:nvPr/>
        </p:nvSpPr>
        <p:spPr>
          <a:xfrm>
            <a:off x="242553" y="843576"/>
            <a:ext cx="8266770" cy="523220"/>
          </a:xfrm>
          <a:prstGeom prst="rect">
            <a:avLst/>
          </a:prstGeom>
        </p:spPr>
        <p:txBody>
          <a:bodyPr wrap="square">
            <a:spAutoFit/>
          </a:bodyPr>
          <a:lstStyle/>
          <a:p>
            <a:r>
              <a:rPr lang="id-ID" sz="2800" b="1" dirty="0" smtClean="0">
                <a:solidFill>
                  <a:srgbClr val="7030A0"/>
                </a:solidFill>
                <a:cs typeface="Arial" panose="020B0604020202020204" pitchFamily="34" charset="0"/>
              </a:rPr>
              <a:t>1. </a:t>
            </a:r>
            <a:r>
              <a:rPr lang="nb-NO" sz="2800" b="1" dirty="0">
                <a:solidFill>
                  <a:srgbClr val="7030A0"/>
                </a:solidFill>
                <a:cs typeface="Arial" panose="020B0604020202020204" pitchFamily="34" charset="0"/>
              </a:rPr>
              <a:t>Keterampilan </a:t>
            </a:r>
            <a:r>
              <a:rPr lang="id-ID" sz="2800" b="1" dirty="0">
                <a:solidFill>
                  <a:srgbClr val="7030A0"/>
                </a:solidFill>
                <a:cs typeface="Arial" panose="020B0604020202020204" pitchFamily="34" charset="0"/>
              </a:rPr>
              <a:t>V</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ri</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si </a:t>
            </a:r>
            <a:r>
              <a:rPr lang="nb-NO" sz="2800" b="1" dirty="0" smtClean="0">
                <a:solidFill>
                  <a:srgbClr val="7030A0"/>
                </a:solidFill>
                <a:cs typeface="Arial" panose="020B0604020202020204" pitchFamily="34" charset="0"/>
              </a:rPr>
              <a:t>Gerak </a:t>
            </a:r>
            <a:r>
              <a:rPr lang="nb-NO" sz="2800" b="1" dirty="0">
                <a:solidFill>
                  <a:srgbClr val="7030A0"/>
                </a:solidFill>
                <a:cs typeface="Arial" panose="020B0604020202020204" pitchFamily="34" charset="0"/>
              </a:rPr>
              <a:t>Spesifik</a:t>
            </a:r>
            <a:r>
              <a:rPr lang="id-ID" sz="2800" b="1" dirty="0">
                <a:solidFill>
                  <a:srgbClr val="7030A0"/>
                </a:solidFill>
                <a:cs typeface="Arial" panose="020B0604020202020204" pitchFamily="34" charset="0"/>
              </a:rPr>
              <a:t> </a:t>
            </a:r>
            <a:r>
              <a:rPr lang="nb-NO" sz="2800" b="1" i="1" dirty="0" smtClean="0">
                <a:solidFill>
                  <a:srgbClr val="7030A0"/>
                </a:solidFill>
                <a:cs typeface="Arial" panose="020B0604020202020204" pitchFamily="34" charset="0"/>
              </a:rPr>
              <a:t>R</a:t>
            </a:r>
            <a:r>
              <a:rPr lang="id-ID" sz="2800" b="1" i="1" dirty="0" smtClean="0">
                <a:solidFill>
                  <a:srgbClr val="7030A0"/>
                </a:solidFill>
                <a:cs typeface="Arial" panose="020B0604020202020204" pitchFamily="34" charset="0"/>
              </a:rPr>
              <a:t>ebound</a:t>
            </a:r>
            <a:endParaRPr lang="id-ID" sz="2800" b="1" i="1" dirty="0">
              <a:solidFill>
                <a:srgbClr val="7030A0"/>
              </a:solidFill>
              <a:cs typeface="Arial" panose="020B0604020202020204" pitchFamily="34" charset="0"/>
            </a:endParaRPr>
          </a:p>
        </p:txBody>
      </p:sp>
      <p:sp>
        <p:nvSpPr>
          <p:cNvPr id="8" name="TextBox 7">
            <a:extLst>
              <a:ext uri="{FF2B5EF4-FFF2-40B4-BE49-F238E27FC236}">
                <a16:creationId xmlns="" xmlns:a16="http://schemas.microsoft.com/office/drawing/2014/main" id="{30908473-9D08-4830-0E1E-B47B0092EFBB}"/>
              </a:ext>
            </a:extLst>
          </p:cNvPr>
          <p:cNvSpPr txBox="1"/>
          <p:nvPr/>
        </p:nvSpPr>
        <p:spPr>
          <a:xfrm>
            <a:off x="242552" y="275430"/>
            <a:ext cx="4572000" cy="523220"/>
          </a:xfrm>
          <a:prstGeom prst="rect">
            <a:avLst/>
          </a:prstGeom>
          <a:noFill/>
        </p:spPr>
        <p:txBody>
          <a:bodyPr wrap="square">
            <a:spAutoFit/>
          </a:bodyPr>
          <a:lstStyle/>
          <a:p>
            <a:r>
              <a:rPr lang="en-ID" sz="2800" b="1" i="0" u="none" strike="noStrike" baseline="0" dirty="0" err="1">
                <a:solidFill>
                  <a:srgbClr val="7030A0"/>
                </a:solidFill>
                <a:cs typeface="Arial" panose="020B0604020202020204" pitchFamily="34" charset="0"/>
              </a:rPr>
              <a:t>Pembelajaran</a:t>
            </a:r>
            <a:r>
              <a:rPr lang="en-ID" sz="2800" b="1" i="0" u="none" strike="noStrike" baseline="0" dirty="0">
                <a:solidFill>
                  <a:srgbClr val="7030A0"/>
                </a:solidFill>
                <a:cs typeface="Arial" panose="020B0604020202020204" pitchFamily="34" charset="0"/>
              </a:rPr>
              <a:t> </a:t>
            </a:r>
            <a:r>
              <a:rPr lang="id-ID" sz="2800" b="1" dirty="0" smtClean="0">
                <a:solidFill>
                  <a:srgbClr val="7030A0"/>
                </a:solidFill>
                <a:cs typeface="Arial" panose="020B0604020202020204" pitchFamily="34" charset="0"/>
              </a:rPr>
              <a:t>5</a:t>
            </a:r>
            <a:r>
              <a:rPr lang="en-ID" sz="2800" b="1" i="0" u="none" strike="noStrike" baseline="0" dirty="0" smtClean="0">
                <a:solidFill>
                  <a:srgbClr val="7030A0"/>
                </a:solidFill>
                <a:cs typeface="Arial" panose="020B0604020202020204" pitchFamily="34" charset="0"/>
              </a:rPr>
              <a:t> </a:t>
            </a:r>
            <a:endParaRPr lang="en-ID" sz="2800" dirty="0">
              <a:solidFill>
                <a:srgbClr val="7030A0"/>
              </a:solidFill>
              <a:cs typeface="Arial" panose="020B0604020202020204" pitchFamily="34" charset="0"/>
            </a:endParaRPr>
          </a:p>
        </p:txBody>
      </p:sp>
      <p:sp>
        <p:nvSpPr>
          <p:cNvPr id="10" name="TextBox 9">
            <a:extLst>
              <a:ext uri="{FF2B5EF4-FFF2-40B4-BE49-F238E27FC236}">
                <a16:creationId xmlns="" xmlns:a16="http://schemas.microsoft.com/office/drawing/2014/main" id="{8E2DF8D4-6FCC-8F00-A7A0-8520CD4133E9}"/>
              </a:ext>
            </a:extLst>
          </p:cNvPr>
          <p:cNvSpPr txBox="1"/>
          <p:nvPr/>
        </p:nvSpPr>
        <p:spPr>
          <a:xfrm>
            <a:off x="2238505" y="6037134"/>
            <a:ext cx="8059804" cy="461665"/>
          </a:xfrm>
          <a:prstGeom prst="rect">
            <a:avLst/>
          </a:prstGeom>
          <a:noFill/>
        </p:spPr>
        <p:txBody>
          <a:bodyPr wrap="square">
            <a:spAutoFit/>
          </a:bodyPr>
          <a:lstStyle/>
          <a:p>
            <a:pPr algn="ctr"/>
            <a:r>
              <a:rPr lang="id-ID" sz="2400" dirty="0" smtClean="0">
                <a:cs typeface="Arial" panose="020B0604020202020204" pitchFamily="34" charset="0"/>
              </a:rPr>
              <a:t>v</a:t>
            </a:r>
            <a:r>
              <a:rPr lang="nn-NO" sz="2400" dirty="0" smtClean="0">
                <a:cs typeface="Arial" panose="020B0604020202020204" pitchFamily="34" charset="0"/>
              </a:rPr>
              <a:t>ariasi </a:t>
            </a:r>
            <a:r>
              <a:rPr lang="nn-NO" sz="2400" dirty="0">
                <a:cs typeface="Arial" panose="020B0604020202020204" pitchFamily="34" charset="0"/>
              </a:rPr>
              <a:t>gerak spesifik </a:t>
            </a:r>
            <a:r>
              <a:rPr lang="id-ID" sz="2400" i="1" dirty="0" smtClean="0">
                <a:cs typeface="Arial" panose="020B0604020202020204" pitchFamily="34" charset="0"/>
              </a:rPr>
              <a:t>rebound</a:t>
            </a:r>
            <a:endParaRPr lang="en-US" sz="2400" i="1" dirty="0">
              <a:cs typeface="Arial" pitchFamily="34" charset="0"/>
            </a:endParaRPr>
          </a:p>
        </p:txBody>
      </p:sp>
      <p:pic>
        <p:nvPicPr>
          <p:cNvPr id="17436" name="Picture 28" descr="D:\JOB ERLANGGA\PPT PJOK SMP VIII Kurikulum Merdeka\PJOK SMP VIII KM\Powerpoint\Bab 1 Pivot\14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2552" y="1349596"/>
            <a:ext cx="6751753" cy="4918371"/>
          </a:xfrm>
          <a:prstGeom prst="rect">
            <a:avLst/>
          </a:prstGeom>
          <a:noFill/>
          <a:extLst>
            <a:ext uri="{909E8E84-426E-40DD-AFC4-6F175D3DCCD1}">
              <a14:hiddenFill xmlns:a14="http://schemas.microsoft.com/office/drawing/2010/main">
                <a:solidFill>
                  <a:srgbClr val="FFFFFF"/>
                </a:solidFill>
              </a14:hiddenFill>
            </a:ext>
          </a:extLst>
        </p:spPr>
      </p:pic>
      <p:pic>
        <p:nvPicPr>
          <p:cNvPr id="17437" name="Picture 29" descr="D:\JOB ERLANGGA\PPT PJOK SMP VIII Kurikulum Merdeka\PJOK SMP VIII KM\Powerpoint\Bab 1 Pivot\14b.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82666" y="1167990"/>
            <a:ext cx="7273964" cy="52987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07232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 xmlns:a16="http://schemas.microsoft.com/office/drawing/2014/main" id="{5316B8D6-5B70-8519-0E1C-9106EF641CCD}"/>
              </a:ext>
            </a:extLst>
          </p:cNvPr>
          <p:cNvSpPr/>
          <p:nvPr/>
        </p:nvSpPr>
        <p:spPr>
          <a:xfrm>
            <a:off x="96029" y="616685"/>
            <a:ext cx="9274935" cy="523220"/>
          </a:xfrm>
          <a:prstGeom prst="rect">
            <a:avLst/>
          </a:prstGeom>
        </p:spPr>
        <p:txBody>
          <a:bodyPr wrap="square">
            <a:spAutoFit/>
          </a:bodyPr>
          <a:lstStyle/>
          <a:p>
            <a:r>
              <a:rPr lang="id-ID" sz="2800" b="1" dirty="0">
                <a:solidFill>
                  <a:srgbClr val="7030A0"/>
                </a:solidFill>
                <a:cs typeface="Arial" panose="020B0604020202020204" pitchFamily="34" charset="0"/>
              </a:rPr>
              <a:t>2. Menganalisis</a:t>
            </a:r>
            <a:r>
              <a:rPr lang="nb-NO" sz="2800" b="1" dirty="0">
                <a:solidFill>
                  <a:srgbClr val="7030A0"/>
                </a:solidFill>
                <a:cs typeface="Arial" panose="020B0604020202020204" pitchFamily="34" charset="0"/>
              </a:rPr>
              <a:t> </a:t>
            </a:r>
            <a:r>
              <a:rPr lang="id-ID" sz="2800" b="1" dirty="0">
                <a:solidFill>
                  <a:srgbClr val="7030A0"/>
                </a:solidFill>
                <a:cs typeface="Arial" panose="020B0604020202020204" pitchFamily="34" charset="0"/>
              </a:rPr>
              <a:t>V</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ri</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si </a:t>
            </a:r>
            <a:r>
              <a:rPr lang="nb-NO" sz="2800" b="1" dirty="0">
                <a:solidFill>
                  <a:srgbClr val="7030A0"/>
                </a:solidFill>
                <a:cs typeface="Arial" panose="020B0604020202020204" pitchFamily="34" charset="0"/>
              </a:rPr>
              <a:t>Gerak Spesifik</a:t>
            </a:r>
            <a:r>
              <a:rPr lang="id-ID" sz="2800" b="1" dirty="0">
                <a:solidFill>
                  <a:srgbClr val="7030A0"/>
                </a:solidFill>
                <a:cs typeface="Arial" panose="020B0604020202020204" pitchFamily="34" charset="0"/>
              </a:rPr>
              <a:t> </a:t>
            </a:r>
            <a:r>
              <a:rPr lang="id-ID" sz="2800" b="1" i="1" dirty="0" smtClean="0">
                <a:solidFill>
                  <a:srgbClr val="7030A0"/>
                </a:solidFill>
                <a:cs typeface="Arial" panose="020B0604020202020204" pitchFamily="34" charset="0"/>
              </a:rPr>
              <a:t>Rebound</a:t>
            </a:r>
            <a:endParaRPr lang="id-ID" sz="2800" b="1" i="1" dirty="0">
              <a:solidFill>
                <a:srgbClr val="7030A0"/>
              </a:solidFill>
              <a:cs typeface="Arial" panose="020B0604020202020204" pitchFamily="34" charset="0"/>
            </a:endParaRPr>
          </a:p>
        </p:txBody>
      </p:sp>
      <p:sp>
        <p:nvSpPr>
          <p:cNvPr id="8" name="TextBox 7">
            <a:extLst>
              <a:ext uri="{FF2B5EF4-FFF2-40B4-BE49-F238E27FC236}">
                <a16:creationId xmlns="" xmlns:a16="http://schemas.microsoft.com/office/drawing/2014/main" id="{D66DE4D2-691E-54C4-AE5D-AE4D15B00616}"/>
              </a:ext>
            </a:extLst>
          </p:cNvPr>
          <p:cNvSpPr txBox="1"/>
          <p:nvPr/>
        </p:nvSpPr>
        <p:spPr>
          <a:xfrm>
            <a:off x="5207759" y="1323584"/>
            <a:ext cx="6984241" cy="5262979"/>
          </a:xfrm>
          <a:prstGeom prst="rect">
            <a:avLst/>
          </a:prstGeom>
          <a:noFill/>
        </p:spPr>
        <p:txBody>
          <a:bodyPr wrap="square">
            <a:spAutoFit/>
          </a:bodyPr>
          <a:lstStyle/>
          <a:p>
            <a:r>
              <a:rPr lang="id-ID" sz="2400" dirty="0"/>
              <a:t>Cara </a:t>
            </a:r>
            <a:r>
              <a:rPr lang="id-ID" sz="2400" i="1" dirty="0" smtClean="0"/>
              <a:t>rebound</a:t>
            </a:r>
            <a:r>
              <a:rPr lang="id-ID" sz="2400" dirty="0" smtClean="0"/>
              <a:t> secara mandiri:</a:t>
            </a:r>
            <a:endParaRPr lang="id-ID" sz="2400" dirty="0"/>
          </a:p>
          <a:p>
            <a:pPr marL="342900" lvl="0" indent="-342900">
              <a:buFont typeface="Arial" panose="020B0604020202020204" pitchFamily="34" charset="0"/>
              <a:buChar char="•"/>
            </a:pPr>
            <a:r>
              <a:rPr lang="id-ID" sz="2400" dirty="0"/>
              <a:t>Kedua kaki dibuka dengan gerak bersiap untuk </a:t>
            </a:r>
            <a:r>
              <a:rPr lang="id-ID" sz="2400" dirty="0" smtClean="0"/>
              <a:t>melakukan loncatan.</a:t>
            </a:r>
            <a:endParaRPr lang="id-ID" sz="2400" dirty="0"/>
          </a:p>
          <a:p>
            <a:pPr marL="342900" lvl="0" indent="-342900">
              <a:buFont typeface="Arial" panose="020B0604020202020204" pitchFamily="34" charset="0"/>
              <a:buChar char="•"/>
            </a:pPr>
            <a:r>
              <a:rPr lang="id-ID" sz="2400" dirty="0" smtClean="0"/>
              <a:t>Meloncat </a:t>
            </a:r>
            <a:r>
              <a:rPr lang="id-ID" sz="2400" dirty="0"/>
              <a:t>setinggi mungkin dengan bantuan gerak </a:t>
            </a:r>
            <a:r>
              <a:rPr lang="id-ID" sz="2400" dirty="0" smtClean="0"/>
              <a:t>tangan.</a:t>
            </a:r>
            <a:endParaRPr lang="id-ID" sz="2400" dirty="0"/>
          </a:p>
          <a:p>
            <a:pPr marL="342900" lvl="0" indent="-342900">
              <a:buFont typeface="Arial" panose="020B0604020202020204" pitchFamily="34" charset="0"/>
              <a:buChar char="•"/>
            </a:pPr>
            <a:r>
              <a:rPr lang="id-ID" sz="2400" dirty="0" smtClean="0"/>
              <a:t>Ketika </a:t>
            </a:r>
            <a:r>
              <a:rPr lang="id-ID" sz="2400" dirty="0"/>
              <a:t>meloncat, pastikan badan lurus dengan </a:t>
            </a:r>
            <a:r>
              <a:rPr lang="id-ID" sz="2400" dirty="0" smtClean="0"/>
              <a:t>kedua tangan</a:t>
            </a:r>
            <a:r>
              <a:rPr lang="id-ID" sz="2400" dirty="0"/>
              <a:t> </a:t>
            </a:r>
            <a:r>
              <a:rPr lang="id-ID" sz="2400" dirty="0" smtClean="0"/>
              <a:t>yang </a:t>
            </a:r>
            <a:r>
              <a:rPr lang="id-ID" sz="2400" dirty="0"/>
              <a:t>lurus ke </a:t>
            </a:r>
            <a:r>
              <a:rPr lang="id-ID" sz="2400" dirty="0" smtClean="0"/>
              <a:t>atas.</a:t>
            </a:r>
            <a:endParaRPr lang="id-ID" sz="2400" dirty="0"/>
          </a:p>
          <a:p>
            <a:pPr marL="342900" lvl="0" indent="-342900">
              <a:buFont typeface="Arial" panose="020B0604020202020204" pitchFamily="34" charset="0"/>
              <a:buChar char="•"/>
            </a:pPr>
            <a:r>
              <a:rPr lang="id-ID" sz="2400" dirty="0" smtClean="0"/>
              <a:t>Pandangan </a:t>
            </a:r>
            <a:r>
              <a:rPr lang="id-ID" sz="2400" dirty="0"/>
              <a:t>mata harus fokus pada arah datangnya </a:t>
            </a:r>
            <a:r>
              <a:rPr lang="id-ID" sz="2400" dirty="0" smtClean="0"/>
              <a:t>bola.</a:t>
            </a:r>
            <a:endParaRPr lang="id-ID" sz="2400" dirty="0"/>
          </a:p>
          <a:p>
            <a:pPr marL="342900" lvl="0" indent="-342900">
              <a:buFont typeface="Arial" panose="020B0604020202020204" pitchFamily="34" charset="0"/>
              <a:buChar char="•"/>
            </a:pPr>
            <a:r>
              <a:rPr lang="id-ID" sz="2400" dirty="0" smtClean="0"/>
              <a:t>Ketika </a:t>
            </a:r>
            <a:r>
              <a:rPr lang="id-ID" sz="2400" dirty="0"/>
              <a:t>mencapai loncatan tertinggi, tangkap bola dan </a:t>
            </a:r>
            <a:r>
              <a:rPr lang="id-ID" sz="2400" dirty="0" smtClean="0"/>
              <a:t>tarik ke</a:t>
            </a:r>
            <a:r>
              <a:rPr lang="id-ID" sz="2400" dirty="0"/>
              <a:t> </a:t>
            </a:r>
            <a:r>
              <a:rPr lang="id-ID" sz="2400" dirty="0" smtClean="0"/>
              <a:t>depan dada.</a:t>
            </a:r>
            <a:endParaRPr lang="id-ID" sz="2400" dirty="0"/>
          </a:p>
          <a:p>
            <a:pPr marL="342900" lvl="0" indent="-342900">
              <a:buFont typeface="Arial" panose="020B0604020202020204" pitchFamily="34" charset="0"/>
              <a:buChar char="•"/>
            </a:pPr>
            <a:r>
              <a:rPr lang="id-ID" sz="2400" dirty="0" smtClean="0"/>
              <a:t>Lakukan </a:t>
            </a:r>
            <a:r>
              <a:rPr lang="id-ID" sz="2400" dirty="0"/>
              <a:t>pendaratan dengan menggunakan kedua </a:t>
            </a:r>
            <a:r>
              <a:rPr lang="id-ID" sz="2400" dirty="0" smtClean="0"/>
              <a:t>kaki.</a:t>
            </a:r>
            <a:endParaRPr lang="id-ID" sz="2400" dirty="0"/>
          </a:p>
          <a:p>
            <a:pPr marL="342900" lvl="0" indent="-342900">
              <a:buFont typeface="Arial" panose="020B0604020202020204" pitchFamily="34" charset="0"/>
              <a:buChar char="•"/>
            </a:pPr>
            <a:r>
              <a:rPr lang="id-ID" sz="2400" dirty="0" smtClean="0"/>
              <a:t>Pada </a:t>
            </a:r>
            <a:r>
              <a:rPr lang="id-ID" sz="2400" dirty="0"/>
              <a:t>saat mendarat, kaki tidak kaku, namun </a:t>
            </a:r>
            <a:r>
              <a:rPr lang="id-ID" sz="2400" dirty="0" smtClean="0"/>
              <a:t>rileks.</a:t>
            </a:r>
            <a:endParaRPr lang="id-ID" sz="2400" dirty="0"/>
          </a:p>
        </p:txBody>
      </p:sp>
      <p:pic>
        <p:nvPicPr>
          <p:cNvPr id="7" name="Picture 28" descr="D:\JOB ERLANGGA\PPT PJOK SMP VIII Kurikulum Merdeka\PJOK SMP VIII KM\Powerpoint\Bab 1 Pivot\14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349596"/>
            <a:ext cx="6751753" cy="49183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29789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 xmlns:a16="http://schemas.microsoft.com/office/drawing/2014/main" id="{5316B8D6-5B70-8519-0E1C-9106EF641CCD}"/>
              </a:ext>
            </a:extLst>
          </p:cNvPr>
          <p:cNvSpPr/>
          <p:nvPr/>
        </p:nvSpPr>
        <p:spPr>
          <a:xfrm>
            <a:off x="96029" y="616685"/>
            <a:ext cx="9274935" cy="523220"/>
          </a:xfrm>
          <a:prstGeom prst="rect">
            <a:avLst/>
          </a:prstGeom>
        </p:spPr>
        <p:txBody>
          <a:bodyPr wrap="square">
            <a:spAutoFit/>
          </a:bodyPr>
          <a:lstStyle/>
          <a:p>
            <a:r>
              <a:rPr lang="id-ID" sz="2800" b="1" dirty="0">
                <a:solidFill>
                  <a:srgbClr val="7030A0"/>
                </a:solidFill>
                <a:cs typeface="Arial" panose="020B0604020202020204" pitchFamily="34" charset="0"/>
              </a:rPr>
              <a:t>2. Menganalisis</a:t>
            </a:r>
            <a:r>
              <a:rPr lang="nb-NO" sz="2800" b="1" dirty="0">
                <a:solidFill>
                  <a:srgbClr val="7030A0"/>
                </a:solidFill>
                <a:cs typeface="Arial" panose="020B0604020202020204" pitchFamily="34" charset="0"/>
              </a:rPr>
              <a:t> </a:t>
            </a:r>
            <a:r>
              <a:rPr lang="id-ID" sz="2800" b="1" dirty="0">
                <a:solidFill>
                  <a:srgbClr val="7030A0"/>
                </a:solidFill>
                <a:cs typeface="Arial" panose="020B0604020202020204" pitchFamily="34" charset="0"/>
              </a:rPr>
              <a:t>V</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ri</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si </a:t>
            </a:r>
            <a:r>
              <a:rPr lang="nb-NO" sz="2800" b="1" dirty="0">
                <a:solidFill>
                  <a:srgbClr val="7030A0"/>
                </a:solidFill>
                <a:cs typeface="Arial" panose="020B0604020202020204" pitchFamily="34" charset="0"/>
              </a:rPr>
              <a:t>Gerak Spesifik</a:t>
            </a:r>
            <a:r>
              <a:rPr lang="id-ID" sz="2800" b="1" dirty="0">
                <a:solidFill>
                  <a:srgbClr val="7030A0"/>
                </a:solidFill>
                <a:cs typeface="Arial" panose="020B0604020202020204" pitchFamily="34" charset="0"/>
              </a:rPr>
              <a:t> </a:t>
            </a:r>
            <a:r>
              <a:rPr lang="id-ID" sz="2800" b="1" i="1" dirty="0" smtClean="0">
                <a:solidFill>
                  <a:srgbClr val="7030A0"/>
                </a:solidFill>
                <a:cs typeface="Arial" panose="020B0604020202020204" pitchFamily="34" charset="0"/>
              </a:rPr>
              <a:t>Rebound</a:t>
            </a:r>
            <a:endParaRPr lang="id-ID" sz="2800" b="1" i="1" dirty="0">
              <a:solidFill>
                <a:srgbClr val="7030A0"/>
              </a:solidFill>
              <a:cs typeface="Arial" panose="020B0604020202020204" pitchFamily="34" charset="0"/>
            </a:endParaRPr>
          </a:p>
        </p:txBody>
      </p:sp>
      <p:sp>
        <p:nvSpPr>
          <p:cNvPr id="8" name="TextBox 7">
            <a:extLst>
              <a:ext uri="{FF2B5EF4-FFF2-40B4-BE49-F238E27FC236}">
                <a16:creationId xmlns="" xmlns:a16="http://schemas.microsoft.com/office/drawing/2014/main" id="{D66DE4D2-691E-54C4-AE5D-AE4D15B00616}"/>
              </a:ext>
            </a:extLst>
          </p:cNvPr>
          <p:cNvSpPr txBox="1"/>
          <p:nvPr/>
        </p:nvSpPr>
        <p:spPr>
          <a:xfrm>
            <a:off x="5209474" y="1382852"/>
            <a:ext cx="6914336" cy="5170646"/>
          </a:xfrm>
          <a:prstGeom prst="rect">
            <a:avLst/>
          </a:prstGeom>
          <a:noFill/>
        </p:spPr>
        <p:txBody>
          <a:bodyPr wrap="square">
            <a:spAutoFit/>
          </a:bodyPr>
          <a:lstStyle/>
          <a:p>
            <a:r>
              <a:rPr lang="id-ID" sz="2200" dirty="0"/>
              <a:t>Cara </a:t>
            </a:r>
            <a:r>
              <a:rPr lang="id-ID" sz="2200" i="1" dirty="0" smtClean="0"/>
              <a:t>rebound</a:t>
            </a:r>
            <a:r>
              <a:rPr lang="id-ID" sz="2200" dirty="0" smtClean="0"/>
              <a:t> dengan pemain lain:</a:t>
            </a:r>
            <a:endParaRPr lang="id-ID" sz="2200" dirty="0"/>
          </a:p>
          <a:p>
            <a:pPr marL="342900" lvl="0" indent="-342900">
              <a:buFont typeface="Arial" panose="020B0604020202020204" pitchFamily="34" charset="0"/>
              <a:buChar char="•"/>
            </a:pPr>
            <a:r>
              <a:rPr lang="id-ID" sz="2200" dirty="0"/>
              <a:t>Pemain yang melakukan gerak rebound berdiri di </a:t>
            </a:r>
            <a:r>
              <a:rPr lang="id-ID" sz="2200" dirty="0" smtClean="0"/>
              <a:t>depan keranjang </a:t>
            </a:r>
            <a:r>
              <a:rPr lang="id-ID" sz="2200" dirty="0"/>
              <a:t>dengan kedua kaki dibuka pada posisi </a:t>
            </a:r>
            <a:r>
              <a:rPr lang="id-ID" sz="2200" dirty="0" smtClean="0"/>
              <a:t>siap melakukan</a:t>
            </a:r>
            <a:r>
              <a:rPr lang="id-ID" sz="2200" dirty="0"/>
              <a:t> </a:t>
            </a:r>
            <a:r>
              <a:rPr lang="id-ID" sz="2200" dirty="0" smtClean="0"/>
              <a:t>loncatan.</a:t>
            </a:r>
            <a:endParaRPr lang="id-ID" sz="2200" dirty="0"/>
          </a:p>
          <a:p>
            <a:pPr marL="342900" lvl="0" indent="-342900">
              <a:buFont typeface="Arial" panose="020B0604020202020204" pitchFamily="34" charset="0"/>
              <a:buChar char="•"/>
            </a:pPr>
            <a:r>
              <a:rPr lang="id-ID" sz="2200" dirty="0" smtClean="0"/>
              <a:t>Pemain </a:t>
            </a:r>
            <a:r>
              <a:rPr lang="id-ID" sz="2200" dirty="0"/>
              <a:t>yang membawa bola melakukan tembakan bola </a:t>
            </a:r>
            <a:r>
              <a:rPr lang="id-ID" sz="2200" dirty="0" smtClean="0"/>
              <a:t>ke arah </a:t>
            </a:r>
            <a:r>
              <a:rPr lang="id-ID" sz="2200" dirty="0"/>
              <a:t>keranjang setelah melakukan loncatan </a:t>
            </a:r>
            <a:r>
              <a:rPr lang="id-ID" sz="2200" dirty="0" smtClean="0"/>
              <a:t>setinggi mungkin</a:t>
            </a:r>
            <a:r>
              <a:rPr lang="id-ID" sz="2200" dirty="0"/>
              <a:t> </a:t>
            </a:r>
            <a:r>
              <a:rPr lang="id-ID" sz="2200" dirty="0" smtClean="0"/>
              <a:t>dengan </a:t>
            </a:r>
            <a:r>
              <a:rPr lang="id-ID" sz="2200" dirty="0"/>
              <a:t>bantuan gerak tangan ke </a:t>
            </a:r>
            <a:r>
              <a:rPr lang="id-ID" sz="2200" dirty="0" smtClean="0"/>
              <a:t>atas.</a:t>
            </a:r>
            <a:endParaRPr lang="id-ID" sz="2200" dirty="0"/>
          </a:p>
          <a:p>
            <a:pPr marL="342900" lvl="0" indent="-342900">
              <a:buFont typeface="Arial" panose="020B0604020202020204" pitchFamily="34" charset="0"/>
              <a:buChar char="•"/>
            </a:pPr>
            <a:r>
              <a:rPr lang="id-ID" sz="2200" dirty="0" smtClean="0"/>
              <a:t>Saat </a:t>
            </a:r>
            <a:r>
              <a:rPr lang="id-ID" sz="2200" dirty="0"/>
              <a:t>meloncat, usahakan posisi badan lurus dengan </a:t>
            </a:r>
            <a:r>
              <a:rPr lang="id-ID" sz="2200" dirty="0" smtClean="0"/>
              <a:t>kedua tangan </a:t>
            </a:r>
            <a:r>
              <a:rPr lang="id-ID" sz="2200" dirty="0"/>
              <a:t>lurus ke atas mengambil </a:t>
            </a:r>
            <a:r>
              <a:rPr lang="id-ID" sz="2200" dirty="0" smtClean="0"/>
              <a:t>bola.</a:t>
            </a:r>
            <a:endParaRPr lang="id-ID" sz="2200" dirty="0"/>
          </a:p>
          <a:p>
            <a:pPr marL="342900" lvl="0" indent="-342900">
              <a:buFont typeface="Arial" panose="020B0604020202020204" pitchFamily="34" charset="0"/>
              <a:buChar char="•"/>
            </a:pPr>
            <a:r>
              <a:rPr lang="id-ID" sz="2200" dirty="0" smtClean="0"/>
              <a:t>Pandangan </a:t>
            </a:r>
            <a:r>
              <a:rPr lang="id-ID" sz="2200" dirty="0"/>
              <a:t>tertuju ke arah datangnya </a:t>
            </a:r>
            <a:r>
              <a:rPr lang="id-ID" sz="2200" dirty="0" smtClean="0"/>
              <a:t>bola.</a:t>
            </a:r>
            <a:endParaRPr lang="id-ID" sz="2200" dirty="0"/>
          </a:p>
          <a:p>
            <a:pPr marL="342900" lvl="0" indent="-342900">
              <a:buFont typeface="Arial" panose="020B0604020202020204" pitchFamily="34" charset="0"/>
              <a:buChar char="•"/>
            </a:pPr>
            <a:r>
              <a:rPr lang="id-ID" sz="2200" dirty="0" smtClean="0"/>
              <a:t>Saat </a:t>
            </a:r>
            <a:r>
              <a:rPr lang="id-ID" sz="2200" dirty="0"/>
              <a:t>mencapai loncatan tertinggi, tangkap bola dan </a:t>
            </a:r>
            <a:r>
              <a:rPr lang="id-ID" sz="2200" dirty="0" smtClean="0"/>
              <a:t>tarik ke</a:t>
            </a:r>
            <a:r>
              <a:rPr lang="id-ID" sz="2200" dirty="0"/>
              <a:t> </a:t>
            </a:r>
            <a:r>
              <a:rPr lang="id-ID" sz="2200" dirty="0" smtClean="0"/>
              <a:t>depan dada.</a:t>
            </a:r>
            <a:endParaRPr lang="id-ID" sz="2200" dirty="0"/>
          </a:p>
          <a:p>
            <a:pPr marL="342900" lvl="0" indent="-342900">
              <a:buFont typeface="Arial" panose="020B0604020202020204" pitchFamily="34" charset="0"/>
              <a:buChar char="•"/>
            </a:pPr>
            <a:r>
              <a:rPr lang="id-ID" sz="2200" dirty="0" smtClean="0"/>
              <a:t>Lakukan </a:t>
            </a:r>
            <a:r>
              <a:rPr lang="id-ID" sz="2200" dirty="0"/>
              <a:t>pendaratan dengan menggunakan kedua </a:t>
            </a:r>
            <a:r>
              <a:rPr lang="id-ID" sz="2200" dirty="0" smtClean="0"/>
              <a:t>kaki.</a:t>
            </a:r>
            <a:endParaRPr lang="id-ID" sz="2200" dirty="0"/>
          </a:p>
          <a:p>
            <a:pPr marL="342900" lvl="0" indent="-342900">
              <a:buFont typeface="Arial" panose="020B0604020202020204" pitchFamily="34" charset="0"/>
              <a:buChar char="•"/>
            </a:pPr>
            <a:r>
              <a:rPr lang="id-ID" sz="2200" dirty="0" smtClean="0"/>
              <a:t>Saat </a:t>
            </a:r>
            <a:r>
              <a:rPr lang="id-ID" sz="2200" dirty="0"/>
              <a:t>melakukan pendaratan, pastikan kaki tidak kaku (tetap rileks</a:t>
            </a:r>
            <a:r>
              <a:rPr lang="id-ID" sz="2200" dirty="0" smtClean="0"/>
              <a:t>).</a:t>
            </a:r>
            <a:endParaRPr lang="id-ID" sz="2200" dirty="0"/>
          </a:p>
        </p:txBody>
      </p:sp>
      <p:pic>
        <p:nvPicPr>
          <p:cNvPr id="6" name="Picture 29" descr="D:\JOB ERLANGGA\PPT PJOK SMP VIII Kurikulum Merdeka\PJOK SMP VIII KM\Powerpoint\Bab 1 Pivot\14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2371" y="1167989"/>
            <a:ext cx="7273964" cy="52987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97959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 xmlns:a16="http://schemas.microsoft.com/office/drawing/2014/main" id="{5316B8D6-5B70-8519-0E1C-9106EF641CCD}"/>
              </a:ext>
            </a:extLst>
          </p:cNvPr>
          <p:cNvSpPr/>
          <p:nvPr/>
        </p:nvSpPr>
        <p:spPr>
          <a:xfrm>
            <a:off x="139520" y="486998"/>
            <a:ext cx="9274935" cy="523220"/>
          </a:xfrm>
          <a:prstGeom prst="rect">
            <a:avLst/>
          </a:prstGeom>
        </p:spPr>
        <p:txBody>
          <a:bodyPr wrap="square">
            <a:spAutoFit/>
          </a:bodyPr>
          <a:lstStyle/>
          <a:p>
            <a:r>
              <a:rPr lang="en-US" sz="2800" b="1" dirty="0" smtClean="0">
                <a:solidFill>
                  <a:srgbClr val="7030A0"/>
                </a:solidFill>
                <a:cs typeface="Arial" panose="020B0604020202020204" pitchFamily="34" charset="0"/>
              </a:rPr>
              <a:t>Video Gerak </a:t>
            </a:r>
            <a:r>
              <a:rPr lang="id-ID" sz="2800" b="1" i="1" dirty="0" smtClean="0">
                <a:solidFill>
                  <a:srgbClr val="7030A0"/>
                </a:solidFill>
                <a:cs typeface="Arial" panose="020B0604020202020204" pitchFamily="34" charset="0"/>
              </a:rPr>
              <a:t>Rebound</a:t>
            </a:r>
            <a:endParaRPr lang="id-ID" sz="2800" b="1" i="1" dirty="0">
              <a:solidFill>
                <a:srgbClr val="7030A0"/>
              </a:solidFill>
              <a:cs typeface="Arial" panose="020B0604020202020204" pitchFamily="34" charset="0"/>
            </a:endParaRPr>
          </a:p>
        </p:txBody>
      </p:sp>
      <p:pic>
        <p:nvPicPr>
          <p:cNvPr id="6" name="0036130200.0025.01.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638327" y="1331406"/>
            <a:ext cx="8915346" cy="4978757"/>
          </a:xfrm>
          <a:prstGeom prst="rect">
            <a:avLst/>
          </a:prstGeom>
        </p:spPr>
      </p:pic>
    </p:spTree>
    <p:extLst>
      <p:ext uri="{BB962C8B-B14F-4D97-AF65-F5344CB8AC3E}">
        <p14:creationId xmlns:p14="http://schemas.microsoft.com/office/powerpoint/2010/main" val="31018642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afterEffect">
                                  <p:stCondLst>
                                    <p:cond delay="0"/>
                                  </p:stCondLst>
                                  <p:childTnLst>
                                    <p:cmd type="call" cmd="togglePause">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 xmlns:a16="http://schemas.microsoft.com/office/drawing/2014/main" id="{3630A332-5956-EA88-457F-C9E2CF7D5AA7}"/>
              </a:ext>
            </a:extLst>
          </p:cNvPr>
          <p:cNvSpPr/>
          <p:nvPr/>
        </p:nvSpPr>
        <p:spPr>
          <a:xfrm>
            <a:off x="152401" y="676150"/>
            <a:ext cx="8266770" cy="523220"/>
          </a:xfrm>
          <a:prstGeom prst="rect">
            <a:avLst/>
          </a:prstGeom>
        </p:spPr>
        <p:txBody>
          <a:bodyPr wrap="square">
            <a:spAutoFit/>
          </a:bodyPr>
          <a:lstStyle/>
          <a:p>
            <a:r>
              <a:rPr lang="id-ID" sz="2800" b="1" dirty="0" smtClean="0">
                <a:solidFill>
                  <a:srgbClr val="7030A0"/>
                </a:solidFill>
                <a:cs typeface="Arial" panose="020B0604020202020204" pitchFamily="34" charset="0"/>
              </a:rPr>
              <a:t>1. </a:t>
            </a:r>
            <a:r>
              <a:rPr lang="nb-NO" sz="2800" b="1" dirty="0">
                <a:solidFill>
                  <a:srgbClr val="7030A0"/>
                </a:solidFill>
                <a:cs typeface="Arial" panose="020B0604020202020204" pitchFamily="34" charset="0"/>
              </a:rPr>
              <a:t>Keterampilan </a:t>
            </a:r>
            <a:r>
              <a:rPr lang="id-ID" sz="2800" b="1" dirty="0">
                <a:solidFill>
                  <a:srgbClr val="7030A0"/>
                </a:solidFill>
                <a:cs typeface="Arial" panose="020B0604020202020204" pitchFamily="34" charset="0"/>
              </a:rPr>
              <a:t>V</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ri</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si </a:t>
            </a:r>
            <a:r>
              <a:rPr lang="nb-NO" sz="2800" b="1" dirty="0" smtClean="0">
                <a:solidFill>
                  <a:srgbClr val="7030A0"/>
                </a:solidFill>
                <a:cs typeface="Arial" panose="020B0604020202020204" pitchFamily="34" charset="0"/>
              </a:rPr>
              <a:t>Gerak </a:t>
            </a:r>
            <a:r>
              <a:rPr lang="nb-NO" sz="2800" b="1" dirty="0">
                <a:solidFill>
                  <a:srgbClr val="7030A0"/>
                </a:solidFill>
                <a:cs typeface="Arial" panose="020B0604020202020204" pitchFamily="34" charset="0"/>
              </a:rPr>
              <a:t>Spesifik</a:t>
            </a:r>
            <a:r>
              <a:rPr lang="id-ID" sz="2800" b="1" dirty="0">
                <a:solidFill>
                  <a:srgbClr val="7030A0"/>
                </a:solidFill>
                <a:cs typeface="Arial" panose="020B0604020202020204" pitchFamily="34" charset="0"/>
              </a:rPr>
              <a:t> </a:t>
            </a:r>
            <a:r>
              <a:rPr lang="nb-NO" sz="2800" b="1" dirty="0" smtClean="0">
                <a:solidFill>
                  <a:srgbClr val="7030A0"/>
                </a:solidFill>
                <a:cs typeface="Arial" panose="020B0604020202020204" pitchFamily="34" charset="0"/>
              </a:rPr>
              <a:t>P</a:t>
            </a:r>
            <a:r>
              <a:rPr lang="id-ID" sz="2800" b="1" dirty="0" smtClean="0">
                <a:solidFill>
                  <a:srgbClr val="7030A0"/>
                </a:solidFill>
                <a:cs typeface="Arial" panose="020B0604020202020204" pitchFamily="34" charset="0"/>
              </a:rPr>
              <a:t>ivot</a:t>
            </a:r>
            <a:endParaRPr lang="id-ID" sz="2800" b="1" dirty="0">
              <a:solidFill>
                <a:srgbClr val="7030A0"/>
              </a:solidFill>
              <a:cs typeface="Arial" panose="020B0604020202020204" pitchFamily="34" charset="0"/>
            </a:endParaRPr>
          </a:p>
        </p:txBody>
      </p:sp>
      <p:sp>
        <p:nvSpPr>
          <p:cNvPr id="8" name="TextBox 7">
            <a:extLst>
              <a:ext uri="{FF2B5EF4-FFF2-40B4-BE49-F238E27FC236}">
                <a16:creationId xmlns="" xmlns:a16="http://schemas.microsoft.com/office/drawing/2014/main" id="{30908473-9D08-4830-0E1E-B47B0092EFBB}"/>
              </a:ext>
            </a:extLst>
          </p:cNvPr>
          <p:cNvSpPr txBox="1"/>
          <p:nvPr/>
        </p:nvSpPr>
        <p:spPr>
          <a:xfrm>
            <a:off x="152400" y="108004"/>
            <a:ext cx="4572000" cy="523220"/>
          </a:xfrm>
          <a:prstGeom prst="rect">
            <a:avLst/>
          </a:prstGeom>
          <a:noFill/>
        </p:spPr>
        <p:txBody>
          <a:bodyPr wrap="square">
            <a:spAutoFit/>
          </a:bodyPr>
          <a:lstStyle/>
          <a:p>
            <a:r>
              <a:rPr lang="en-ID" sz="2800" b="1" i="0" u="none" strike="noStrike" baseline="0" dirty="0" err="1">
                <a:solidFill>
                  <a:srgbClr val="7030A0"/>
                </a:solidFill>
                <a:cs typeface="Arial" panose="020B0604020202020204" pitchFamily="34" charset="0"/>
              </a:rPr>
              <a:t>Pembelajaran</a:t>
            </a:r>
            <a:r>
              <a:rPr lang="en-ID" sz="2800" b="1" i="0" u="none" strike="noStrike" baseline="0" dirty="0">
                <a:solidFill>
                  <a:srgbClr val="7030A0"/>
                </a:solidFill>
                <a:cs typeface="Arial" panose="020B0604020202020204" pitchFamily="34" charset="0"/>
              </a:rPr>
              <a:t> </a:t>
            </a:r>
            <a:r>
              <a:rPr lang="id-ID" sz="2800" b="1" dirty="0" smtClean="0">
                <a:solidFill>
                  <a:srgbClr val="7030A0"/>
                </a:solidFill>
                <a:cs typeface="Arial" panose="020B0604020202020204" pitchFamily="34" charset="0"/>
              </a:rPr>
              <a:t>6</a:t>
            </a:r>
            <a:r>
              <a:rPr lang="en-ID" sz="2800" b="1" i="0" u="none" strike="noStrike" baseline="0" dirty="0" smtClean="0">
                <a:solidFill>
                  <a:srgbClr val="7030A0"/>
                </a:solidFill>
                <a:cs typeface="Arial" panose="020B0604020202020204" pitchFamily="34" charset="0"/>
              </a:rPr>
              <a:t> </a:t>
            </a:r>
            <a:endParaRPr lang="en-ID" sz="2800" dirty="0">
              <a:solidFill>
                <a:srgbClr val="7030A0"/>
              </a:solidFill>
              <a:cs typeface="Arial" panose="020B0604020202020204" pitchFamily="34" charset="0"/>
            </a:endParaRPr>
          </a:p>
        </p:txBody>
      </p:sp>
      <p:sp>
        <p:nvSpPr>
          <p:cNvPr id="10" name="TextBox 9">
            <a:extLst>
              <a:ext uri="{FF2B5EF4-FFF2-40B4-BE49-F238E27FC236}">
                <a16:creationId xmlns="" xmlns:a16="http://schemas.microsoft.com/office/drawing/2014/main" id="{8E2DF8D4-6FCC-8F00-A7A0-8520CD4133E9}"/>
              </a:ext>
            </a:extLst>
          </p:cNvPr>
          <p:cNvSpPr txBox="1"/>
          <p:nvPr/>
        </p:nvSpPr>
        <p:spPr>
          <a:xfrm>
            <a:off x="1890775" y="5670476"/>
            <a:ext cx="8059804" cy="461665"/>
          </a:xfrm>
          <a:prstGeom prst="rect">
            <a:avLst/>
          </a:prstGeom>
          <a:noFill/>
        </p:spPr>
        <p:txBody>
          <a:bodyPr wrap="square">
            <a:spAutoFit/>
          </a:bodyPr>
          <a:lstStyle/>
          <a:p>
            <a:pPr algn="ctr"/>
            <a:r>
              <a:rPr lang="id-ID" sz="2400" dirty="0" smtClean="0">
                <a:cs typeface="Arial" panose="020B0604020202020204" pitchFamily="34" charset="0"/>
              </a:rPr>
              <a:t>v</a:t>
            </a:r>
            <a:r>
              <a:rPr lang="nn-NO" sz="2400" dirty="0" smtClean="0">
                <a:cs typeface="Arial" panose="020B0604020202020204" pitchFamily="34" charset="0"/>
              </a:rPr>
              <a:t>ariasi </a:t>
            </a:r>
            <a:r>
              <a:rPr lang="nn-NO" sz="2400" dirty="0">
                <a:cs typeface="Arial" panose="020B0604020202020204" pitchFamily="34" charset="0"/>
              </a:rPr>
              <a:t>gerak spesifik </a:t>
            </a:r>
            <a:r>
              <a:rPr lang="id-ID" sz="2400" dirty="0" smtClean="0">
                <a:cs typeface="Arial" panose="020B0604020202020204" pitchFamily="34" charset="0"/>
              </a:rPr>
              <a:t>pivot</a:t>
            </a:r>
            <a:endParaRPr lang="en-US" sz="2400" dirty="0">
              <a:cs typeface="Arial" pitchFamily="34" charset="0"/>
            </a:endParaRPr>
          </a:p>
        </p:txBody>
      </p:sp>
      <p:pic>
        <p:nvPicPr>
          <p:cNvPr id="1026" name="Picture 2" descr="D:\JOB ERLANGGA\PPT PJOK SMP VIII Kurikulum Merdeka\PJOK SMP VIII KM\Powerpoint\Bab 1 Pivot\G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5172" y="1407168"/>
            <a:ext cx="6689548" cy="43728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34320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 xmlns:a16="http://schemas.microsoft.com/office/drawing/2014/main" id="{5316B8D6-5B70-8519-0E1C-9106EF641CCD}"/>
              </a:ext>
            </a:extLst>
          </p:cNvPr>
          <p:cNvSpPr/>
          <p:nvPr/>
        </p:nvSpPr>
        <p:spPr>
          <a:xfrm>
            <a:off x="96029" y="616685"/>
            <a:ext cx="9274935" cy="523220"/>
          </a:xfrm>
          <a:prstGeom prst="rect">
            <a:avLst/>
          </a:prstGeom>
        </p:spPr>
        <p:txBody>
          <a:bodyPr wrap="square">
            <a:spAutoFit/>
          </a:bodyPr>
          <a:lstStyle/>
          <a:p>
            <a:r>
              <a:rPr lang="id-ID" sz="2800" b="1" dirty="0">
                <a:solidFill>
                  <a:srgbClr val="7030A0"/>
                </a:solidFill>
                <a:cs typeface="Arial" panose="020B0604020202020204" pitchFamily="34" charset="0"/>
              </a:rPr>
              <a:t>2. Menganalisis</a:t>
            </a:r>
            <a:r>
              <a:rPr lang="nb-NO" sz="2800" b="1" dirty="0">
                <a:solidFill>
                  <a:srgbClr val="7030A0"/>
                </a:solidFill>
                <a:cs typeface="Arial" panose="020B0604020202020204" pitchFamily="34" charset="0"/>
              </a:rPr>
              <a:t> </a:t>
            </a:r>
            <a:r>
              <a:rPr lang="id-ID" sz="2800" b="1" dirty="0">
                <a:solidFill>
                  <a:srgbClr val="7030A0"/>
                </a:solidFill>
                <a:cs typeface="Arial" panose="020B0604020202020204" pitchFamily="34" charset="0"/>
              </a:rPr>
              <a:t>V</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ri</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si </a:t>
            </a:r>
            <a:r>
              <a:rPr lang="nb-NO" sz="2800" b="1" dirty="0">
                <a:solidFill>
                  <a:srgbClr val="7030A0"/>
                </a:solidFill>
                <a:cs typeface="Arial" panose="020B0604020202020204" pitchFamily="34" charset="0"/>
              </a:rPr>
              <a:t>Gerak Spesifik</a:t>
            </a:r>
            <a:r>
              <a:rPr lang="id-ID" sz="2800" b="1" dirty="0">
                <a:solidFill>
                  <a:srgbClr val="7030A0"/>
                </a:solidFill>
                <a:cs typeface="Arial" panose="020B0604020202020204" pitchFamily="34" charset="0"/>
              </a:rPr>
              <a:t> </a:t>
            </a:r>
            <a:r>
              <a:rPr lang="id-ID" sz="2800" b="1" dirty="0" smtClean="0">
                <a:solidFill>
                  <a:srgbClr val="7030A0"/>
                </a:solidFill>
                <a:cs typeface="Arial" panose="020B0604020202020204" pitchFamily="34" charset="0"/>
              </a:rPr>
              <a:t>Pivot</a:t>
            </a:r>
            <a:endParaRPr lang="id-ID" sz="2800" b="1" dirty="0">
              <a:solidFill>
                <a:srgbClr val="7030A0"/>
              </a:solidFill>
              <a:cs typeface="Arial" panose="020B0604020202020204" pitchFamily="34" charset="0"/>
            </a:endParaRPr>
          </a:p>
        </p:txBody>
      </p:sp>
      <p:sp>
        <p:nvSpPr>
          <p:cNvPr id="8" name="TextBox 7">
            <a:extLst>
              <a:ext uri="{FF2B5EF4-FFF2-40B4-BE49-F238E27FC236}">
                <a16:creationId xmlns="" xmlns:a16="http://schemas.microsoft.com/office/drawing/2014/main" id="{D66DE4D2-691E-54C4-AE5D-AE4D15B00616}"/>
              </a:ext>
            </a:extLst>
          </p:cNvPr>
          <p:cNvSpPr txBox="1"/>
          <p:nvPr/>
        </p:nvSpPr>
        <p:spPr>
          <a:xfrm>
            <a:off x="5153168" y="1613684"/>
            <a:ext cx="6621439" cy="4154984"/>
          </a:xfrm>
          <a:prstGeom prst="rect">
            <a:avLst/>
          </a:prstGeom>
          <a:noFill/>
        </p:spPr>
        <p:txBody>
          <a:bodyPr wrap="square">
            <a:spAutoFit/>
          </a:bodyPr>
          <a:lstStyle/>
          <a:p>
            <a:r>
              <a:rPr lang="id-ID" sz="2400" dirty="0"/>
              <a:t>Cara pivot secara </a:t>
            </a:r>
            <a:r>
              <a:rPr lang="id-ID" sz="2400" dirty="0" smtClean="0"/>
              <a:t>mandiri:</a:t>
            </a:r>
            <a:endParaRPr lang="id-ID" sz="2400" dirty="0"/>
          </a:p>
          <a:p>
            <a:pPr marL="342900" lvl="0" indent="-342900">
              <a:buFont typeface="Arial" panose="020B0604020202020204" pitchFamily="34" charset="0"/>
              <a:buChar char="•"/>
            </a:pPr>
            <a:r>
              <a:rPr lang="id-ID" sz="2400" dirty="0"/>
              <a:t>Berdiri dengan dengan kedua kaki dibuka, lutut </a:t>
            </a:r>
            <a:r>
              <a:rPr lang="id-ID" sz="2400" dirty="0" smtClean="0"/>
              <a:t>ditekuk.</a:t>
            </a:r>
            <a:endParaRPr lang="id-ID" sz="2400" dirty="0"/>
          </a:p>
          <a:p>
            <a:pPr marL="342900" lvl="0" indent="-342900">
              <a:buFont typeface="Arial" panose="020B0604020202020204" pitchFamily="34" charset="0"/>
              <a:buChar char="•"/>
            </a:pPr>
            <a:r>
              <a:rPr lang="id-ID" sz="2400" dirty="0" smtClean="0"/>
              <a:t>Pegang </a:t>
            </a:r>
            <a:r>
              <a:rPr lang="id-ID" sz="2400" dirty="0"/>
              <a:t>bola dengan kedua </a:t>
            </a:r>
            <a:r>
              <a:rPr lang="id-ID" sz="2400" dirty="0" smtClean="0"/>
              <a:t>tangan.</a:t>
            </a:r>
            <a:endParaRPr lang="id-ID" sz="2400" dirty="0"/>
          </a:p>
          <a:p>
            <a:pPr marL="342900" lvl="0" indent="-342900">
              <a:buFont typeface="Arial" panose="020B0604020202020204" pitchFamily="34" charset="0"/>
              <a:buChar char="•"/>
            </a:pPr>
            <a:r>
              <a:rPr lang="id-ID" sz="2400" dirty="0" smtClean="0"/>
              <a:t>Gunakan </a:t>
            </a:r>
            <a:r>
              <a:rPr lang="id-ID" sz="2400" dirty="0"/>
              <a:t>kaki kanan sebagai </a:t>
            </a:r>
            <a:r>
              <a:rPr lang="id-ID" sz="2400" dirty="0" smtClean="0"/>
              <a:t>poros.</a:t>
            </a:r>
            <a:endParaRPr lang="id-ID" sz="2400" dirty="0"/>
          </a:p>
          <a:p>
            <a:pPr marL="342900" lvl="0" indent="-342900">
              <a:buFont typeface="Arial" panose="020B0604020202020204" pitchFamily="34" charset="0"/>
              <a:buChar char="•"/>
            </a:pPr>
            <a:r>
              <a:rPr lang="id-ID" sz="2400" dirty="0" smtClean="0"/>
              <a:t>Pindahkan </a:t>
            </a:r>
            <a:r>
              <a:rPr lang="id-ID" sz="2400" dirty="0"/>
              <a:t>kaki kiri melalui badan bagian depan </a:t>
            </a:r>
            <a:r>
              <a:rPr lang="id-ID" sz="2400" dirty="0" smtClean="0"/>
              <a:t>dengan posisi</a:t>
            </a:r>
            <a:r>
              <a:rPr lang="id-ID" sz="2400" dirty="0"/>
              <a:t> </a:t>
            </a:r>
            <a:r>
              <a:rPr lang="id-ID" sz="2400" dirty="0" smtClean="0"/>
              <a:t>badan </a:t>
            </a:r>
            <a:r>
              <a:rPr lang="id-ID" sz="2400" dirty="0"/>
              <a:t>berdiri dan </a:t>
            </a:r>
            <a:r>
              <a:rPr lang="id-ID" sz="2400" dirty="0" smtClean="0"/>
              <a:t>membungkuk.</a:t>
            </a:r>
            <a:endParaRPr lang="id-ID" sz="2400" dirty="0"/>
          </a:p>
          <a:p>
            <a:pPr marL="342900" lvl="0" indent="-342900">
              <a:buFont typeface="Arial" panose="020B0604020202020204" pitchFamily="34" charset="0"/>
              <a:buChar char="•"/>
            </a:pPr>
            <a:r>
              <a:rPr lang="id-ID" sz="2400" dirty="0" smtClean="0"/>
              <a:t>Pada </a:t>
            </a:r>
            <a:r>
              <a:rPr lang="id-ID" sz="2400" dirty="0"/>
              <a:t>saat memindahkan kaki, berat badan </a:t>
            </a:r>
            <a:r>
              <a:rPr lang="id-ID" sz="2400" dirty="0" smtClean="0"/>
              <a:t>disesuaikan dengan</a:t>
            </a:r>
            <a:r>
              <a:rPr lang="id-ID" sz="2400" dirty="0"/>
              <a:t> </a:t>
            </a:r>
            <a:r>
              <a:rPr lang="id-ID" sz="2400" dirty="0" smtClean="0"/>
              <a:t>arah putaran.</a:t>
            </a:r>
            <a:endParaRPr lang="id-ID" sz="2400" dirty="0"/>
          </a:p>
          <a:p>
            <a:pPr marL="342900" lvl="0" indent="-342900">
              <a:buFont typeface="Arial" panose="020B0604020202020204" pitchFamily="34" charset="0"/>
              <a:buChar char="•"/>
            </a:pPr>
            <a:r>
              <a:rPr lang="id-ID" sz="2400" dirty="0" smtClean="0"/>
              <a:t>Lakukan </a:t>
            </a:r>
            <a:r>
              <a:rPr lang="id-ID" sz="2400" dirty="0"/>
              <a:t>putaran dengan menggunakan ujung </a:t>
            </a:r>
            <a:r>
              <a:rPr lang="id-ID" sz="2400" dirty="0" smtClean="0"/>
              <a:t>kaki.</a:t>
            </a:r>
            <a:endParaRPr lang="id-ID" sz="2400" dirty="0"/>
          </a:p>
        </p:txBody>
      </p:sp>
      <p:pic>
        <p:nvPicPr>
          <p:cNvPr id="5" name="Picture 2" descr="D:\JOB ERLANGGA\PPT PJOK SMP VIII Kurikulum Merdeka\PJOK SMP VIII KM\Powerpoint\Bab 1 Pivot\G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5553" y="1504752"/>
            <a:ext cx="6689548" cy="43728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85233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Rectangle 15">
            <a:extLst>
              <a:ext uri="{FF2B5EF4-FFF2-40B4-BE49-F238E27FC236}">
                <a16:creationId xmlns="" xmlns:a16="http://schemas.microsoft.com/office/drawing/2014/main" id="{5B7D0903-CF38-B38E-1343-CEB316AB5CDD}"/>
              </a:ext>
            </a:extLst>
          </p:cNvPr>
          <p:cNvSpPr/>
          <p:nvPr/>
        </p:nvSpPr>
        <p:spPr>
          <a:xfrm>
            <a:off x="9804585" y="5571333"/>
            <a:ext cx="1880450" cy="276999"/>
          </a:xfrm>
          <a:prstGeom prst="rect">
            <a:avLst/>
          </a:prstGeom>
          <a:solidFill>
            <a:schemeClr val="bg1">
              <a:alpha val="54000"/>
            </a:schemeClr>
          </a:solidFill>
        </p:spPr>
        <p:txBody>
          <a:bodyPr wrap="none">
            <a:spAutoFit/>
          </a:bodyPr>
          <a:lstStyle/>
          <a:p>
            <a:pPr algn="r"/>
            <a:r>
              <a:rPr lang="en-US" sz="1200" dirty="0" err="1">
                <a:cs typeface="Arial" pitchFamily="34" charset="0"/>
              </a:rPr>
              <a:t>Sumber</a:t>
            </a:r>
            <a:r>
              <a:rPr lang="en-US" sz="1200" dirty="0">
                <a:cs typeface="Arial" pitchFamily="34" charset="0"/>
              </a:rPr>
              <a:t>: </a:t>
            </a:r>
            <a:r>
              <a:rPr lang="id-ID" sz="1200" i="1" dirty="0">
                <a:cs typeface="Arial" pitchFamily="34" charset="0"/>
              </a:rPr>
              <a:t>dokumen penerbit</a:t>
            </a:r>
            <a:endParaRPr lang="en-US" sz="1200" i="1" dirty="0">
              <a:cs typeface="Arial" pitchFamily="34" charset="0"/>
            </a:endParaRPr>
          </a:p>
        </p:txBody>
      </p:sp>
      <p:grpSp>
        <p:nvGrpSpPr>
          <p:cNvPr id="18" name="Group 17">
            <a:extLst>
              <a:ext uri="{FF2B5EF4-FFF2-40B4-BE49-F238E27FC236}">
                <a16:creationId xmlns="" xmlns:a16="http://schemas.microsoft.com/office/drawing/2014/main" id="{E3F6FAEA-0132-A009-ED46-ED113C2DB671}"/>
              </a:ext>
            </a:extLst>
          </p:cNvPr>
          <p:cNvGrpSpPr/>
          <p:nvPr/>
        </p:nvGrpSpPr>
        <p:grpSpPr>
          <a:xfrm>
            <a:off x="0" y="1561824"/>
            <a:ext cx="5689601" cy="4550628"/>
            <a:chOff x="0" y="1847850"/>
            <a:chExt cx="4038601" cy="3412973"/>
          </a:xfrm>
        </p:grpSpPr>
        <p:sp>
          <p:nvSpPr>
            <p:cNvPr id="19" name="Rectangle 18">
              <a:extLst>
                <a:ext uri="{FF2B5EF4-FFF2-40B4-BE49-F238E27FC236}">
                  <a16:creationId xmlns="" xmlns:a16="http://schemas.microsoft.com/office/drawing/2014/main" id="{6CC72A31-61D8-3361-CA1D-C13465408F0E}"/>
                </a:ext>
              </a:extLst>
            </p:cNvPr>
            <p:cNvSpPr/>
            <p:nvPr/>
          </p:nvSpPr>
          <p:spPr>
            <a:xfrm>
              <a:off x="1" y="2190750"/>
              <a:ext cx="4038600" cy="3070073"/>
            </a:xfrm>
            <a:prstGeom prst="rect">
              <a:avLst/>
            </a:prstGeom>
            <a:solidFill>
              <a:schemeClr val="bg1">
                <a:lumMod val="95000"/>
              </a:schemeClr>
            </a:solidFill>
          </p:spPr>
          <p:txBody>
            <a:bodyPr wrap="square">
              <a:spAutoFit/>
            </a:bodyPr>
            <a:lstStyle/>
            <a:p>
              <a:pPr marL="423143" indent="-423143" eaLnBrk="0" hangingPunct="0">
                <a:spcBef>
                  <a:spcPts val="800"/>
                </a:spcBef>
                <a:buFont typeface="Wingdings" pitchFamily="2" charset="2"/>
                <a:buChar char="§"/>
              </a:pPr>
              <a:r>
                <a:rPr lang="id-ID" sz="2000" dirty="0"/>
                <a:t>Menganalisis fakta, konsep, dan prosedur dalam melakukan keterampilan variasi gerak spesifik menggiring bola</a:t>
              </a:r>
              <a:r>
                <a:rPr lang="id-ID" sz="2000" dirty="0" smtClean="0"/>
                <a:t>.</a:t>
              </a:r>
            </a:p>
            <a:p>
              <a:pPr marL="423143" indent="-423143" eaLnBrk="0" hangingPunct="0">
                <a:spcBef>
                  <a:spcPts val="800"/>
                </a:spcBef>
                <a:buFont typeface="Wingdings" pitchFamily="2" charset="2"/>
                <a:buChar char="§"/>
              </a:pPr>
              <a:r>
                <a:rPr lang="id-ID" sz="2000" dirty="0"/>
                <a:t>Menunjukkan kemampuan dalam mempraktikkan keterampilan variasi gerak spesifik menembak bola ke </a:t>
              </a:r>
              <a:r>
                <a:rPr lang="id-ID" sz="2000" dirty="0" smtClean="0"/>
                <a:t>jaring.</a:t>
              </a:r>
            </a:p>
            <a:p>
              <a:pPr marL="423143" indent="-423143" eaLnBrk="0" hangingPunct="0">
                <a:spcBef>
                  <a:spcPts val="800"/>
                </a:spcBef>
                <a:buFont typeface="Wingdings" pitchFamily="2" charset="2"/>
                <a:buChar char="§"/>
              </a:pPr>
              <a:r>
                <a:rPr lang="id-ID" sz="2000" dirty="0"/>
                <a:t>Menganalisis fakta, konsep, dan prosedur dalam melakukan keterampilan variasi gerak spesifik menembak bola ke </a:t>
              </a:r>
              <a:r>
                <a:rPr lang="id-ID" sz="2000" dirty="0" smtClean="0"/>
                <a:t>jaring.</a:t>
              </a:r>
            </a:p>
            <a:p>
              <a:pPr marL="423143" indent="-423143" eaLnBrk="0" hangingPunct="0">
                <a:spcBef>
                  <a:spcPts val="800"/>
                </a:spcBef>
                <a:buFont typeface="Wingdings" pitchFamily="2" charset="2"/>
                <a:buChar char="§"/>
              </a:pPr>
              <a:r>
                <a:rPr lang="id-ID" sz="2000" dirty="0"/>
                <a:t>Menunjukkan kemampuan dalam mempraktikkan keterampilan variasi gerak spesifik </a:t>
              </a:r>
              <a:r>
                <a:rPr lang="id-ID" sz="2000" i="1" dirty="0" smtClean="0"/>
                <a:t>rebound.</a:t>
              </a:r>
            </a:p>
          </p:txBody>
        </p:sp>
        <p:sp>
          <p:nvSpPr>
            <p:cNvPr id="20" name="Rectangle 19">
              <a:extLst>
                <a:ext uri="{FF2B5EF4-FFF2-40B4-BE49-F238E27FC236}">
                  <a16:creationId xmlns="" xmlns:a16="http://schemas.microsoft.com/office/drawing/2014/main" id="{DFFD2C66-8CEC-CBBE-E0CB-7F6BB10E238A}"/>
                </a:ext>
              </a:extLst>
            </p:cNvPr>
            <p:cNvSpPr/>
            <p:nvPr/>
          </p:nvSpPr>
          <p:spPr>
            <a:xfrm>
              <a:off x="0" y="1847850"/>
              <a:ext cx="4038600" cy="3429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sp>
        <p:nvSpPr>
          <p:cNvPr id="21" name="Rectangle 20">
            <a:extLst>
              <a:ext uri="{FF2B5EF4-FFF2-40B4-BE49-F238E27FC236}">
                <a16:creationId xmlns="" xmlns:a16="http://schemas.microsoft.com/office/drawing/2014/main" id="{BA1DE567-DA1C-5C7F-36FE-182B3F68F8C3}"/>
              </a:ext>
            </a:extLst>
          </p:cNvPr>
          <p:cNvSpPr/>
          <p:nvPr/>
        </p:nvSpPr>
        <p:spPr>
          <a:xfrm>
            <a:off x="205007" y="1540384"/>
            <a:ext cx="2507867" cy="400110"/>
          </a:xfrm>
          <a:prstGeom prst="rect">
            <a:avLst/>
          </a:prstGeom>
        </p:spPr>
        <p:txBody>
          <a:bodyPr wrap="none">
            <a:spAutoFit/>
          </a:bodyPr>
          <a:lstStyle/>
          <a:p>
            <a:pPr algn="ctr" eaLnBrk="0" hangingPunct="0"/>
            <a:r>
              <a:rPr lang="en-US" sz="2000" b="1" dirty="0" err="1">
                <a:solidFill>
                  <a:schemeClr val="bg1"/>
                </a:solidFill>
                <a:cs typeface="Calibri" pitchFamily="34" charset="0"/>
                <a:sym typeface="Arial" pitchFamily="34" charset="0"/>
              </a:rPr>
              <a:t>Tujuan</a:t>
            </a:r>
            <a:r>
              <a:rPr lang="en-US" sz="2000" b="1" dirty="0">
                <a:solidFill>
                  <a:schemeClr val="bg1"/>
                </a:solidFill>
                <a:cs typeface="Calibri" pitchFamily="34" charset="0"/>
                <a:sym typeface="Arial" pitchFamily="34" charset="0"/>
              </a:rPr>
              <a:t> </a:t>
            </a:r>
            <a:r>
              <a:rPr lang="en-US" sz="2000" b="1" dirty="0" err="1">
                <a:solidFill>
                  <a:schemeClr val="bg1"/>
                </a:solidFill>
                <a:cs typeface="Calibri" pitchFamily="34" charset="0"/>
                <a:sym typeface="Arial" pitchFamily="34" charset="0"/>
              </a:rPr>
              <a:t>pembelajaran</a:t>
            </a:r>
            <a:r>
              <a:rPr lang="en-US" sz="2000" b="1" dirty="0">
                <a:solidFill>
                  <a:schemeClr val="bg1"/>
                </a:solidFill>
                <a:cs typeface="Calibri" pitchFamily="34" charset="0"/>
                <a:sym typeface="Arial" pitchFamily="34" charset="0"/>
              </a:rPr>
              <a:t>:</a:t>
            </a:r>
          </a:p>
        </p:txBody>
      </p:sp>
      <p:grpSp>
        <p:nvGrpSpPr>
          <p:cNvPr id="13" name="Group 12">
            <a:extLst>
              <a:ext uri="{FF2B5EF4-FFF2-40B4-BE49-F238E27FC236}">
                <a16:creationId xmlns="" xmlns:a16="http://schemas.microsoft.com/office/drawing/2014/main" id="{8B48EAA3-157A-0143-F8A2-3FC98965C3AF}"/>
              </a:ext>
            </a:extLst>
          </p:cNvPr>
          <p:cNvGrpSpPr/>
          <p:nvPr/>
        </p:nvGrpSpPr>
        <p:grpSpPr>
          <a:xfrm>
            <a:off x="273596" y="260777"/>
            <a:ext cx="1183247" cy="1196122"/>
            <a:chOff x="4328803" y="1954100"/>
            <a:chExt cx="1440091" cy="1491655"/>
          </a:xfrm>
        </p:grpSpPr>
        <p:pic>
          <p:nvPicPr>
            <p:cNvPr id="14" name="Picture 2" descr="E:\ELISA\ERLANGGA LISA\2017\TEMPLATE PPT\SMP Penjaskes Orkes (K13N)\untuk BAB penjas.png">
              <a:extLst>
                <a:ext uri="{FF2B5EF4-FFF2-40B4-BE49-F238E27FC236}">
                  <a16:creationId xmlns="" xmlns:a16="http://schemas.microsoft.com/office/drawing/2014/main" id="{E7EA96A6-C946-16A5-46EB-FD59706E927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0143" y="1954100"/>
              <a:ext cx="1428751" cy="1447246"/>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 xmlns:a16="http://schemas.microsoft.com/office/drawing/2014/main" id="{0E70A27F-D83A-079E-66D7-FF19F9EB7B3A}"/>
                </a:ext>
              </a:extLst>
            </p:cNvPr>
            <p:cNvSpPr/>
            <p:nvPr/>
          </p:nvSpPr>
          <p:spPr>
            <a:xfrm>
              <a:off x="4328803" y="2140542"/>
              <a:ext cx="1428751" cy="1305213"/>
            </a:xfrm>
            <a:prstGeom prst="rect">
              <a:avLst/>
            </a:prstGeom>
          </p:spPr>
          <p:txBody>
            <a:bodyPr wrap="square">
              <a:spAutoFit/>
            </a:bodyPr>
            <a:lstStyle/>
            <a:p>
              <a:pPr algn="ctr"/>
              <a:r>
                <a:rPr lang="en-US" sz="2400" b="1" dirty="0">
                  <a:solidFill>
                    <a:schemeClr val="bg1"/>
                  </a:solidFill>
                </a:rPr>
                <a:t>BAB </a:t>
              </a:r>
            </a:p>
            <a:p>
              <a:pPr algn="ctr"/>
              <a:r>
                <a:rPr lang="en-US" sz="2400" b="1" dirty="0">
                  <a:solidFill>
                    <a:schemeClr val="bg1"/>
                  </a:solidFill>
                </a:rPr>
                <a:t>1</a:t>
              </a:r>
            </a:p>
          </p:txBody>
        </p:sp>
      </p:grpSp>
      <p:sp>
        <p:nvSpPr>
          <p:cNvPr id="22" name="TextBox 21">
            <a:extLst>
              <a:ext uri="{FF2B5EF4-FFF2-40B4-BE49-F238E27FC236}">
                <a16:creationId xmlns="" xmlns:a16="http://schemas.microsoft.com/office/drawing/2014/main" id="{74BE65CE-486A-79B3-C511-6110682F2D82}"/>
              </a:ext>
            </a:extLst>
          </p:cNvPr>
          <p:cNvSpPr txBox="1"/>
          <p:nvPr/>
        </p:nvSpPr>
        <p:spPr>
          <a:xfrm>
            <a:off x="1456843" y="241892"/>
            <a:ext cx="5376262" cy="1078040"/>
          </a:xfrm>
          <a:prstGeom prst="rect">
            <a:avLst/>
          </a:prstGeom>
          <a:noFill/>
          <a:ln>
            <a:noFill/>
          </a:ln>
          <a:effectLst/>
        </p:spPr>
        <p:style>
          <a:lnRef idx="2">
            <a:schemeClr val="accent2"/>
          </a:lnRef>
          <a:fillRef idx="1">
            <a:schemeClr val="lt1"/>
          </a:fillRef>
          <a:effectRef idx="0">
            <a:schemeClr val="accent2"/>
          </a:effectRef>
          <a:fontRef idx="minor">
            <a:schemeClr val="dk1"/>
          </a:fontRef>
        </p:style>
        <p:txBody>
          <a:bodyPr wrap="square" lIns="214176" tIns="107087" rIns="214176" bIns="107087" rtlCol="0">
            <a:spAutoFit/>
          </a:bodyPr>
          <a:lstStyle/>
          <a:p>
            <a:r>
              <a:rPr lang="id-ID" sz="2800" b="1" dirty="0">
                <a:solidFill>
                  <a:srgbClr val="7030A0"/>
                </a:solidFill>
                <a:latin typeface="Calibri" pitchFamily="34" charset="0"/>
                <a:cs typeface="Calibri" pitchFamily="34" charset="0"/>
              </a:rPr>
              <a:t>Gerak Spesifik </a:t>
            </a:r>
            <a:r>
              <a:rPr lang="en-US" sz="2800" b="1" dirty="0" err="1">
                <a:solidFill>
                  <a:srgbClr val="7030A0"/>
                </a:solidFill>
                <a:latin typeface="Calibri" pitchFamily="34" charset="0"/>
                <a:cs typeface="Calibri" pitchFamily="34" charset="0"/>
              </a:rPr>
              <a:t>Permainan</a:t>
            </a:r>
            <a:r>
              <a:rPr lang="en-US" sz="2800" b="1" dirty="0">
                <a:solidFill>
                  <a:srgbClr val="7030A0"/>
                </a:solidFill>
                <a:latin typeface="Calibri" pitchFamily="34" charset="0"/>
                <a:cs typeface="Calibri" pitchFamily="34" charset="0"/>
              </a:rPr>
              <a:t> </a:t>
            </a:r>
            <a:r>
              <a:rPr lang="id-ID" sz="2800" b="1" dirty="0">
                <a:solidFill>
                  <a:srgbClr val="7030A0"/>
                </a:solidFill>
                <a:latin typeface="Calibri" pitchFamily="34" charset="0"/>
                <a:cs typeface="Calibri" pitchFamily="34" charset="0"/>
              </a:rPr>
              <a:t>Invasi: Bola </a:t>
            </a:r>
            <a:r>
              <a:rPr lang="id-ID" sz="2800" b="1" dirty="0" smtClean="0">
                <a:solidFill>
                  <a:srgbClr val="7030A0"/>
                </a:solidFill>
                <a:latin typeface="Calibri" pitchFamily="34" charset="0"/>
                <a:cs typeface="Calibri" pitchFamily="34" charset="0"/>
              </a:rPr>
              <a:t>Basket</a:t>
            </a:r>
            <a:endParaRPr lang="en-US" sz="2800" b="1" dirty="0">
              <a:solidFill>
                <a:srgbClr val="7030A0"/>
              </a:solidFill>
              <a:latin typeface="Calibri" pitchFamily="34" charset="0"/>
              <a:cs typeface="Calibri" pitchFamily="34" charset="0"/>
            </a:endParaRPr>
          </a:p>
        </p:txBody>
      </p:sp>
      <p:pic>
        <p:nvPicPr>
          <p:cNvPr id="3" name="Picture 2">
            <a:extLst>
              <a:ext uri="{FF2B5EF4-FFF2-40B4-BE49-F238E27FC236}">
                <a16:creationId xmlns="" xmlns:a16="http://schemas.microsoft.com/office/drawing/2014/main" id="{EEBEC235-A939-D34E-8E99-189C4615B8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7433" y="1592164"/>
            <a:ext cx="5684963" cy="379306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760617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 xmlns:a16="http://schemas.microsoft.com/office/drawing/2014/main" id="{5316B8D6-5B70-8519-0E1C-9106EF641CCD}"/>
              </a:ext>
            </a:extLst>
          </p:cNvPr>
          <p:cNvSpPr/>
          <p:nvPr/>
        </p:nvSpPr>
        <p:spPr>
          <a:xfrm>
            <a:off x="139520" y="486998"/>
            <a:ext cx="9274935" cy="523220"/>
          </a:xfrm>
          <a:prstGeom prst="rect">
            <a:avLst/>
          </a:prstGeom>
        </p:spPr>
        <p:txBody>
          <a:bodyPr wrap="square">
            <a:spAutoFit/>
          </a:bodyPr>
          <a:lstStyle/>
          <a:p>
            <a:r>
              <a:rPr lang="en-US" sz="2800" b="1" dirty="0" smtClean="0">
                <a:solidFill>
                  <a:srgbClr val="7030A0"/>
                </a:solidFill>
                <a:cs typeface="Arial" panose="020B0604020202020204" pitchFamily="34" charset="0"/>
              </a:rPr>
              <a:t>Video Gerak </a:t>
            </a:r>
            <a:r>
              <a:rPr lang="id-ID" sz="2800" b="1" dirty="0" smtClean="0">
                <a:solidFill>
                  <a:srgbClr val="7030A0"/>
                </a:solidFill>
                <a:cs typeface="Arial" panose="020B0604020202020204" pitchFamily="34" charset="0"/>
              </a:rPr>
              <a:t>Pivot</a:t>
            </a:r>
            <a:endParaRPr lang="id-ID" sz="2800" b="1" dirty="0">
              <a:solidFill>
                <a:srgbClr val="7030A0"/>
              </a:solidFill>
              <a:cs typeface="Arial" panose="020B0604020202020204" pitchFamily="34" charset="0"/>
            </a:endParaRPr>
          </a:p>
        </p:txBody>
      </p:sp>
      <p:pic>
        <p:nvPicPr>
          <p:cNvPr id="6" name="0036130200.0029.01.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09486" y="1356120"/>
            <a:ext cx="8980035" cy="5014882"/>
          </a:xfrm>
          <a:prstGeom prst="rect">
            <a:avLst/>
          </a:prstGeom>
        </p:spPr>
      </p:pic>
    </p:spTree>
    <p:extLst>
      <p:ext uri="{BB962C8B-B14F-4D97-AF65-F5344CB8AC3E}">
        <p14:creationId xmlns:p14="http://schemas.microsoft.com/office/powerpoint/2010/main" val="10884575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afterEffect">
                                  <p:stCondLst>
                                    <p:cond delay="0"/>
                                  </p:stCondLst>
                                  <p:childTnLst>
                                    <p:cmd type="call" cmd="togglePause">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 xmlns:a16="http://schemas.microsoft.com/office/drawing/2014/main" id="{EDA16196-8BEF-5603-20B4-37C417BF296B}"/>
              </a:ext>
            </a:extLst>
          </p:cNvPr>
          <p:cNvSpPr/>
          <p:nvPr/>
        </p:nvSpPr>
        <p:spPr>
          <a:xfrm>
            <a:off x="206602" y="595311"/>
            <a:ext cx="7739662" cy="523220"/>
          </a:xfrm>
          <a:prstGeom prst="rect">
            <a:avLst/>
          </a:prstGeom>
        </p:spPr>
        <p:txBody>
          <a:bodyPr wrap="square">
            <a:spAutoFit/>
          </a:bodyPr>
          <a:lstStyle/>
          <a:p>
            <a:r>
              <a:rPr lang="id-ID" sz="2800" b="1" dirty="0">
                <a:solidFill>
                  <a:srgbClr val="7030A0"/>
                </a:solidFill>
                <a:cs typeface="Arial" panose="020B0604020202020204" pitchFamily="34" charset="0"/>
              </a:rPr>
              <a:t>Bermain Bola </a:t>
            </a:r>
            <a:r>
              <a:rPr lang="id-ID" sz="2800" b="1" dirty="0" smtClean="0">
                <a:solidFill>
                  <a:srgbClr val="7030A0"/>
                </a:solidFill>
                <a:cs typeface="Arial" panose="020B0604020202020204" pitchFamily="34" charset="0"/>
              </a:rPr>
              <a:t>Basket </a:t>
            </a:r>
            <a:r>
              <a:rPr lang="id-ID" sz="2800" b="1" dirty="0">
                <a:solidFill>
                  <a:srgbClr val="7030A0"/>
                </a:solidFill>
                <a:cs typeface="Arial" panose="020B0604020202020204" pitchFamily="34" charset="0"/>
              </a:rPr>
              <a:t>dalam Bentuk </a:t>
            </a:r>
            <a:r>
              <a:rPr lang="id-ID" sz="2800" b="1" dirty="0" smtClean="0">
                <a:solidFill>
                  <a:srgbClr val="7030A0"/>
                </a:solidFill>
                <a:cs typeface="Arial" panose="020B0604020202020204" pitchFamily="34" charset="0"/>
              </a:rPr>
              <a:t>Pertandingan</a:t>
            </a:r>
            <a:endParaRPr lang="id-ID" sz="2800" b="1" dirty="0">
              <a:solidFill>
                <a:srgbClr val="7030A0"/>
              </a:solidFill>
              <a:cs typeface="Arial" panose="020B0604020202020204" pitchFamily="34" charset="0"/>
            </a:endParaRPr>
          </a:p>
        </p:txBody>
      </p:sp>
      <p:sp>
        <p:nvSpPr>
          <p:cNvPr id="5" name="TextBox 4">
            <a:extLst>
              <a:ext uri="{FF2B5EF4-FFF2-40B4-BE49-F238E27FC236}">
                <a16:creationId xmlns="" xmlns:a16="http://schemas.microsoft.com/office/drawing/2014/main" id="{78F3FFE7-529C-B8F1-9DC1-F1BCB4D1F539}"/>
              </a:ext>
            </a:extLst>
          </p:cNvPr>
          <p:cNvSpPr txBox="1"/>
          <p:nvPr/>
        </p:nvSpPr>
        <p:spPr>
          <a:xfrm>
            <a:off x="5378019" y="1650006"/>
            <a:ext cx="6878271" cy="4832092"/>
          </a:xfrm>
          <a:prstGeom prst="rect">
            <a:avLst/>
          </a:prstGeom>
          <a:noFill/>
        </p:spPr>
        <p:txBody>
          <a:bodyPr wrap="square">
            <a:spAutoFit/>
          </a:bodyPr>
          <a:lstStyle/>
          <a:p>
            <a:r>
              <a:rPr lang="id-ID" sz="2200" dirty="0"/>
              <a:t>Bermain </a:t>
            </a:r>
            <a:r>
              <a:rPr lang="id-ID" sz="2200" dirty="0" smtClean="0"/>
              <a:t>bola basket </a:t>
            </a:r>
            <a:r>
              <a:rPr lang="id-ID" sz="2200" dirty="0"/>
              <a:t>dalam bentuk pertandingan </a:t>
            </a:r>
            <a:r>
              <a:rPr lang="id-ID" sz="2200" dirty="0" smtClean="0"/>
              <a:t>secara sederhana.</a:t>
            </a:r>
            <a:endParaRPr lang="id-ID" sz="2200" dirty="0"/>
          </a:p>
          <a:p>
            <a:pPr marL="285750" indent="-285750">
              <a:buFont typeface="Arial" panose="020B0604020202020204" pitchFamily="34" charset="0"/>
              <a:buChar char="•"/>
            </a:pPr>
            <a:r>
              <a:rPr lang="id-ID" sz="2200" dirty="0" smtClean="0"/>
              <a:t>Permainan </a:t>
            </a:r>
            <a:r>
              <a:rPr lang="id-ID" sz="2200" dirty="0"/>
              <a:t>bola basket dimainkan oleh dua </a:t>
            </a:r>
            <a:r>
              <a:rPr lang="id-ID" sz="2200" dirty="0" smtClean="0"/>
              <a:t>tim.</a:t>
            </a:r>
            <a:endParaRPr lang="id-ID" sz="2200" dirty="0"/>
          </a:p>
          <a:p>
            <a:pPr marL="285750" indent="-285750">
              <a:buFont typeface="Arial" panose="020B0604020202020204" pitchFamily="34" charset="0"/>
              <a:buChar char="•"/>
            </a:pPr>
            <a:r>
              <a:rPr lang="id-ID" sz="2200" dirty="0" smtClean="0"/>
              <a:t>Setiap </a:t>
            </a:r>
            <a:r>
              <a:rPr lang="id-ID" sz="2200" dirty="0"/>
              <a:t>tim berjumlah 5–6 </a:t>
            </a:r>
            <a:r>
              <a:rPr lang="id-ID" sz="2200" dirty="0" smtClean="0"/>
              <a:t>orang.</a:t>
            </a:r>
            <a:endParaRPr lang="id-ID" sz="2200" dirty="0"/>
          </a:p>
          <a:p>
            <a:pPr marL="285750" indent="-285750">
              <a:buFont typeface="Arial" panose="020B0604020202020204" pitchFamily="34" charset="0"/>
              <a:buChar char="•"/>
            </a:pPr>
            <a:r>
              <a:rPr lang="id-ID" sz="2200" dirty="0" smtClean="0"/>
              <a:t>Setiap </a:t>
            </a:r>
            <a:r>
              <a:rPr lang="id-ID" sz="2200" dirty="0"/>
              <a:t>tim berusaha mencetak poin dengan memasukkan </a:t>
            </a:r>
            <a:r>
              <a:rPr lang="id-ID" sz="2200" dirty="0" smtClean="0"/>
              <a:t>bola ke </a:t>
            </a:r>
            <a:r>
              <a:rPr lang="id-ID" sz="2200" dirty="0"/>
              <a:t>jaring atau keranjang lawan </a:t>
            </a:r>
            <a:r>
              <a:rPr lang="id-ID" sz="2200" dirty="0" smtClean="0"/>
              <a:t>sebanyak-banyaknya.</a:t>
            </a:r>
            <a:endParaRPr lang="id-ID" sz="2200" dirty="0"/>
          </a:p>
          <a:p>
            <a:pPr marL="285750" indent="-285750">
              <a:buFont typeface="Arial" panose="020B0604020202020204" pitchFamily="34" charset="0"/>
              <a:buChar char="•"/>
            </a:pPr>
            <a:r>
              <a:rPr lang="id-ID" sz="2200" dirty="0" smtClean="0"/>
              <a:t>Gunakan </a:t>
            </a:r>
            <a:r>
              <a:rPr lang="id-ID" sz="2200" dirty="0"/>
              <a:t>kemampuan memvariasikan gerak spesifik </a:t>
            </a:r>
            <a:r>
              <a:rPr lang="id-ID" sz="2200" dirty="0" smtClean="0"/>
              <a:t>permainan bola </a:t>
            </a:r>
            <a:r>
              <a:rPr lang="id-ID" sz="2200" dirty="0"/>
              <a:t>basket seperti yang telah </a:t>
            </a:r>
            <a:r>
              <a:rPr lang="id-ID" sz="2200" dirty="0" smtClean="0"/>
              <a:t>dipelajari.</a:t>
            </a:r>
            <a:endParaRPr lang="id-ID" sz="2200" dirty="0"/>
          </a:p>
          <a:p>
            <a:pPr marL="285750" indent="-285750">
              <a:buFont typeface="Arial" panose="020B0604020202020204" pitchFamily="34" charset="0"/>
              <a:buChar char="•"/>
            </a:pPr>
            <a:r>
              <a:rPr lang="id-ID" sz="2200" dirty="0" smtClean="0"/>
              <a:t>Setiap </a:t>
            </a:r>
            <a:r>
              <a:rPr lang="id-ID" sz="2200" dirty="0"/>
              <a:t>pemain hanya boleh menggiring bola sejauh 2 </a:t>
            </a:r>
            <a:r>
              <a:rPr lang="id-ID" sz="2200" dirty="0" smtClean="0"/>
              <a:t>m.</a:t>
            </a:r>
          </a:p>
          <a:p>
            <a:pPr marL="285750" indent="-285750">
              <a:buFont typeface="Arial" panose="020B0604020202020204" pitchFamily="34" charset="0"/>
              <a:buChar char="•"/>
            </a:pPr>
            <a:r>
              <a:rPr lang="id-ID" sz="2200" dirty="0" smtClean="0"/>
              <a:t>Setelah </a:t>
            </a:r>
            <a:r>
              <a:rPr lang="id-ID" sz="2200" dirty="0"/>
              <a:t>itu, segera lemparkan bola ke pemain satu tim atau </a:t>
            </a:r>
            <a:r>
              <a:rPr lang="id-ID" sz="2200" dirty="0" smtClean="0"/>
              <a:t>regu.</a:t>
            </a:r>
            <a:endParaRPr lang="id-ID" sz="2200" dirty="0"/>
          </a:p>
          <a:p>
            <a:pPr marL="285750" indent="-285750">
              <a:buFont typeface="Arial" panose="020B0604020202020204" pitchFamily="34" charset="0"/>
              <a:buChar char="•"/>
            </a:pPr>
            <a:r>
              <a:rPr lang="id-ID" sz="2200" dirty="0" smtClean="0"/>
              <a:t>Pemain </a:t>
            </a:r>
            <a:r>
              <a:rPr lang="id-ID" sz="2200" dirty="0"/>
              <a:t>tidak boleh menabrakkan badan ke pemain </a:t>
            </a:r>
            <a:r>
              <a:rPr lang="id-ID" sz="2200" dirty="0" smtClean="0"/>
              <a:t>lawan.</a:t>
            </a:r>
            <a:endParaRPr lang="en-ID" sz="2200" dirty="0"/>
          </a:p>
        </p:txBody>
      </p:sp>
      <p:sp>
        <p:nvSpPr>
          <p:cNvPr id="8" name="Rectangle 7">
            <a:extLst>
              <a:ext uri="{FF2B5EF4-FFF2-40B4-BE49-F238E27FC236}">
                <a16:creationId xmlns="" xmlns:a16="http://schemas.microsoft.com/office/drawing/2014/main" id="{5B7D0903-CF38-B38E-1343-CEB316AB5CDD}"/>
              </a:ext>
            </a:extLst>
          </p:cNvPr>
          <p:cNvSpPr/>
          <p:nvPr/>
        </p:nvSpPr>
        <p:spPr>
          <a:xfrm>
            <a:off x="3413274" y="5246847"/>
            <a:ext cx="1810303" cy="276999"/>
          </a:xfrm>
          <a:prstGeom prst="rect">
            <a:avLst/>
          </a:prstGeom>
          <a:solidFill>
            <a:schemeClr val="bg1">
              <a:alpha val="54000"/>
            </a:schemeClr>
          </a:solidFill>
        </p:spPr>
        <p:txBody>
          <a:bodyPr wrap="none">
            <a:spAutoFit/>
          </a:bodyPr>
          <a:lstStyle/>
          <a:p>
            <a:pPr algn="r"/>
            <a:r>
              <a:rPr lang="en-US" sz="1200" dirty="0" err="1">
                <a:cs typeface="Arial" pitchFamily="34" charset="0"/>
              </a:rPr>
              <a:t>Sumber</a:t>
            </a:r>
            <a:r>
              <a:rPr lang="en-US" sz="1200" dirty="0">
                <a:cs typeface="Arial" pitchFamily="34" charset="0"/>
              </a:rPr>
              <a:t>: </a:t>
            </a:r>
            <a:r>
              <a:rPr lang="id-ID" sz="1200" i="1" dirty="0">
                <a:cs typeface="Arial" pitchFamily="34" charset="0"/>
              </a:rPr>
              <a:t>shutterstock.com</a:t>
            </a:r>
            <a:endParaRPr lang="en-US" sz="1200" i="1" dirty="0">
              <a:cs typeface="Arial"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602" y="1726283"/>
            <a:ext cx="5107127" cy="3409278"/>
          </a:xfrm>
          <a:prstGeom prst="foldedCorner">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7976056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Rectangle 15">
            <a:extLst>
              <a:ext uri="{FF2B5EF4-FFF2-40B4-BE49-F238E27FC236}">
                <a16:creationId xmlns="" xmlns:a16="http://schemas.microsoft.com/office/drawing/2014/main" id="{5B7D0903-CF38-B38E-1343-CEB316AB5CDD}"/>
              </a:ext>
            </a:extLst>
          </p:cNvPr>
          <p:cNvSpPr/>
          <p:nvPr/>
        </p:nvSpPr>
        <p:spPr>
          <a:xfrm>
            <a:off x="9895470" y="5579765"/>
            <a:ext cx="1880450" cy="276999"/>
          </a:xfrm>
          <a:prstGeom prst="rect">
            <a:avLst/>
          </a:prstGeom>
          <a:solidFill>
            <a:schemeClr val="bg1">
              <a:alpha val="54000"/>
            </a:schemeClr>
          </a:solidFill>
        </p:spPr>
        <p:txBody>
          <a:bodyPr wrap="none">
            <a:spAutoFit/>
          </a:bodyPr>
          <a:lstStyle/>
          <a:p>
            <a:pPr algn="r"/>
            <a:r>
              <a:rPr lang="en-US" sz="1200" dirty="0" err="1">
                <a:cs typeface="Arial" pitchFamily="34" charset="0"/>
              </a:rPr>
              <a:t>Sumber</a:t>
            </a:r>
            <a:r>
              <a:rPr lang="en-US" sz="1200" dirty="0">
                <a:cs typeface="Arial" pitchFamily="34" charset="0"/>
              </a:rPr>
              <a:t>: </a:t>
            </a:r>
            <a:r>
              <a:rPr lang="id-ID" sz="1200" i="1" dirty="0">
                <a:cs typeface="Arial" pitchFamily="34" charset="0"/>
              </a:rPr>
              <a:t>dokumen penerbit</a:t>
            </a:r>
            <a:endParaRPr lang="en-US" sz="1200" i="1" dirty="0">
              <a:cs typeface="Arial" pitchFamily="34" charset="0"/>
            </a:endParaRPr>
          </a:p>
        </p:txBody>
      </p:sp>
      <p:grpSp>
        <p:nvGrpSpPr>
          <p:cNvPr id="18" name="Group 17">
            <a:extLst>
              <a:ext uri="{FF2B5EF4-FFF2-40B4-BE49-F238E27FC236}">
                <a16:creationId xmlns="" xmlns:a16="http://schemas.microsoft.com/office/drawing/2014/main" id="{E3F6FAEA-0132-A009-ED46-ED113C2DB671}"/>
              </a:ext>
            </a:extLst>
          </p:cNvPr>
          <p:cNvGrpSpPr/>
          <p:nvPr/>
        </p:nvGrpSpPr>
        <p:grpSpPr>
          <a:xfrm>
            <a:off x="0" y="1561824"/>
            <a:ext cx="5689601" cy="4858405"/>
            <a:chOff x="0" y="1847850"/>
            <a:chExt cx="4038601" cy="3643807"/>
          </a:xfrm>
        </p:grpSpPr>
        <p:sp>
          <p:nvSpPr>
            <p:cNvPr id="19" name="Rectangle 18">
              <a:extLst>
                <a:ext uri="{FF2B5EF4-FFF2-40B4-BE49-F238E27FC236}">
                  <a16:creationId xmlns="" xmlns:a16="http://schemas.microsoft.com/office/drawing/2014/main" id="{6CC72A31-61D8-3361-CA1D-C13465408F0E}"/>
                </a:ext>
              </a:extLst>
            </p:cNvPr>
            <p:cNvSpPr/>
            <p:nvPr/>
          </p:nvSpPr>
          <p:spPr>
            <a:xfrm>
              <a:off x="1" y="2190750"/>
              <a:ext cx="4038600" cy="3300907"/>
            </a:xfrm>
            <a:prstGeom prst="rect">
              <a:avLst/>
            </a:prstGeom>
            <a:solidFill>
              <a:schemeClr val="bg1">
                <a:lumMod val="95000"/>
              </a:schemeClr>
            </a:solidFill>
          </p:spPr>
          <p:txBody>
            <a:bodyPr wrap="square">
              <a:spAutoFit/>
            </a:bodyPr>
            <a:lstStyle/>
            <a:p>
              <a:pPr marL="423143" indent="-423143" eaLnBrk="0" hangingPunct="0">
                <a:spcBef>
                  <a:spcPts val="800"/>
                </a:spcBef>
                <a:buFont typeface="Wingdings" pitchFamily="2" charset="2"/>
                <a:buChar char="§"/>
              </a:pPr>
              <a:r>
                <a:rPr lang="id-ID" sz="2000" dirty="0"/>
                <a:t>Menganalisis fakta, konsep, dan prosedur dalam melakukan keterampilan variasi gerak spesifik </a:t>
              </a:r>
              <a:r>
                <a:rPr lang="id-ID" sz="2000" i="1" dirty="0"/>
                <a:t>rebound</a:t>
              </a:r>
              <a:r>
                <a:rPr lang="id-ID" sz="2000" i="1" dirty="0" smtClean="0"/>
                <a:t>.</a:t>
              </a:r>
              <a:endParaRPr lang="id-ID" sz="2000" dirty="0" smtClean="0"/>
            </a:p>
            <a:p>
              <a:pPr marL="423143" indent="-423143" eaLnBrk="0" hangingPunct="0">
                <a:spcBef>
                  <a:spcPts val="800"/>
                </a:spcBef>
                <a:buFont typeface="Wingdings" pitchFamily="2" charset="2"/>
                <a:buChar char="§"/>
              </a:pPr>
              <a:r>
                <a:rPr lang="id-ID" sz="2000" dirty="0" smtClean="0"/>
                <a:t>Menunjukkan </a:t>
              </a:r>
              <a:r>
                <a:rPr lang="id-ID" sz="2000" dirty="0"/>
                <a:t>kemampuan dalam mempraktikkan keterampilan variasi gerak spesifik pivot</a:t>
              </a:r>
              <a:r>
                <a:rPr lang="id-ID" sz="2000" dirty="0" smtClean="0"/>
                <a:t>.</a:t>
              </a:r>
            </a:p>
            <a:p>
              <a:pPr marL="423143" indent="-423143" eaLnBrk="0" hangingPunct="0">
                <a:spcBef>
                  <a:spcPts val="800"/>
                </a:spcBef>
                <a:buFont typeface="Wingdings" pitchFamily="2" charset="2"/>
                <a:buChar char="§"/>
              </a:pPr>
              <a:r>
                <a:rPr lang="id-ID" sz="2000" dirty="0"/>
                <a:t>Menganalisis fakta, konsep, dan prosedur dalam melakukan keterampilan variasi gerak spesifik </a:t>
              </a:r>
              <a:r>
                <a:rPr lang="id-ID" sz="2000" dirty="0" smtClean="0"/>
                <a:t>pivot.</a:t>
              </a:r>
            </a:p>
            <a:p>
              <a:pPr marL="423143" indent="-423143" eaLnBrk="0" hangingPunct="0">
                <a:spcBef>
                  <a:spcPts val="800"/>
                </a:spcBef>
                <a:buFont typeface="Wingdings" pitchFamily="2" charset="2"/>
                <a:buChar char="§"/>
              </a:pPr>
              <a:r>
                <a:rPr lang="id-ID" sz="2000" dirty="0"/>
                <a:t>Menunjukkan kemampuan dalam mempraktikkan keterampilan variasi gerak spesifik bola basket dalam bentuk pertandingan dengan peraturan </a:t>
              </a:r>
              <a:r>
                <a:rPr lang="id-ID" sz="2000" dirty="0" smtClean="0"/>
                <a:t>sederhana.</a:t>
              </a:r>
            </a:p>
          </p:txBody>
        </p:sp>
        <p:sp>
          <p:nvSpPr>
            <p:cNvPr id="20" name="Rectangle 19">
              <a:extLst>
                <a:ext uri="{FF2B5EF4-FFF2-40B4-BE49-F238E27FC236}">
                  <a16:creationId xmlns="" xmlns:a16="http://schemas.microsoft.com/office/drawing/2014/main" id="{DFFD2C66-8CEC-CBBE-E0CB-7F6BB10E238A}"/>
                </a:ext>
              </a:extLst>
            </p:cNvPr>
            <p:cNvSpPr/>
            <p:nvPr/>
          </p:nvSpPr>
          <p:spPr>
            <a:xfrm>
              <a:off x="0" y="1847850"/>
              <a:ext cx="4038600" cy="3429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sp>
        <p:nvSpPr>
          <p:cNvPr id="21" name="Rectangle 20">
            <a:extLst>
              <a:ext uri="{FF2B5EF4-FFF2-40B4-BE49-F238E27FC236}">
                <a16:creationId xmlns="" xmlns:a16="http://schemas.microsoft.com/office/drawing/2014/main" id="{BA1DE567-DA1C-5C7F-36FE-182B3F68F8C3}"/>
              </a:ext>
            </a:extLst>
          </p:cNvPr>
          <p:cNvSpPr/>
          <p:nvPr/>
        </p:nvSpPr>
        <p:spPr>
          <a:xfrm>
            <a:off x="193593" y="1600596"/>
            <a:ext cx="2507867" cy="400110"/>
          </a:xfrm>
          <a:prstGeom prst="rect">
            <a:avLst/>
          </a:prstGeom>
        </p:spPr>
        <p:txBody>
          <a:bodyPr wrap="none">
            <a:spAutoFit/>
          </a:bodyPr>
          <a:lstStyle/>
          <a:p>
            <a:pPr algn="ctr" eaLnBrk="0" hangingPunct="0"/>
            <a:r>
              <a:rPr lang="en-US" sz="2000" b="1" dirty="0" err="1">
                <a:solidFill>
                  <a:schemeClr val="bg1"/>
                </a:solidFill>
                <a:cs typeface="Calibri" pitchFamily="34" charset="0"/>
                <a:sym typeface="Arial" pitchFamily="34" charset="0"/>
              </a:rPr>
              <a:t>Tujuan</a:t>
            </a:r>
            <a:r>
              <a:rPr lang="en-US" sz="2000" b="1" dirty="0">
                <a:solidFill>
                  <a:schemeClr val="bg1"/>
                </a:solidFill>
                <a:cs typeface="Calibri" pitchFamily="34" charset="0"/>
                <a:sym typeface="Arial" pitchFamily="34" charset="0"/>
              </a:rPr>
              <a:t> </a:t>
            </a:r>
            <a:r>
              <a:rPr lang="en-US" sz="2000" b="1" dirty="0" err="1">
                <a:solidFill>
                  <a:schemeClr val="bg1"/>
                </a:solidFill>
                <a:cs typeface="Calibri" pitchFamily="34" charset="0"/>
                <a:sym typeface="Arial" pitchFamily="34" charset="0"/>
              </a:rPr>
              <a:t>pembelajaran</a:t>
            </a:r>
            <a:r>
              <a:rPr lang="en-US" sz="2000" b="1" dirty="0">
                <a:solidFill>
                  <a:schemeClr val="bg1"/>
                </a:solidFill>
                <a:cs typeface="Calibri" pitchFamily="34" charset="0"/>
                <a:sym typeface="Arial" pitchFamily="34" charset="0"/>
              </a:rPr>
              <a:t>:</a:t>
            </a:r>
          </a:p>
        </p:txBody>
      </p:sp>
      <p:grpSp>
        <p:nvGrpSpPr>
          <p:cNvPr id="13" name="Group 12">
            <a:extLst>
              <a:ext uri="{FF2B5EF4-FFF2-40B4-BE49-F238E27FC236}">
                <a16:creationId xmlns="" xmlns:a16="http://schemas.microsoft.com/office/drawing/2014/main" id="{8B48EAA3-157A-0143-F8A2-3FC98965C3AF}"/>
              </a:ext>
            </a:extLst>
          </p:cNvPr>
          <p:cNvGrpSpPr/>
          <p:nvPr/>
        </p:nvGrpSpPr>
        <p:grpSpPr>
          <a:xfrm>
            <a:off x="273596" y="260777"/>
            <a:ext cx="1183247" cy="1196122"/>
            <a:chOff x="4328803" y="1954100"/>
            <a:chExt cx="1440091" cy="1491655"/>
          </a:xfrm>
        </p:grpSpPr>
        <p:pic>
          <p:nvPicPr>
            <p:cNvPr id="14" name="Picture 2" descr="E:\ELISA\ERLANGGA LISA\2017\TEMPLATE PPT\SMP Penjaskes Orkes (K13N)\untuk BAB penjas.png">
              <a:extLst>
                <a:ext uri="{FF2B5EF4-FFF2-40B4-BE49-F238E27FC236}">
                  <a16:creationId xmlns="" xmlns:a16="http://schemas.microsoft.com/office/drawing/2014/main" id="{E7EA96A6-C946-16A5-46EB-FD59706E927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0143" y="1954100"/>
              <a:ext cx="1428751" cy="1447246"/>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 xmlns:a16="http://schemas.microsoft.com/office/drawing/2014/main" id="{0E70A27F-D83A-079E-66D7-FF19F9EB7B3A}"/>
                </a:ext>
              </a:extLst>
            </p:cNvPr>
            <p:cNvSpPr/>
            <p:nvPr/>
          </p:nvSpPr>
          <p:spPr>
            <a:xfrm>
              <a:off x="4328803" y="2140542"/>
              <a:ext cx="1428751" cy="1305213"/>
            </a:xfrm>
            <a:prstGeom prst="rect">
              <a:avLst/>
            </a:prstGeom>
          </p:spPr>
          <p:txBody>
            <a:bodyPr wrap="square">
              <a:spAutoFit/>
            </a:bodyPr>
            <a:lstStyle/>
            <a:p>
              <a:pPr algn="ctr"/>
              <a:r>
                <a:rPr lang="en-US" sz="2400" b="1" dirty="0">
                  <a:solidFill>
                    <a:schemeClr val="bg1"/>
                  </a:solidFill>
                </a:rPr>
                <a:t>BAB </a:t>
              </a:r>
            </a:p>
            <a:p>
              <a:pPr algn="ctr"/>
              <a:r>
                <a:rPr lang="en-US" sz="2400" b="1" dirty="0">
                  <a:solidFill>
                    <a:schemeClr val="bg1"/>
                  </a:solidFill>
                </a:rPr>
                <a:t>1</a:t>
              </a:r>
            </a:p>
          </p:txBody>
        </p:sp>
      </p:grpSp>
      <p:sp>
        <p:nvSpPr>
          <p:cNvPr id="22" name="TextBox 21">
            <a:extLst>
              <a:ext uri="{FF2B5EF4-FFF2-40B4-BE49-F238E27FC236}">
                <a16:creationId xmlns="" xmlns:a16="http://schemas.microsoft.com/office/drawing/2014/main" id="{74BE65CE-486A-79B3-C511-6110682F2D82}"/>
              </a:ext>
            </a:extLst>
          </p:cNvPr>
          <p:cNvSpPr txBox="1"/>
          <p:nvPr/>
        </p:nvSpPr>
        <p:spPr>
          <a:xfrm>
            <a:off x="1456843" y="241892"/>
            <a:ext cx="5376262" cy="1078040"/>
          </a:xfrm>
          <a:prstGeom prst="rect">
            <a:avLst/>
          </a:prstGeom>
          <a:noFill/>
          <a:ln>
            <a:noFill/>
          </a:ln>
          <a:effectLst/>
        </p:spPr>
        <p:style>
          <a:lnRef idx="2">
            <a:schemeClr val="accent2"/>
          </a:lnRef>
          <a:fillRef idx="1">
            <a:schemeClr val="lt1"/>
          </a:fillRef>
          <a:effectRef idx="0">
            <a:schemeClr val="accent2"/>
          </a:effectRef>
          <a:fontRef idx="minor">
            <a:schemeClr val="dk1"/>
          </a:fontRef>
        </p:style>
        <p:txBody>
          <a:bodyPr wrap="square" lIns="214176" tIns="107087" rIns="214176" bIns="107087" rtlCol="0">
            <a:spAutoFit/>
          </a:bodyPr>
          <a:lstStyle/>
          <a:p>
            <a:r>
              <a:rPr lang="id-ID" sz="2800" b="1" dirty="0">
                <a:solidFill>
                  <a:srgbClr val="7030A0"/>
                </a:solidFill>
                <a:latin typeface="Calibri" pitchFamily="34" charset="0"/>
                <a:cs typeface="Calibri" pitchFamily="34" charset="0"/>
              </a:rPr>
              <a:t>Gerak Spesifik </a:t>
            </a:r>
            <a:r>
              <a:rPr lang="en-US" sz="2800" b="1" dirty="0" err="1">
                <a:solidFill>
                  <a:srgbClr val="7030A0"/>
                </a:solidFill>
                <a:latin typeface="Calibri" pitchFamily="34" charset="0"/>
                <a:cs typeface="Calibri" pitchFamily="34" charset="0"/>
              </a:rPr>
              <a:t>Permainan</a:t>
            </a:r>
            <a:r>
              <a:rPr lang="en-US" sz="2800" b="1" dirty="0">
                <a:solidFill>
                  <a:srgbClr val="7030A0"/>
                </a:solidFill>
                <a:latin typeface="Calibri" pitchFamily="34" charset="0"/>
                <a:cs typeface="Calibri" pitchFamily="34" charset="0"/>
              </a:rPr>
              <a:t> </a:t>
            </a:r>
            <a:r>
              <a:rPr lang="id-ID" sz="2800" b="1" dirty="0">
                <a:solidFill>
                  <a:srgbClr val="7030A0"/>
                </a:solidFill>
                <a:latin typeface="Calibri" pitchFamily="34" charset="0"/>
                <a:cs typeface="Calibri" pitchFamily="34" charset="0"/>
              </a:rPr>
              <a:t>Invasi: Bola </a:t>
            </a:r>
            <a:r>
              <a:rPr lang="id-ID" sz="2800" b="1" dirty="0" smtClean="0">
                <a:solidFill>
                  <a:srgbClr val="7030A0"/>
                </a:solidFill>
                <a:latin typeface="Calibri" pitchFamily="34" charset="0"/>
                <a:cs typeface="Calibri" pitchFamily="34" charset="0"/>
              </a:rPr>
              <a:t>Basket</a:t>
            </a:r>
            <a:endParaRPr lang="en-US" sz="2800" b="1" dirty="0">
              <a:solidFill>
                <a:srgbClr val="7030A0"/>
              </a:solidFill>
              <a:latin typeface="Calibri" pitchFamily="34" charset="0"/>
              <a:cs typeface="Calibri" pitchFamily="34" charset="0"/>
            </a:endParaRPr>
          </a:p>
        </p:txBody>
      </p:sp>
      <p:pic>
        <p:nvPicPr>
          <p:cNvPr id="3" name="Picture 2">
            <a:extLst>
              <a:ext uri="{FF2B5EF4-FFF2-40B4-BE49-F238E27FC236}">
                <a16:creationId xmlns="" xmlns:a16="http://schemas.microsoft.com/office/drawing/2014/main" id="{EEBEC235-A939-D34E-8E99-189C4615B8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8318" y="1600596"/>
            <a:ext cx="5684963" cy="379306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52627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9" name="Group 18">
            <a:extLst>
              <a:ext uri="{FF2B5EF4-FFF2-40B4-BE49-F238E27FC236}">
                <a16:creationId xmlns="" xmlns:a16="http://schemas.microsoft.com/office/drawing/2014/main" id="{FCEABBF4-5BB8-AEE1-E03D-5EA5284D3407}"/>
              </a:ext>
            </a:extLst>
          </p:cNvPr>
          <p:cNvGrpSpPr/>
          <p:nvPr/>
        </p:nvGrpSpPr>
        <p:grpSpPr>
          <a:xfrm>
            <a:off x="480811" y="1391276"/>
            <a:ext cx="10714616" cy="4781461"/>
            <a:chOff x="0" y="1847850"/>
            <a:chExt cx="4038600" cy="3586095"/>
          </a:xfrm>
        </p:grpSpPr>
        <p:sp>
          <p:nvSpPr>
            <p:cNvPr id="20" name="Rectangle 19">
              <a:extLst>
                <a:ext uri="{FF2B5EF4-FFF2-40B4-BE49-F238E27FC236}">
                  <a16:creationId xmlns="" xmlns:a16="http://schemas.microsoft.com/office/drawing/2014/main" id="{52552547-371E-D0BB-3BFD-9FFA8F4A29B7}"/>
                </a:ext>
              </a:extLst>
            </p:cNvPr>
            <p:cNvSpPr/>
            <p:nvPr/>
          </p:nvSpPr>
          <p:spPr>
            <a:xfrm>
              <a:off x="0" y="2190750"/>
              <a:ext cx="4038600" cy="3243195"/>
            </a:xfrm>
            <a:prstGeom prst="rect">
              <a:avLst/>
            </a:prstGeom>
            <a:solidFill>
              <a:schemeClr val="accent3">
                <a:lumMod val="20000"/>
                <a:lumOff val="80000"/>
              </a:schemeClr>
            </a:solidFill>
          </p:spPr>
          <p:txBody>
            <a:bodyPr wrap="square">
              <a:spAutoFit/>
            </a:bodyPr>
            <a:lstStyle/>
            <a:p>
              <a:pPr eaLnBrk="0" hangingPunct="0">
                <a:spcBef>
                  <a:spcPts val="600"/>
                </a:spcBef>
              </a:pPr>
              <a:r>
                <a:rPr lang="en-US" sz="2000" b="1" dirty="0" err="1">
                  <a:cs typeface="Calibri" pitchFamily="34" charset="0"/>
                </a:rPr>
                <a:t>Mandiri</a:t>
              </a:r>
              <a:r>
                <a:rPr lang="en-US" sz="2000" b="1" dirty="0">
                  <a:cs typeface="Calibri" pitchFamily="34" charset="0"/>
                </a:rPr>
                <a:t>:</a:t>
              </a:r>
            </a:p>
            <a:p>
              <a:pPr marL="317365" indent="-317365" eaLnBrk="0" hangingPunct="0">
                <a:spcBef>
                  <a:spcPts val="600"/>
                </a:spcBef>
                <a:buFont typeface="Wingdings" pitchFamily="2" charset="2"/>
                <a:buChar char="§"/>
              </a:pPr>
              <a:r>
                <a:rPr lang="en-US" sz="2000" dirty="0" err="1">
                  <a:cs typeface="Calibri" pitchFamily="34" charset="0"/>
                </a:rPr>
                <a:t>Kesadaran</a:t>
              </a:r>
              <a:r>
                <a:rPr lang="en-US" sz="2000" dirty="0">
                  <a:cs typeface="Calibri" pitchFamily="34" charset="0"/>
                </a:rPr>
                <a:t> </a:t>
              </a:r>
              <a:r>
                <a:rPr lang="en-US" sz="2000" dirty="0" err="1">
                  <a:cs typeface="Calibri" pitchFamily="34" charset="0"/>
                </a:rPr>
                <a:t>akan</a:t>
              </a:r>
              <a:r>
                <a:rPr lang="en-US" sz="2000" dirty="0">
                  <a:cs typeface="Calibri" pitchFamily="34" charset="0"/>
                </a:rPr>
                <a:t> </a:t>
              </a:r>
              <a:r>
                <a:rPr lang="en-US" sz="2000" dirty="0" err="1">
                  <a:cs typeface="Calibri" pitchFamily="34" charset="0"/>
                </a:rPr>
                <a:t>diri</a:t>
              </a:r>
              <a:r>
                <a:rPr lang="en-US" sz="2000" dirty="0">
                  <a:cs typeface="Calibri" pitchFamily="34" charset="0"/>
                </a:rPr>
                <a:t> dan </a:t>
              </a:r>
              <a:r>
                <a:rPr lang="en-US" sz="2000" dirty="0" err="1">
                  <a:cs typeface="Calibri" pitchFamily="34" charset="0"/>
                </a:rPr>
                <a:t>situasi</a:t>
              </a:r>
              <a:r>
                <a:rPr lang="en-US" sz="2000" dirty="0">
                  <a:cs typeface="Calibri" pitchFamily="34" charset="0"/>
                </a:rPr>
                <a:t> yang </a:t>
              </a:r>
              <a:r>
                <a:rPr lang="en-US" sz="2000" dirty="0" err="1">
                  <a:cs typeface="Calibri" pitchFamily="34" charset="0"/>
                </a:rPr>
                <a:t>dihadapi</a:t>
              </a:r>
              <a:r>
                <a:rPr lang="en-US" sz="2000" dirty="0">
                  <a:cs typeface="Calibri" pitchFamily="34" charset="0"/>
                </a:rPr>
                <a:t> (</a:t>
              </a:r>
              <a:r>
                <a:rPr lang="en-US" sz="2000" dirty="0" err="1">
                  <a:cs typeface="Calibri" pitchFamily="34" charset="0"/>
                </a:rPr>
                <a:t>mengendalikan</a:t>
              </a:r>
              <a:r>
                <a:rPr lang="en-US" sz="2000" dirty="0">
                  <a:cs typeface="Calibri" pitchFamily="34" charset="0"/>
                </a:rPr>
                <a:t> </a:t>
              </a:r>
              <a:r>
                <a:rPr lang="en-US" sz="2000" dirty="0" err="1">
                  <a:cs typeface="Calibri" pitchFamily="34" charset="0"/>
                </a:rPr>
                <a:t>emosi</a:t>
              </a:r>
              <a:r>
                <a:rPr lang="en-US" sz="2000" dirty="0">
                  <a:cs typeface="Calibri" pitchFamily="34" charset="0"/>
                </a:rPr>
                <a:t> </a:t>
              </a:r>
              <a:r>
                <a:rPr lang="en-US" sz="2000" dirty="0" err="1">
                  <a:cs typeface="Calibri" pitchFamily="34" charset="0"/>
                </a:rPr>
                <a:t>saat</a:t>
              </a:r>
              <a:r>
                <a:rPr lang="en-US" sz="2000" dirty="0">
                  <a:cs typeface="Calibri" pitchFamily="34" charset="0"/>
                </a:rPr>
                <a:t> </a:t>
              </a:r>
              <a:r>
                <a:rPr lang="en-US" sz="2000" dirty="0" err="1">
                  <a:cs typeface="Calibri" pitchFamily="34" charset="0"/>
                </a:rPr>
                <a:t>bermain</a:t>
              </a:r>
              <a:r>
                <a:rPr lang="en-US" sz="2000" dirty="0">
                  <a:cs typeface="Calibri" pitchFamily="34" charset="0"/>
                </a:rPr>
                <a:t> dan</a:t>
              </a:r>
              <a:r>
                <a:rPr lang="id-ID" sz="2000" dirty="0">
                  <a:cs typeface="Calibri" pitchFamily="34" charset="0"/>
                </a:rPr>
                <a:t> </a:t>
              </a:r>
              <a:r>
                <a:rPr lang="en-US" sz="2000" dirty="0" err="1">
                  <a:cs typeface="Calibri" pitchFamily="34" charset="0"/>
                </a:rPr>
                <a:t>berolahraga</a:t>
              </a:r>
              <a:r>
                <a:rPr lang="en-US" sz="2000" dirty="0">
                  <a:cs typeface="Calibri" pitchFamily="34" charset="0"/>
                </a:rPr>
                <a:t>, </a:t>
              </a:r>
              <a:r>
                <a:rPr lang="en-US" sz="2000" dirty="0" err="1">
                  <a:cs typeface="Calibri" pitchFamily="34" charset="0"/>
                </a:rPr>
                <a:t>membagi</a:t>
              </a:r>
              <a:r>
                <a:rPr lang="en-US" sz="2000" dirty="0">
                  <a:cs typeface="Calibri" pitchFamily="34" charset="0"/>
                </a:rPr>
                <a:t> bola </a:t>
              </a:r>
              <a:r>
                <a:rPr lang="en-US" sz="2000" dirty="0" err="1">
                  <a:cs typeface="Calibri" pitchFamily="34" charset="0"/>
                </a:rPr>
                <a:t>saat</a:t>
              </a:r>
              <a:r>
                <a:rPr lang="en-US" sz="2000" dirty="0">
                  <a:cs typeface="Calibri" pitchFamily="34" charset="0"/>
                </a:rPr>
                <a:t> </a:t>
              </a:r>
              <a:r>
                <a:rPr lang="en-US" sz="2000" dirty="0" err="1">
                  <a:cs typeface="Calibri" pitchFamily="34" charset="0"/>
                </a:rPr>
                <a:t>bermain</a:t>
              </a:r>
              <a:r>
                <a:rPr lang="en-US" sz="2000" dirty="0">
                  <a:cs typeface="Calibri" pitchFamily="34" charset="0"/>
                </a:rPr>
                <a:t> </a:t>
              </a:r>
              <a:r>
                <a:rPr lang="en-US" sz="2000" dirty="0" err="1">
                  <a:cs typeface="Calibri" pitchFamily="34" charset="0"/>
                </a:rPr>
                <a:t>kepada</a:t>
              </a:r>
              <a:r>
                <a:rPr lang="en-US" sz="2000" dirty="0">
                  <a:cs typeface="Calibri" pitchFamily="34" charset="0"/>
                </a:rPr>
                <a:t> </a:t>
              </a:r>
              <a:r>
                <a:rPr lang="en-US" sz="2000" dirty="0" err="1">
                  <a:cs typeface="Calibri" pitchFamily="34" charset="0"/>
                </a:rPr>
                <a:t>teman</a:t>
              </a:r>
              <a:r>
                <a:rPr lang="en-US" sz="2000" dirty="0">
                  <a:cs typeface="Calibri" pitchFamily="34" charset="0"/>
                </a:rPr>
                <a:t> yang </a:t>
              </a:r>
              <a:r>
                <a:rPr lang="en-US" sz="2000" dirty="0" err="1">
                  <a:cs typeface="Calibri" pitchFamily="34" charset="0"/>
                </a:rPr>
                <a:t>memiliki</a:t>
              </a:r>
              <a:r>
                <a:rPr lang="en-US" sz="2000" dirty="0">
                  <a:cs typeface="Calibri" pitchFamily="34" charset="0"/>
                </a:rPr>
                <a:t> </a:t>
              </a:r>
              <a:r>
                <a:rPr lang="en-US" sz="2000" dirty="0" err="1">
                  <a:cs typeface="Calibri" pitchFamily="34" charset="0"/>
                </a:rPr>
                <a:t>kesempatan</a:t>
              </a:r>
              <a:r>
                <a:rPr lang="en-US" sz="2000" dirty="0">
                  <a:cs typeface="Calibri" pitchFamily="34" charset="0"/>
                </a:rPr>
                <a:t> </a:t>
              </a:r>
              <a:r>
                <a:rPr lang="en-US" sz="2000" dirty="0" err="1">
                  <a:cs typeface="Calibri" pitchFamily="34" charset="0"/>
                </a:rPr>
                <a:t>lebih</a:t>
              </a:r>
              <a:r>
                <a:rPr lang="id-ID" sz="2000" dirty="0">
                  <a:cs typeface="Calibri" pitchFamily="34" charset="0"/>
                </a:rPr>
                <a:t> </a:t>
              </a:r>
              <a:r>
                <a:rPr lang="en-US" sz="2000" dirty="0" err="1">
                  <a:cs typeface="Calibri" pitchFamily="34" charset="0"/>
                </a:rPr>
                <a:t>baik</a:t>
              </a:r>
              <a:r>
                <a:rPr lang="en-US" sz="2000" dirty="0">
                  <a:cs typeface="Calibri" pitchFamily="34" charset="0"/>
                </a:rPr>
                <a:t>, </a:t>
              </a:r>
              <a:r>
                <a:rPr lang="en-US" sz="2000" dirty="0" err="1">
                  <a:cs typeface="Calibri" pitchFamily="34" charset="0"/>
                </a:rPr>
                <a:t>bukan</a:t>
              </a:r>
              <a:r>
                <a:rPr lang="en-US" sz="2000" dirty="0">
                  <a:cs typeface="Calibri" pitchFamily="34" charset="0"/>
                </a:rPr>
                <a:t> </a:t>
              </a:r>
              <a:r>
                <a:rPr lang="en-US" sz="2000" dirty="0" err="1">
                  <a:cs typeface="Calibri" pitchFamily="34" charset="0"/>
                </a:rPr>
                <a:t>berdasarkan</a:t>
              </a:r>
              <a:r>
                <a:rPr lang="en-US" sz="2000" dirty="0">
                  <a:cs typeface="Calibri" pitchFamily="34" charset="0"/>
                </a:rPr>
                <a:t> </a:t>
              </a:r>
              <a:r>
                <a:rPr lang="en-US" sz="2000" dirty="0" err="1">
                  <a:cs typeface="Calibri" pitchFamily="34" charset="0"/>
                </a:rPr>
                <a:t>suka</a:t>
              </a:r>
              <a:r>
                <a:rPr lang="en-US" sz="2000" dirty="0">
                  <a:cs typeface="Calibri" pitchFamily="34" charset="0"/>
                </a:rPr>
                <a:t> </a:t>
              </a:r>
              <a:r>
                <a:rPr lang="en-US" sz="2000" dirty="0" err="1">
                  <a:cs typeface="Calibri" pitchFamily="34" charset="0"/>
                </a:rPr>
                <a:t>atau</a:t>
              </a:r>
              <a:r>
                <a:rPr lang="en-US" sz="2000" dirty="0">
                  <a:cs typeface="Calibri" pitchFamily="34" charset="0"/>
                </a:rPr>
                <a:t> </a:t>
              </a:r>
              <a:r>
                <a:rPr lang="en-US" sz="2000" dirty="0" err="1">
                  <a:cs typeface="Calibri" pitchFamily="34" charset="0"/>
                </a:rPr>
                <a:t>tidak</a:t>
              </a:r>
              <a:r>
                <a:rPr lang="en-US" sz="2000" dirty="0">
                  <a:cs typeface="Calibri" pitchFamily="34" charset="0"/>
                </a:rPr>
                <a:t> </a:t>
              </a:r>
              <a:r>
                <a:rPr lang="en-US" sz="2000" dirty="0" err="1">
                  <a:cs typeface="Calibri" pitchFamily="34" charset="0"/>
                </a:rPr>
                <a:t>suka</a:t>
              </a:r>
              <a:r>
                <a:rPr lang="en-US" sz="2000" dirty="0">
                  <a:cs typeface="Calibri" pitchFamily="34" charset="0"/>
                </a:rPr>
                <a:t>).</a:t>
              </a:r>
            </a:p>
            <a:p>
              <a:pPr marL="317365" indent="-317365" eaLnBrk="0" hangingPunct="0">
                <a:spcBef>
                  <a:spcPts val="600"/>
                </a:spcBef>
                <a:buFont typeface="Wingdings" pitchFamily="2" charset="2"/>
                <a:buChar char="§"/>
              </a:pPr>
              <a:r>
                <a:rPr lang="en-US" sz="2000" dirty="0" err="1">
                  <a:cs typeface="Calibri" pitchFamily="34" charset="0"/>
                </a:rPr>
                <a:t>Pengaturan</a:t>
              </a:r>
              <a:r>
                <a:rPr lang="en-US" sz="2000" dirty="0">
                  <a:cs typeface="Calibri" pitchFamily="34" charset="0"/>
                </a:rPr>
                <a:t> </a:t>
              </a:r>
              <a:r>
                <a:rPr lang="en-US" sz="2000" dirty="0" err="1">
                  <a:cs typeface="Calibri" pitchFamily="34" charset="0"/>
                </a:rPr>
                <a:t>diri</a:t>
              </a:r>
              <a:r>
                <a:rPr lang="en-US" sz="2000" dirty="0">
                  <a:cs typeface="Calibri" pitchFamily="34" charset="0"/>
                </a:rPr>
                <a:t>, </a:t>
              </a:r>
              <a:r>
                <a:rPr lang="en-US" sz="2000" dirty="0" err="1">
                  <a:cs typeface="Calibri" pitchFamily="34" charset="0"/>
                </a:rPr>
                <a:t>yaitu</a:t>
              </a:r>
              <a:r>
                <a:rPr lang="en-US" sz="2000" dirty="0">
                  <a:cs typeface="Calibri" pitchFamily="34" charset="0"/>
                </a:rPr>
                <a:t> </a:t>
              </a:r>
              <a:r>
                <a:rPr lang="en-US" sz="2000" dirty="0" err="1">
                  <a:cs typeface="Calibri" pitchFamily="34" charset="0"/>
                </a:rPr>
                <a:t>mengatur</a:t>
              </a:r>
              <a:r>
                <a:rPr lang="en-US" sz="2000" dirty="0">
                  <a:cs typeface="Calibri" pitchFamily="34" charset="0"/>
                </a:rPr>
                <a:t> </a:t>
              </a:r>
              <a:r>
                <a:rPr lang="en-US" sz="2000" dirty="0" err="1">
                  <a:cs typeface="Calibri" pitchFamily="34" charset="0"/>
                </a:rPr>
                <a:t>kegiatan</a:t>
              </a:r>
              <a:r>
                <a:rPr lang="en-US" sz="2000" dirty="0">
                  <a:cs typeface="Calibri" pitchFamily="34" charset="0"/>
                </a:rPr>
                <a:t> dan </a:t>
              </a:r>
              <a:r>
                <a:rPr lang="en-US" sz="2000" dirty="0" err="1">
                  <a:cs typeface="Calibri" pitchFamily="34" charset="0"/>
                </a:rPr>
                <a:t>beristirahat</a:t>
              </a:r>
              <a:r>
                <a:rPr lang="en-US" sz="2000" dirty="0">
                  <a:cs typeface="Calibri" pitchFamily="34" charset="0"/>
                </a:rPr>
                <a:t> </a:t>
              </a:r>
              <a:r>
                <a:rPr lang="en-US" sz="2000" dirty="0" err="1">
                  <a:cs typeface="Calibri" pitchFamily="34" charset="0"/>
                </a:rPr>
                <a:t>serta</a:t>
              </a:r>
              <a:r>
                <a:rPr lang="en-US" sz="2000" dirty="0">
                  <a:cs typeface="Calibri" pitchFamily="34" charset="0"/>
                </a:rPr>
                <a:t> </a:t>
              </a:r>
              <a:r>
                <a:rPr lang="en-US" sz="2000" dirty="0" err="1">
                  <a:cs typeface="Calibri" pitchFamily="34" charset="0"/>
                </a:rPr>
                <a:t>membuat</a:t>
              </a:r>
              <a:r>
                <a:rPr lang="en-US" sz="2000" dirty="0">
                  <a:cs typeface="Calibri" pitchFamily="34" charset="0"/>
                </a:rPr>
                <a:t> </a:t>
              </a:r>
              <a:r>
                <a:rPr lang="en-US" sz="2000" dirty="0" err="1">
                  <a:cs typeface="Calibri" pitchFamily="34" charset="0"/>
                </a:rPr>
                <a:t>jadwal</a:t>
              </a:r>
              <a:r>
                <a:rPr lang="en-US" sz="2000" dirty="0">
                  <a:cs typeface="Calibri" pitchFamily="34" charset="0"/>
                </a:rPr>
                <a:t>.</a:t>
              </a:r>
            </a:p>
            <a:p>
              <a:pPr eaLnBrk="0" hangingPunct="0">
                <a:spcBef>
                  <a:spcPts val="600"/>
                </a:spcBef>
              </a:pPr>
              <a:r>
                <a:rPr lang="en-US" sz="2000" b="1" dirty="0">
                  <a:cs typeface="Calibri" pitchFamily="34" charset="0"/>
                </a:rPr>
                <a:t>Gotong Royong:</a:t>
              </a:r>
            </a:p>
            <a:p>
              <a:pPr marL="317365" indent="-317365" eaLnBrk="0" hangingPunct="0">
                <a:spcBef>
                  <a:spcPts val="600"/>
                </a:spcBef>
                <a:buFont typeface="Wingdings" pitchFamily="2" charset="2"/>
                <a:buChar char="§"/>
              </a:pPr>
              <a:r>
                <a:rPr lang="en-US" sz="2000" dirty="0" err="1">
                  <a:cs typeface="Calibri" pitchFamily="34" charset="0"/>
                </a:rPr>
                <a:t>Berkolaborasi</a:t>
              </a:r>
              <a:r>
                <a:rPr lang="en-US" sz="2000" dirty="0">
                  <a:cs typeface="Calibri" pitchFamily="34" charset="0"/>
                </a:rPr>
                <a:t> </a:t>
              </a:r>
              <a:r>
                <a:rPr lang="en-US" sz="2000" dirty="0" err="1">
                  <a:cs typeface="Calibri" pitchFamily="34" charset="0"/>
                </a:rPr>
                <a:t>dengan</a:t>
              </a:r>
              <a:r>
                <a:rPr lang="en-US" sz="2000" dirty="0">
                  <a:cs typeface="Calibri" pitchFamily="34" charset="0"/>
                </a:rPr>
                <a:t> </a:t>
              </a:r>
              <a:r>
                <a:rPr lang="en-US" sz="2000" dirty="0" err="1">
                  <a:cs typeface="Calibri" pitchFamily="34" charset="0"/>
                </a:rPr>
                <a:t>baik</a:t>
              </a:r>
              <a:r>
                <a:rPr lang="en-US" sz="2000" dirty="0">
                  <a:cs typeface="Calibri" pitchFamily="34" charset="0"/>
                </a:rPr>
                <a:t>, </a:t>
              </a:r>
              <a:r>
                <a:rPr lang="en-US" sz="2000" dirty="0" err="1">
                  <a:cs typeface="Calibri" pitchFamily="34" charset="0"/>
                </a:rPr>
                <a:t>seperti</a:t>
              </a:r>
              <a:r>
                <a:rPr lang="en-US" sz="2000" dirty="0">
                  <a:cs typeface="Calibri" pitchFamily="34" charset="0"/>
                </a:rPr>
                <a:t> </a:t>
              </a:r>
              <a:r>
                <a:rPr lang="en-US" sz="2000" dirty="0" err="1">
                  <a:cs typeface="Calibri" pitchFamily="34" charset="0"/>
                </a:rPr>
                <a:t>bekerja</a:t>
              </a:r>
              <a:r>
                <a:rPr lang="en-US" sz="2000" dirty="0">
                  <a:cs typeface="Calibri" pitchFamily="34" charset="0"/>
                </a:rPr>
                <a:t> </a:t>
              </a:r>
              <a:r>
                <a:rPr lang="en-US" sz="2000" dirty="0" err="1">
                  <a:cs typeface="Calibri" pitchFamily="34" charset="0"/>
                </a:rPr>
                <a:t>bersama</a:t>
              </a:r>
              <a:r>
                <a:rPr lang="en-US" sz="2000" dirty="0">
                  <a:cs typeface="Calibri" pitchFamily="34" charset="0"/>
                </a:rPr>
                <a:t> </a:t>
              </a:r>
              <a:r>
                <a:rPr lang="en-US" sz="2000" dirty="0" err="1">
                  <a:cs typeface="Calibri" pitchFamily="34" charset="0"/>
                </a:rPr>
                <a:t>dengan</a:t>
              </a:r>
              <a:r>
                <a:rPr lang="en-US" sz="2000" dirty="0">
                  <a:cs typeface="Calibri" pitchFamily="34" charset="0"/>
                </a:rPr>
                <a:t> </a:t>
              </a:r>
              <a:r>
                <a:rPr lang="en-US" sz="2000" dirty="0" err="1">
                  <a:cs typeface="Calibri" pitchFamily="34" charset="0"/>
                </a:rPr>
                <a:t>kelompok</a:t>
              </a:r>
              <a:r>
                <a:rPr lang="en-US" sz="2000" dirty="0">
                  <a:cs typeface="Calibri" pitchFamily="34" charset="0"/>
                </a:rPr>
                <a:t> </a:t>
              </a:r>
              <a:r>
                <a:rPr lang="en-US" sz="2000" dirty="0" err="1">
                  <a:cs typeface="Calibri" pitchFamily="34" charset="0"/>
                </a:rPr>
                <a:t>saat</a:t>
              </a:r>
              <a:r>
                <a:rPr lang="en-US" sz="2000" dirty="0">
                  <a:cs typeface="Calibri" pitchFamily="34" charset="0"/>
                </a:rPr>
                <a:t> </a:t>
              </a:r>
              <a:r>
                <a:rPr lang="en-US" sz="2000" dirty="0" err="1">
                  <a:cs typeface="Calibri" pitchFamily="34" charset="0"/>
                </a:rPr>
                <a:t>pembelajaran</a:t>
              </a:r>
              <a:r>
                <a:rPr lang="id-ID" sz="2000" dirty="0">
                  <a:cs typeface="Calibri" pitchFamily="34" charset="0"/>
                </a:rPr>
                <a:t> </a:t>
              </a:r>
              <a:r>
                <a:rPr lang="en-US" sz="2000" dirty="0" err="1">
                  <a:cs typeface="Calibri" pitchFamily="34" charset="0"/>
                </a:rPr>
                <a:t>atau</a:t>
              </a:r>
              <a:r>
                <a:rPr lang="en-US" sz="2000" dirty="0">
                  <a:cs typeface="Calibri" pitchFamily="34" charset="0"/>
                </a:rPr>
                <a:t> </a:t>
              </a:r>
              <a:r>
                <a:rPr lang="en-US" sz="2000" dirty="0" err="1">
                  <a:cs typeface="Calibri" pitchFamily="34" charset="0"/>
                </a:rPr>
                <a:t>bermain</a:t>
              </a:r>
              <a:r>
                <a:rPr lang="en-US" sz="2000" dirty="0">
                  <a:cs typeface="Calibri" pitchFamily="34" charset="0"/>
                </a:rPr>
                <a:t>.</a:t>
              </a:r>
            </a:p>
            <a:p>
              <a:pPr marL="317365" indent="-317365" eaLnBrk="0" hangingPunct="0">
                <a:spcBef>
                  <a:spcPts val="600"/>
                </a:spcBef>
                <a:buFont typeface="Wingdings" pitchFamily="2" charset="2"/>
                <a:buChar char="§"/>
              </a:pPr>
              <a:r>
                <a:rPr lang="en-US" sz="2000" dirty="0" err="1">
                  <a:cs typeface="Calibri" pitchFamily="34" charset="0"/>
                </a:rPr>
                <a:t>Berbagi</a:t>
              </a:r>
              <a:r>
                <a:rPr lang="en-US" sz="2000" dirty="0">
                  <a:cs typeface="Calibri" pitchFamily="34" charset="0"/>
                </a:rPr>
                <a:t> </a:t>
              </a:r>
              <a:r>
                <a:rPr lang="en-US" sz="2000" dirty="0" err="1">
                  <a:cs typeface="Calibri" pitchFamily="34" charset="0"/>
                </a:rPr>
                <a:t>dengan</a:t>
              </a:r>
              <a:r>
                <a:rPr lang="en-US" sz="2000" dirty="0">
                  <a:cs typeface="Calibri" pitchFamily="34" charset="0"/>
                </a:rPr>
                <a:t> </a:t>
              </a:r>
              <a:r>
                <a:rPr lang="en-US" sz="2000" dirty="0" err="1">
                  <a:cs typeface="Calibri" pitchFamily="34" charset="0"/>
                </a:rPr>
                <a:t>baik</a:t>
              </a:r>
              <a:r>
                <a:rPr lang="en-US" sz="2000" dirty="0">
                  <a:cs typeface="Calibri" pitchFamily="34" charset="0"/>
                </a:rPr>
                <a:t> dan </a:t>
              </a:r>
              <a:r>
                <a:rPr lang="en-US" sz="2000" dirty="0" err="1">
                  <a:cs typeface="Calibri" pitchFamily="34" charset="0"/>
                </a:rPr>
                <a:t>dapat</a:t>
              </a:r>
              <a:r>
                <a:rPr lang="en-US" sz="2000" dirty="0">
                  <a:cs typeface="Calibri" pitchFamily="34" charset="0"/>
                </a:rPr>
                <a:t> </a:t>
              </a:r>
              <a:r>
                <a:rPr lang="en-US" sz="2000" dirty="0" err="1">
                  <a:cs typeface="Calibri" pitchFamily="34" charset="0"/>
                </a:rPr>
                <a:t>menerapkannya</a:t>
              </a:r>
              <a:r>
                <a:rPr lang="en-US" sz="2000" dirty="0">
                  <a:cs typeface="Calibri" pitchFamily="34" charset="0"/>
                </a:rPr>
                <a:t>, </a:t>
              </a:r>
              <a:r>
                <a:rPr lang="en-US" sz="2000" dirty="0" err="1">
                  <a:cs typeface="Calibri" pitchFamily="34" charset="0"/>
                </a:rPr>
                <a:t>seperti</a:t>
              </a:r>
              <a:r>
                <a:rPr lang="en-US" sz="2000" dirty="0">
                  <a:cs typeface="Calibri" pitchFamily="34" charset="0"/>
                </a:rPr>
                <a:t> </a:t>
              </a:r>
              <a:r>
                <a:rPr lang="en-US" sz="2000" dirty="0" err="1">
                  <a:cs typeface="Calibri" pitchFamily="34" charset="0"/>
                </a:rPr>
                <a:t>menggunakan</a:t>
              </a:r>
              <a:r>
                <a:rPr lang="en-US" sz="2000" dirty="0">
                  <a:cs typeface="Calibri" pitchFamily="34" charset="0"/>
                </a:rPr>
                <a:t> </a:t>
              </a:r>
              <a:r>
                <a:rPr lang="en-US" sz="2000" dirty="0" err="1">
                  <a:cs typeface="Calibri" pitchFamily="34" charset="0"/>
                </a:rPr>
                <a:t>peralatan</a:t>
              </a:r>
              <a:r>
                <a:rPr lang="en-US" sz="2000" dirty="0">
                  <a:cs typeface="Calibri" pitchFamily="34" charset="0"/>
                </a:rPr>
                <a:t> </a:t>
              </a:r>
              <a:r>
                <a:rPr lang="en-US" sz="2000" dirty="0" err="1">
                  <a:cs typeface="Calibri" pitchFamily="34" charset="0"/>
                </a:rPr>
                <a:t>secara</a:t>
              </a:r>
              <a:r>
                <a:rPr lang="id-ID" sz="2000" dirty="0">
                  <a:cs typeface="Calibri" pitchFamily="34" charset="0"/>
                </a:rPr>
                <a:t> </a:t>
              </a:r>
              <a:r>
                <a:rPr lang="en-US" sz="2000" dirty="0" err="1">
                  <a:cs typeface="Calibri" pitchFamily="34" charset="0"/>
                </a:rPr>
                <a:t>bergantian</a:t>
              </a:r>
              <a:r>
                <a:rPr lang="en-US" sz="2000" dirty="0">
                  <a:cs typeface="Calibri" pitchFamily="34" charset="0"/>
                </a:rPr>
                <a:t> dan </a:t>
              </a:r>
              <a:r>
                <a:rPr lang="en-US" sz="2000" dirty="0" err="1">
                  <a:cs typeface="Calibri" pitchFamily="34" charset="0"/>
                </a:rPr>
                <a:t>berbagi</a:t>
              </a:r>
              <a:r>
                <a:rPr lang="en-US" sz="2000" dirty="0">
                  <a:cs typeface="Calibri" pitchFamily="34" charset="0"/>
                </a:rPr>
                <a:t> area </a:t>
              </a:r>
              <a:r>
                <a:rPr lang="en-US" sz="2000" dirty="0" err="1">
                  <a:cs typeface="Calibri" pitchFamily="34" charset="0"/>
                </a:rPr>
                <a:t>berlatih</a:t>
              </a:r>
              <a:r>
                <a:rPr lang="en-US" sz="2000" dirty="0">
                  <a:cs typeface="Calibri" pitchFamily="34" charset="0"/>
                </a:rPr>
                <a:t>.</a:t>
              </a:r>
            </a:p>
            <a:p>
              <a:pPr eaLnBrk="0" hangingPunct="0">
                <a:spcBef>
                  <a:spcPts val="600"/>
                </a:spcBef>
              </a:pPr>
              <a:r>
                <a:rPr lang="en-US" sz="2000" b="1" dirty="0" err="1">
                  <a:cs typeface="Calibri" pitchFamily="34" charset="0"/>
                </a:rPr>
                <a:t>Bernalar</a:t>
              </a:r>
              <a:r>
                <a:rPr lang="en-US" sz="2000" b="1" dirty="0">
                  <a:cs typeface="Calibri" pitchFamily="34" charset="0"/>
                </a:rPr>
                <a:t> </a:t>
              </a:r>
              <a:r>
                <a:rPr lang="en-US" sz="2000" b="1" dirty="0" err="1">
                  <a:cs typeface="Calibri" pitchFamily="34" charset="0"/>
                </a:rPr>
                <a:t>Kritis</a:t>
              </a:r>
              <a:r>
                <a:rPr lang="en-US" sz="2000" b="1" dirty="0">
                  <a:cs typeface="Calibri" pitchFamily="34" charset="0"/>
                </a:rPr>
                <a:t>:</a:t>
              </a:r>
            </a:p>
            <a:p>
              <a:pPr marL="317365" indent="-317365" eaLnBrk="0" hangingPunct="0">
                <a:spcBef>
                  <a:spcPts val="600"/>
                </a:spcBef>
                <a:buFont typeface="Wingdings" pitchFamily="2" charset="2"/>
                <a:buChar char="§"/>
              </a:pPr>
              <a:r>
                <a:rPr lang="en-US" sz="2000" dirty="0" err="1">
                  <a:cs typeface="Calibri" pitchFamily="34" charset="0"/>
                </a:rPr>
                <a:t>Memperoleh</a:t>
              </a:r>
              <a:r>
                <a:rPr lang="en-US" sz="2000" dirty="0">
                  <a:cs typeface="Calibri" pitchFamily="34" charset="0"/>
                </a:rPr>
                <a:t> dan </a:t>
              </a:r>
              <a:r>
                <a:rPr lang="en-US" sz="2000" dirty="0" err="1">
                  <a:cs typeface="Calibri" pitchFamily="34" charset="0"/>
                </a:rPr>
                <a:t>memproses</a:t>
              </a:r>
              <a:r>
                <a:rPr lang="en-US" sz="2000" dirty="0">
                  <a:cs typeface="Calibri" pitchFamily="34" charset="0"/>
                </a:rPr>
                <a:t> </a:t>
              </a:r>
              <a:r>
                <a:rPr lang="en-US" sz="2000" dirty="0" err="1">
                  <a:cs typeface="Calibri" pitchFamily="34" charset="0"/>
                </a:rPr>
                <a:t>informasi</a:t>
              </a:r>
              <a:r>
                <a:rPr lang="en-US" sz="2000" dirty="0">
                  <a:cs typeface="Calibri" pitchFamily="34" charset="0"/>
                </a:rPr>
                <a:t> dan </a:t>
              </a:r>
              <a:r>
                <a:rPr lang="en-US" sz="2000" dirty="0" err="1">
                  <a:cs typeface="Calibri" pitchFamily="34" charset="0"/>
                </a:rPr>
                <a:t>gagasan</a:t>
              </a:r>
              <a:r>
                <a:rPr lang="en-US" sz="2000" dirty="0">
                  <a:cs typeface="Calibri" pitchFamily="34" charset="0"/>
                </a:rPr>
                <a:t>, </a:t>
              </a:r>
              <a:r>
                <a:rPr lang="en-US" sz="2000" dirty="0" err="1">
                  <a:cs typeface="Calibri" pitchFamily="34" charset="0"/>
                </a:rPr>
                <a:t>seperti</a:t>
              </a:r>
              <a:r>
                <a:rPr lang="en-US" sz="2000" dirty="0">
                  <a:cs typeface="Calibri" pitchFamily="34" charset="0"/>
                </a:rPr>
                <a:t> </a:t>
              </a:r>
              <a:r>
                <a:rPr lang="en-US" sz="2000" dirty="0" err="1">
                  <a:cs typeface="Calibri" pitchFamily="34" charset="0"/>
                </a:rPr>
                <a:t>mengatur</a:t>
              </a:r>
              <a:r>
                <a:rPr lang="en-US" sz="2000" dirty="0">
                  <a:cs typeface="Calibri" pitchFamily="34" charset="0"/>
                </a:rPr>
                <a:t> strategi</a:t>
              </a:r>
              <a:r>
                <a:rPr lang="id-ID" sz="2000" dirty="0">
                  <a:cs typeface="Calibri" pitchFamily="34" charset="0"/>
                </a:rPr>
                <a:t> </a:t>
              </a:r>
              <a:r>
                <a:rPr lang="en-US" sz="2000" dirty="0" err="1">
                  <a:cs typeface="Calibri" pitchFamily="34" charset="0"/>
                </a:rPr>
                <a:t>permainan</a:t>
              </a:r>
              <a:r>
                <a:rPr lang="en-US" sz="2000" dirty="0" smtClean="0">
                  <a:cs typeface="Calibri" pitchFamily="34" charset="0"/>
                </a:rPr>
                <a:t>.</a:t>
              </a:r>
              <a:endParaRPr lang="en-US" sz="2000" dirty="0">
                <a:cs typeface="Calibri" pitchFamily="34" charset="0"/>
              </a:endParaRPr>
            </a:p>
          </p:txBody>
        </p:sp>
        <p:sp>
          <p:nvSpPr>
            <p:cNvPr id="21" name="Rectangle 20">
              <a:extLst>
                <a:ext uri="{FF2B5EF4-FFF2-40B4-BE49-F238E27FC236}">
                  <a16:creationId xmlns="" xmlns:a16="http://schemas.microsoft.com/office/drawing/2014/main" id="{3286B400-5A89-38C7-0E0E-E7D55F339586}"/>
                </a:ext>
              </a:extLst>
            </p:cNvPr>
            <p:cNvSpPr/>
            <p:nvPr/>
          </p:nvSpPr>
          <p:spPr>
            <a:xfrm>
              <a:off x="0" y="1847850"/>
              <a:ext cx="4038600" cy="3429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sp>
        <p:nvSpPr>
          <p:cNvPr id="22" name="Rectangle 21">
            <a:extLst>
              <a:ext uri="{FF2B5EF4-FFF2-40B4-BE49-F238E27FC236}">
                <a16:creationId xmlns="" xmlns:a16="http://schemas.microsoft.com/office/drawing/2014/main" id="{2791322E-DF5B-DE52-3130-4B9C8AEF8AD6}"/>
              </a:ext>
            </a:extLst>
          </p:cNvPr>
          <p:cNvSpPr/>
          <p:nvPr/>
        </p:nvSpPr>
        <p:spPr>
          <a:xfrm>
            <a:off x="480811" y="1391276"/>
            <a:ext cx="4536035" cy="400110"/>
          </a:xfrm>
          <a:prstGeom prst="rect">
            <a:avLst/>
          </a:prstGeom>
        </p:spPr>
        <p:txBody>
          <a:bodyPr wrap="square">
            <a:spAutoFit/>
          </a:bodyPr>
          <a:lstStyle/>
          <a:p>
            <a:pPr eaLnBrk="0" hangingPunct="0"/>
            <a:r>
              <a:rPr lang="id-ID" sz="2000" b="1" dirty="0">
                <a:solidFill>
                  <a:schemeClr val="bg1"/>
                </a:solidFill>
                <a:cs typeface="Calibri" pitchFamily="34" charset="0"/>
                <a:sym typeface="Arial" pitchFamily="34" charset="0"/>
              </a:rPr>
              <a:t>Profil Pelajar Pancasila</a:t>
            </a:r>
            <a:r>
              <a:rPr lang="en-US" sz="2000" b="1" dirty="0">
                <a:solidFill>
                  <a:schemeClr val="bg1"/>
                </a:solidFill>
                <a:cs typeface="Calibri" pitchFamily="34" charset="0"/>
                <a:sym typeface="Arial" pitchFamily="34" charset="0"/>
              </a:rPr>
              <a:t>:</a:t>
            </a:r>
          </a:p>
        </p:txBody>
      </p:sp>
    </p:spTree>
    <p:extLst>
      <p:ext uri="{BB962C8B-B14F-4D97-AF65-F5344CB8AC3E}">
        <p14:creationId xmlns:p14="http://schemas.microsoft.com/office/powerpoint/2010/main" val="19166689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 xmlns:a16="http://schemas.microsoft.com/office/drawing/2014/main" id="{6ADE0438-290C-9A7D-E881-80029E6AB97C}"/>
              </a:ext>
            </a:extLst>
          </p:cNvPr>
          <p:cNvSpPr/>
          <p:nvPr/>
        </p:nvSpPr>
        <p:spPr>
          <a:xfrm>
            <a:off x="407321" y="433625"/>
            <a:ext cx="5079080" cy="523220"/>
          </a:xfrm>
          <a:prstGeom prst="rect">
            <a:avLst/>
          </a:prstGeom>
          <a:noFill/>
        </p:spPr>
        <p:txBody>
          <a:bodyPr wrap="square">
            <a:spAutoFit/>
          </a:bodyPr>
          <a:lstStyle/>
          <a:p>
            <a:r>
              <a:rPr lang="id-ID" sz="2800" b="1" dirty="0">
                <a:solidFill>
                  <a:srgbClr val="7030A0"/>
                </a:solidFill>
              </a:rPr>
              <a:t>Mencari dan Menemukan Gerak</a:t>
            </a:r>
            <a:endParaRPr lang="en-US" sz="2800" b="1" dirty="0">
              <a:solidFill>
                <a:srgbClr val="7030A0"/>
              </a:solidFill>
            </a:endParaRPr>
          </a:p>
        </p:txBody>
      </p:sp>
      <p:sp>
        <p:nvSpPr>
          <p:cNvPr id="8" name="Rectangle 7">
            <a:extLst>
              <a:ext uri="{FF2B5EF4-FFF2-40B4-BE49-F238E27FC236}">
                <a16:creationId xmlns="" xmlns:a16="http://schemas.microsoft.com/office/drawing/2014/main" id="{7CC12F8C-B650-D869-FCE2-4D8049AB15CD}"/>
              </a:ext>
            </a:extLst>
          </p:cNvPr>
          <p:cNvSpPr/>
          <p:nvPr/>
        </p:nvSpPr>
        <p:spPr>
          <a:xfrm>
            <a:off x="407320" y="1072216"/>
            <a:ext cx="10375009" cy="830997"/>
          </a:xfrm>
          <a:prstGeom prst="rect">
            <a:avLst/>
          </a:prstGeom>
          <a:noFill/>
        </p:spPr>
        <p:txBody>
          <a:bodyPr wrap="square">
            <a:spAutoFit/>
          </a:bodyPr>
          <a:lstStyle/>
          <a:p>
            <a:r>
              <a:rPr lang="en-US" sz="2400" dirty="0">
                <a:cs typeface="Arial" pitchFamily="34" charset="0"/>
              </a:rPr>
              <a:t>Mari </a:t>
            </a:r>
            <a:r>
              <a:rPr lang="en-US" sz="2400" dirty="0" err="1">
                <a:cs typeface="Arial" pitchFamily="34" charset="0"/>
              </a:rPr>
              <a:t>kita</a:t>
            </a:r>
            <a:r>
              <a:rPr lang="en-US" sz="2400" dirty="0">
                <a:cs typeface="Arial" pitchFamily="34" charset="0"/>
              </a:rPr>
              <a:t> </a:t>
            </a:r>
            <a:r>
              <a:rPr lang="en-US" sz="2400" dirty="0" err="1">
                <a:cs typeface="Arial" pitchFamily="34" charset="0"/>
              </a:rPr>
              <a:t>awali</a:t>
            </a:r>
            <a:r>
              <a:rPr lang="en-US" sz="2400" dirty="0">
                <a:cs typeface="Arial" pitchFamily="34" charset="0"/>
              </a:rPr>
              <a:t> </a:t>
            </a:r>
            <a:r>
              <a:rPr lang="en-US" sz="2400" dirty="0" err="1">
                <a:cs typeface="Arial" pitchFamily="34" charset="0"/>
              </a:rPr>
              <a:t>dengan</a:t>
            </a:r>
            <a:r>
              <a:rPr lang="en-US" sz="2400" dirty="0">
                <a:cs typeface="Arial" pitchFamily="34" charset="0"/>
              </a:rPr>
              <a:t> </a:t>
            </a:r>
            <a:r>
              <a:rPr lang="en-US" sz="2400" dirty="0" err="1">
                <a:cs typeface="Arial" pitchFamily="34" charset="0"/>
              </a:rPr>
              <a:t>kegiatan</a:t>
            </a:r>
            <a:r>
              <a:rPr lang="en-US" sz="2400" dirty="0">
                <a:cs typeface="Arial" pitchFamily="34" charset="0"/>
              </a:rPr>
              <a:t> </a:t>
            </a:r>
            <a:r>
              <a:rPr lang="en-US" sz="2400" dirty="0" err="1">
                <a:cs typeface="Arial" pitchFamily="34" charset="0"/>
              </a:rPr>
              <a:t>mencari</a:t>
            </a:r>
            <a:r>
              <a:rPr lang="en-US" sz="2400" dirty="0">
                <a:cs typeface="Arial" pitchFamily="34" charset="0"/>
              </a:rPr>
              <a:t> dan </a:t>
            </a:r>
            <a:r>
              <a:rPr lang="en-US" sz="2400" dirty="0" err="1">
                <a:cs typeface="Arial" pitchFamily="34" charset="0"/>
              </a:rPr>
              <a:t>menemukan</a:t>
            </a:r>
            <a:r>
              <a:rPr lang="en-US" sz="2400" dirty="0">
                <a:cs typeface="Arial" pitchFamily="34" charset="0"/>
              </a:rPr>
              <a:t> </a:t>
            </a:r>
            <a:r>
              <a:rPr lang="en-US" sz="2400" dirty="0" err="1">
                <a:cs typeface="Arial" pitchFamily="34" charset="0"/>
              </a:rPr>
              <a:t>gerak</a:t>
            </a:r>
            <a:r>
              <a:rPr lang="en-US" sz="2400" dirty="0">
                <a:cs typeface="Arial" pitchFamily="34" charset="0"/>
              </a:rPr>
              <a:t> yang </a:t>
            </a:r>
            <a:r>
              <a:rPr lang="en-US" sz="2400" dirty="0" err="1">
                <a:cs typeface="Arial" pitchFamily="34" charset="0"/>
              </a:rPr>
              <a:t>ada</a:t>
            </a:r>
            <a:r>
              <a:rPr lang="id-ID" sz="2400" dirty="0">
                <a:cs typeface="Arial" pitchFamily="34" charset="0"/>
              </a:rPr>
              <a:t> </a:t>
            </a:r>
            <a:r>
              <a:rPr lang="en-US" sz="2400" dirty="0" err="1">
                <a:cs typeface="Arial" pitchFamily="34" charset="0"/>
              </a:rPr>
              <a:t>dalam</a:t>
            </a:r>
            <a:r>
              <a:rPr lang="en-US" sz="2400" dirty="0">
                <a:cs typeface="Arial" pitchFamily="34" charset="0"/>
              </a:rPr>
              <a:t> </a:t>
            </a:r>
            <a:r>
              <a:rPr lang="id-ID" sz="2400" dirty="0" smtClean="0">
                <a:cs typeface="Arial" pitchFamily="34" charset="0"/>
              </a:rPr>
              <a:t>bola basket</a:t>
            </a:r>
            <a:r>
              <a:rPr lang="en-US" sz="2400" dirty="0" smtClean="0">
                <a:cs typeface="Arial" pitchFamily="34" charset="0"/>
              </a:rPr>
              <a:t>. </a:t>
            </a:r>
            <a:r>
              <a:rPr lang="en-US" sz="2400" dirty="0">
                <a:cs typeface="Arial" pitchFamily="34" charset="0"/>
              </a:rPr>
              <a:t>Amati </a:t>
            </a:r>
            <a:r>
              <a:rPr lang="en-US" sz="2400" dirty="0" err="1">
                <a:cs typeface="Arial" pitchFamily="34" charset="0"/>
              </a:rPr>
              <a:t>gambar-gambar</a:t>
            </a:r>
            <a:r>
              <a:rPr lang="en-US" sz="2400" dirty="0">
                <a:cs typeface="Arial" pitchFamily="34" charset="0"/>
              </a:rPr>
              <a:t> </a:t>
            </a:r>
            <a:r>
              <a:rPr lang="en-US" sz="2400" dirty="0" err="1">
                <a:cs typeface="Arial" pitchFamily="34" charset="0"/>
              </a:rPr>
              <a:t>berikut</a:t>
            </a:r>
            <a:r>
              <a:rPr lang="en-US" sz="2400" dirty="0">
                <a:cs typeface="Arial" pitchFamily="34" charset="0"/>
              </a:rPr>
              <a:t>.</a:t>
            </a:r>
          </a:p>
        </p:txBody>
      </p:sp>
      <p:sp>
        <p:nvSpPr>
          <p:cNvPr id="9" name="TextBox 8">
            <a:extLst>
              <a:ext uri="{FF2B5EF4-FFF2-40B4-BE49-F238E27FC236}">
                <a16:creationId xmlns="" xmlns:a16="http://schemas.microsoft.com/office/drawing/2014/main" id="{7C001442-02A9-B6B5-5119-2E50ED93DEFC}"/>
              </a:ext>
            </a:extLst>
          </p:cNvPr>
          <p:cNvSpPr txBox="1"/>
          <p:nvPr/>
        </p:nvSpPr>
        <p:spPr>
          <a:xfrm>
            <a:off x="1235941" y="4913260"/>
            <a:ext cx="10853027" cy="830997"/>
          </a:xfrm>
          <a:prstGeom prst="rect">
            <a:avLst/>
          </a:prstGeom>
          <a:noFill/>
        </p:spPr>
        <p:txBody>
          <a:bodyPr wrap="square">
            <a:spAutoFit/>
          </a:bodyPr>
          <a:lstStyle/>
          <a:p>
            <a:r>
              <a:rPr lang="en-ID" sz="2400" dirty="0">
                <a:cs typeface="Arial" panose="020B0604020202020204" pitchFamily="34" charset="0"/>
              </a:rPr>
              <a:t>Lalu, </a:t>
            </a:r>
            <a:r>
              <a:rPr lang="en-ID" sz="2400" dirty="0" err="1">
                <a:cs typeface="Arial" panose="020B0604020202020204" pitchFamily="34" charset="0"/>
              </a:rPr>
              <a:t>tulislah</a:t>
            </a:r>
            <a:r>
              <a:rPr lang="en-ID" sz="2400" dirty="0">
                <a:cs typeface="Arial" panose="020B0604020202020204" pitchFamily="34" charset="0"/>
              </a:rPr>
              <a:t> </a:t>
            </a:r>
            <a:r>
              <a:rPr lang="en-ID" sz="2400" dirty="0" err="1">
                <a:cs typeface="Arial" panose="020B0604020202020204" pitchFamily="34" charset="0"/>
              </a:rPr>
              <a:t>gerakan</a:t>
            </a:r>
            <a:r>
              <a:rPr lang="en-ID" sz="2400" dirty="0">
                <a:cs typeface="Arial" panose="020B0604020202020204" pitchFamily="34" charset="0"/>
              </a:rPr>
              <a:t> yang </a:t>
            </a:r>
            <a:r>
              <a:rPr lang="en-ID" sz="2400" dirty="0" err="1">
                <a:cs typeface="Arial" panose="020B0604020202020204" pitchFamily="34" charset="0"/>
              </a:rPr>
              <a:t>ada</a:t>
            </a:r>
            <a:r>
              <a:rPr lang="en-ID" sz="2400" dirty="0">
                <a:cs typeface="Arial" panose="020B0604020202020204" pitchFamily="34" charset="0"/>
              </a:rPr>
              <a:t> pada </a:t>
            </a:r>
            <a:r>
              <a:rPr lang="en-ID" sz="2400" dirty="0" err="1">
                <a:cs typeface="Arial" panose="020B0604020202020204" pitchFamily="34" charset="0"/>
              </a:rPr>
              <a:t>gambar</a:t>
            </a:r>
            <a:r>
              <a:rPr lang="en-ID" sz="2400" dirty="0">
                <a:cs typeface="Arial" panose="020B0604020202020204" pitchFamily="34" charset="0"/>
              </a:rPr>
              <a:t> </a:t>
            </a:r>
            <a:r>
              <a:rPr lang="en-ID" sz="2400" dirty="0" err="1">
                <a:cs typeface="Arial" panose="020B0604020202020204" pitchFamily="34" charset="0"/>
              </a:rPr>
              <a:t>tersebut</a:t>
            </a:r>
            <a:r>
              <a:rPr lang="en-ID" sz="2400" dirty="0">
                <a:cs typeface="Arial" panose="020B0604020202020204" pitchFamily="34" charset="0"/>
              </a:rPr>
              <a:t> dan </a:t>
            </a:r>
            <a:r>
              <a:rPr lang="en-ID" sz="2400" dirty="0" err="1">
                <a:cs typeface="Arial" panose="020B0604020202020204" pitchFamily="34" charset="0"/>
              </a:rPr>
              <a:t>identifikasi</a:t>
            </a:r>
            <a:r>
              <a:rPr lang="id-ID" sz="2400" dirty="0">
                <a:cs typeface="Arial" panose="020B0604020202020204" pitchFamily="34" charset="0"/>
              </a:rPr>
              <a:t> </a:t>
            </a:r>
            <a:r>
              <a:rPr lang="en-ID" sz="2400" dirty="0" err="1">
                <a:cs typeface="Arial" panose="020B0604020202020204" pitchFamily="34" charset="0"/>
              </a:rPr>
              <a:t>jenis</a:t>
            </a:r>
            <a:r>
              <a:rPr lang="en-ID" sz="2400" dirty="0">
                <a:cs typeface="Arial" panose="020B0604020202020204" pitchFamily="34" charset="0"/>
              </a:rPr>
              <a:t> </a:t>
            </a:r>
            <a:r>
              <a:rPr lang="en-ID" sz="2400" dirty="0" err="1">
                <a:cs typeface="Arial" panose="020B0604020202020204" pitchFamily="34" charset="0"/>
              </a:rPr>
              <a:t>gerak</a:t>
            </a:r>
            <a:r>
              <a:rPr lang="en-ID" sz="2400" dirty="0">
                <a:cs typeface="Arial" panose="020B0604020202020204" pitchFamily="34" charset="0"/>
              </a:rPr>
              <a:t> dan </a:t>
            </a:r>
            <a:r>
              <a:rPr lang="en-ID" sz="2400" dirty="0" err="1">
                <a:cs typeface="Arial" panose="020B0604020202020204" pitchFamily="34" charset="0"/>
              </a:rPr>
              <a:t>bagian</a:t>
            </a:r>
            <a:r>
              <a:rPr lang="en-ID" sz="2400" dirty="0">
                <a:cs typeface="Arial" panose="020B0604020202020204" pitchFamily="34" charset="0"/>
              </a:rPr>
              <a:t> </a:t>
            </a:r>
            <a:r>
              <a:rPr lang="en-ID" sz="2400" dirty="0" err="1">
                <a:cs typeface="Arial" panose="020B0604020202020204" pitchFamily="34" charset="0"/>
              </a:rPr>
              <a:t>tubuh</a:t>
            </a:r>
            <a:r>
              <a:rPr lang="en-ID" sz="2400" dirty="0">
                <a:cs typeface="Arial" panose="020B0604020202020204" pitchFamily="34" charset="0"/>
              </a:rPr>
              <a:t> yang </a:t>
            </a:r>
            <a:r>
              <a:rPr lang="en-ID" sz="2400" dirty="0" err="1">
                <a:cs typeface="Arial" panose="020B0604020202020204" pitchFamily="34" charset="0"/>
              </a:rPr>
              <a:t>digunakan</a:t>
            </a:r>
            <a:r>
              <a:rPr lang="en-ID" sz="2400" dirty="0">
                <a:cs typeface="Arial" panose="020B0604020202020204" pitchFamily="34" charset="0"/>
              </a:rPr>
              <a:t>. </a:t>
            </a:r>
            <a:r>
              <a:rPr lang="en-ID" sz="2400" dirty="0" err="1">
                <a:cs typeface="Arial" panose="020B0604020202020204" pitchFamily="34" charset="0"/>
              </a:rPr>
              <a:t>Kemudian</a:t>
            </a:r>
            <a:r>
              <a:rPr lang="en-ID" sz="2400" dirty="0">
                <a:cs typeface="Arial" panose="020B0604020202020204" pitchFamily="34" charset="0"/>
              </a:rPr>
              <a:t>, </a:t>
            </a:r>
            <a:r>
              <a:rPr lang="en-ID" sz="2400" dirty="0" err="1">
                <a:cs typeface="Arial" panose="020B0604020202020204" pitchFamily="34" charset="0"/>
              </a:rPr>
              <a:t>tulis</a:t>
            </a:r>
            <a:r>
              <a:rPr lang="en-ID" sz="2400" dirty="0">
                <a:cs typeface="Arial" panose="020B0604020202020204" pitchFamily="34" charset="0"/>
              </a:rPr>
              <a:t> pada </a:t>
            </a:r>
            <a:r>
              <a:rPr lang="en-ID" sz="2400" dirty="0" err="1">
                <a:cs typeface="Arial" panose="020B0604020202020204" pitchFamily="34" charset="0"/>
              </a:rPr>
              <a:t>buku</a:t>
            </a:r>
            <a:r>
              <a:rPr lang="id-ID" sz="2400" dirty="0">
                <a:cs typeface="Arial" panose="020B0604020202020204" pitchFamily="34" charset="0"/>
              </a:rPr>
              <a:t> </a:t>
            </a:r>
            <a:r>
              <a:rPr lang="en-ID" sz="2400" dirty="0" err="1">
                <a:cs typeface="Arial" panose="020B0604020202020204" pitchFamily="34" charset="0"/>
              </a:rPr>
              <a:t>tugasmu</a:t>
            </a:r>
            <a:r>
              <a:rPr lang="id-ID" sz="2400" dirty="0">
                <a:cs typeface="Arial" panose="020B0604020202020204" pitchFamily="34" charset="0"/>
              </a:rPr>
              <a:t>.</a:t>
            </a:r>
            <a:endParaRPr lang="en-ID" sz="2400" dirty="0">
              <a:cs typeface="Arial" panose="020B0604020202020204" pitchFamily="34" charset="0"/>
            </a:endParaRPr>
          </a:p>
        </p:txBody>
      </p:sp>
      <p:sp>
        <p:nvSpPr>
          <p:cNvPr id="18" name="Rectangle 17">
            <a:extLst>
              <a:ext uri="{FF2B5EF4-FFF2-40B4-BE49-F238E27FC236}">
                <a16:creationId xmlns="" xmlns:a16="http://schemas.microsoft.com/office/drawing/2014/main" id="{AF33D28B-9177-04D2-105E-C6D4A6BC6F5B}"/>
              </a:ext>
            </a:extLst>
          </p:cNvPr>
          <p:cNvSpPr/>
          <p:nvPr/>
        </p:nvSpPr>
        <p:spPr>
          <a:xfrm>
            <a:off x="9823042" y="4477421"/>
            <a:ext cx="1810303" cy="276999"/>
          </a:xfrm>
          <a:prstGeom prst="rect">
            <a:avLst/>
          </a:prstGeom>
          <a:solidFill>
            <a:schemeClr val="bg1">
              <a:alpha val="54000"/>
            </a:schemeClr>
          </a:solidFill>
        </p:spPr>
        <p:txBody>
          <a:bodyPr wrap="none">
            <a:spAutoFit/>
          </a:bodyPr>
          <a:lstStyle/>
          <a:p>
            <a:pPr algn="r"/>
            <a:r>
              <a:rPr lang="en-US" sz="1200" dirty="0" err="1">
                <a:cs typeface="Arial" pitchFamily="34" charset="0"/>
              </a:rPr>
              <a:t>Sumber</a:t>
            </a:r>
            <a:r>
              <a:rPr lang="en-US" sz="1200" dirty="0">
                <a:cs typeface="Arial" pitchFamily="34" charset="0"/>
              </a:rPr>
              <a:t>: </a:t>
            </a:r>
            <a:r>
              <a:rPr lang="id-ID" sz="1200" i="1" dirty="0">
                <a:cs typeface="Arial" pitchFamily="34" charset="0"/>
              </a:rPr>
              <a:t>shutterstock.com</a:t>
            </a:r>
            <a:endParaRPr lang="en-US" sz="1200" i="1" dirty="0">
              <a:cs typeface="Arial"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7320" y="2595974"/>
            <a:ext cx="2750374" cy="17910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66756" y="2571025"/>
            <a:ext cx="2666589" cy="17910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54697" y="2595974"/>
            <a:ext cx="2686537" cy="17910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38237" y="2592197"/>
            <a:ext cx="2531516" cy="17948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Oval 10"/>
          <p:cNvSpPr/>
          <p:nvPr/>
        </p:nvSpPr>
        <p:spPr>
          <a:xfrm>
            <a:off x="778739" y="2297397"/>
            <a:ext cx="553793" cy="501970"/>
          </a:xfrm>
          <a:prstGeom prst="ellipse">
            <a:avLst/>
          </a:prstGeom>
          <a:ln>
            <a:solidFill>
              <a:srgbClr val="0070C0"/>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US" sz="2400" dirty="0" smtClean="0"/>
              <a:t>1</a:t>
            </a:r>
            <a:endParaRPr lang="en-US" sz="2400" dirty="0"/>
          </a:p>
        </p:txBody>
      </p:sp>
      <p:sp>
        <p:nvSpPr>
          <p:cNvPr id="13" name="Oval 12"/>
          <p:cNvSpPr/>
          <p:nvPr/>
        </p:nvSpPr>
        <p:spPr>
          <a:xfrm>
            <a:off x="3622694" y="2359799"/>
            <a:ext cx="553793" cy="501970"/>
          </a:xfrm>
          <a:prstGeom prst="ellipse">
            <a:avLst/>
          </a:prstGeom>
          <a:ln>
            <a:solidFill>
              <a:srgbClr val="0070C0"/>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US" sz="2400" dirty="0" smtClean="0"/>
              <a:t>2</a:t>
            </a:r>
            <a:endParaRPr lang="en-US" sz="2400" dirty="0"/>
          </a:p>
        </p:txBody>
      </p:sp>
      <p:sp>
        <p:nvSpPr>
          <p:cNvPr id="14" name="Oval 13"/>
          <p:cNvSpPr/>
          <p:nvPr/>
        </p:nvSpPr>
        <p:spPr>
          <a:xfrm>
            <a:off x="6509145" y="2320040"/>
            <a:ext cx="553793" cy="501970"/>
          </a:xfrm>
          <a:prstGeom prst="ellipse">
            <a:avLst/>
          </a:prstGeom>
          <a:ln>
            <a:solidFill>
              <a:srgbClr val="0070C0"/>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US" sz="2400" dirty="0" smtClean="0"/>
              <a:t>3</a:t>
            </a:r>
            <a:endParaRPr lang="en-US" sz="2400" dirty="0"/>
          </a:p>
        </p:txBody>
      </p:sp>
      <p:sp>
        <p:nvSpPr>
          <p:cNvPr id="16" name="Oval 15"/>
          <p:cNvSpPr/>
          <p:nvPr/>
        </p:nvSpPr>
        <p:spPr>
          <a:xfrm>
            <a:off x="9269249" y="2303479"/>
            <a:ext cx="553793" cy="501970"/>
          </a:xfrm>
          <a:prstGeom prst="ellipse">
            <a:avLst/>
          </a:prstGeom>
          <a:ln>
            <a:solidFill>
              <a:srgbClr val="0070C0"/>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US" sz="2400" dirty="0" smtClean="0"/>
              <a:t>4</a:t>
            </a:r>
            <a:endParaRPr lang="en-US" sz="2400" dirty="0"/>
          </a:p>
        </p:txBody>
      </p:sp>
    </p:spTree>
    <p:extLst>
      <p:ext uri="{BB962C8B-B14F-4D97-AF65-F5344CB8AC3E}">
        <p14:creationId xmlns:p14="http://schemas.microsoft.com/office/powerpoint/2010/main" val="5216977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Rectangle 19">
            <a:extLst>
              <a:ext uri="{FF2B5EF4-FFF2-40B4-BE49-F238E27FC236}">
                <a16:creationId xmlns="" xmlns:a16="http://schemas.microsoft.com/office/drawing/2014/main" id="{3384B60D-36C2-6F66-A1A8-72E7AA160ED0}"/>
              </a:ext>
            </a:extLst>
          </p:cNvPr>
          <p:cNvSpPr/>
          <p:nvPr/>
        </p:nvSpPr>
        <p:spPr>
          <a:xfrm>
            <a:off x="152400" y="1196770"/>
            <a:ext cx="9880243" cy="523220"/>
          </a:xfrm>
          <a:prstGeom prst="rect">
            <a:avLst/>
          </a:prstGeom>
        </p:spPr>
        <p:txBody>
          <a:bodyPr wrap="square">
            <a:spAutoFit/>
          </a:bodyPr>
          <a:lstStyle/>
          <a:p>
            <a:r>
              <a:rPr lang="id-ID" sz="2800" b="1" dirty="0">
                <a:solidFill>
                  <a:srgbClr val="7030A0"/>
                </a:solidFill>
                <a:cs typeface="Arial" panose="020B0604020202020204" pitchFamily="34" charset="0"/>
              </a:rPr>
              <a:t>1. </a:t>
            </a:r>
            <a:r>
              <a:rPr lang="nb-NO" sz="2800" b="1" dirty="0">
                <a:solidFill>
                  <a:srgbClr val="7030A0"/>
                </a:solidFill>
                <a:cs typeface="Arial" panose="020B0604020202020204" pitchFamily="34" charset="0"/>
              </a:rPr>
              <a:t>Keterampilan </a:t>
            </a:r>
            <a:r>
              <a:rPr lang="id-ID" sz="2800" b="1" dirty="0">
                <a:solidFill>
                  <a:srgbClr val="7030A0"/>
                </a:solidFill>
                <a:cs typeface="Arial" panose="020B0604020202020204" pitchFamily="34" charset="0"/>
              </a:rPr>
              <a:t>V</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ri</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si </a:t>
            </a:r>
            <a:r>
              <a:rPr lang="nb-NO" sz="2800" b="1" dirty="0" smtClean="0">
                <a:solidFill>
                  <a:srgbClr val="7030A0"/>
                </a:solidFill>
                <a:cs typeface="Arial" panose="020B0604020202020204" pitchFamily="34" charset="0"/>
              </a:rPr>
              <a:t>Gerak </a:t>
            </a:r>
            <a:r>
              <a:rPr lang="nb-NO" sz="2800" b="1" dirty="0">
                <a:solidFill>
                  <a:srgbClr val="7030A0"/>
                </a:solidFill>
                <a:cs typeface="Arial" panose="020B0604020202020204" pitchFamily="34" charset="0"/>
              </a:rPr>
              <a:t>Spesifik</a:t>
            </a:r>
            <a:r>
              <a:rPr lang="id-ID" sz="2800" b="1" dirty="0">
                <a:solidFill>
                  <a:srgbClr val="7030A0"/>
                </a:solidFill>
                <a:cs typeface="Arial" panose="020B0604020202020204" pitchFamily="34" charset="0"/>
              </a:rPr>
              <a:t> </a:t>
            </a:r>
            <a:r>
              <a:rPr lang="nb-NO" sz="2800" b="1" dirty="0" smtClean="0">
                <a:solidFill>
                  <a:srgbClr val="7030A0"/>
                </a:solidFill>
                <a:cs typeface="Arial" panose="020B0604020202020204" pitchFamily="34" charset="0"/>
              </a:rPr>
              <a:t>Me</a:t>
            </a:r>
            <a:r>
              <a:rPr lang="id-ID" sz="2800" b="1" dirty="0" smtClean="0">
                <a:solidFill>
                  <a:srgbClr val="7030A0"/>
                </a:solidFill>
                <a:cs typeface="Arial" panose="020B0604020202020204" pitchFamily="34" charset="0"/>
              </a:rPr>
              <a:t>lemp</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r</a:t>
            </a:r>
            <a:r>
              <a:rPr lang="nb-NO" sz="2800" b="1" dirty="0" smtClean="0">
                <a:solidFill>
                  <a:srgbClr val="7030A0"/>
                </a:solidFill>
                <a:cs typeface="Arial" panose="020B0604020202020204" pitchFamily="34" charset="0"/>
              </a:rPr>
              <a:t>/Meng</a:t>
            </a:r>
            <a:r>
              <a:rPr lang="id-ID" sz="2800" b="1" dirty="0" smtClean="0">
                <a:solidFill>
                  <a:srgbClr val="7030A0"/>
                </a:solidFill>
                <a:cs typeface="Arial" panose="020B0604020202020204" pitchFamily="34" charset="0"/>
              </a:rPr>
              <a:t>oper </a:t>
            </a:r>
            <a:r>
              <a:rPr lang="nb-NO" sz="2800" b="1" dirty="0">
                <a:solidFill>
                  <a:srgbClr val="7030A0"/>
                </a:solidFill>
                <a:cs typeface="Arial" panose="020B0604020202020204" pitchFamily="34" charset="0"/>
              </a:rPr>
              <a:t>Bola</a:t>
            </a:r>
            <a:r>
              <a:rPr lang="en-US" sz="2800" b="1" dirty="0">
                <a:solidFill>
                  <a:srgbClr val="7030A0"/>
                </a:solidFill>
                <a:cs typeface="Arial" panose="020B0604020202020204" pitchFamily="34" charset="0"/>
              </a:rPr>
              <a:t>      </a:t>
            </a:r>
            <a:endParaRPr lang="id-ID" sz="2800" b="1" dirty="0">
              <a:solidFill>
                <a:srgbClr val="7030A0"/>
              </a:solidFill>
              <a:cs typeface="Arial" panose="020B0604020202020204" pitchFamily="34" charset="0"/>
            </a:endParaRPr>
          </a:p>
        </p:txBody>
      </p:sp>
      <p:sp>
        <p:nvSpPr>
          <p:cNvPr id="21" name="TextBox 20">
            <a:extLst>
              <a:ext uri="{FF2B5EF4-FFF2-40B4-BE49-F238E27FC236}">
                <a16:creationId xmlns="" xmlns:a16="http://schemas.microsoft.com/office/drawing/2014/main" id="{30908473-9D08-4830-0E1E-B47B0092EFBB}"/>
              </a:ext>
            </a:extLst>
          </p:cNvPr>
          <p:cNvSpPr txBox="1"/>
          <p:nvPr/>
        </p:nvSpPr>
        <p:spPr>
          <a:xfrm>
            <a:off x="152400" y="451282"/>
            <a:ext cx="4649798" cy="523220"/>
          </a:xfrm>
          <a:prstGeom prst="rect">
            <a:avLst/>
          </a:prstGeom>
          <a:noFill/>
        </p:spPr>
        <p:txBody>
          <a:bodyPr wrap="square">
            <a:spAutoFit/>
          </a:bodyPr>
          <a:lstStyle/>
          <a:p>
            <a:r>
              <a:rPr lang="en-ID" sz="2800" b="1" i="0" u="none" strike="noStrike" baseline="0" dirty="0" err="1">
                <a:solidFill>
                  <a:srgbClr val="7030A0"/>
                </a:solidFill>
                <a:cs typeface="Arial" panose="020B0604020202020204" pitchFamily="34" charset="0"/>
              </a:rPr>
              <a:t>Pembelajaran</a:t>
            </a:r>
            <a:r>
              <a:rPr lang="en-ID" sz="2800" b="1" i="0" u="none" strike="noStrike" baseline="0" dirty="0">
                <a:solidFill>
                  <a:srgbClr val="7030A0"/>
                </a:solidFill>
                <a:cs typeface="Arial" panose="020B0604020202020204" pitchFamily="34" charset="0"/>
              </a:rPr>
              <a:t> 1 </a:t>
            </a:r>
            <a:endParaRPr lang="en-ID" sz="2800" dirty="0">
              <a:solidFill>
                <a:srgbClr val="7030A0"/>
              </a:solidFill>
              <a:cs typeface="Arial" panose="020B0604020202020204" pitchFamily="34" charset="0"/>
            </a:endParaRPr>
          </a:p>
        </p:txBody>
      </p:sp>
      <p:sp>
        <p:nvSpPr>
          <p:cNvPr id="22" name="TextBox 21">
            <a:extLst>
              <a:ext uri="{FF2B5EF4-FFF2-40B4-BE49-F238E27FC236}">
                <a16:creationId xmlns="" xmlns:a16="http://schemas.microsoft.com/office/drawing/2014/main" id="{91E1196C-4137-0ECE-5D16-0A43A6B7342B}"/>
              </a:ext>
            </a:extLst>
          </p:cNvPr>
          <p:cNvSpPr txBox="1"/>
          <p:nvPr/>
        </p:nvSpPr>
        <p:spPr>
          <a:xfrm>
            <a:off x="3583344" y="5063555"/>
            <a:ext cx="2547476" cy="1200329"/>
          </a:xfrm>
          <a:prstGeom prst="rect">
            <a:avLst/>
          </a:prstGeom>
          <a:noFill/>
        </p:spPr>
        <p:txBody>
          <a:bodyPr wrap="square">
            <a:spAutoFit/>
          </a:bodyPr>
          <a:lstStyle/>
          <a:p>
            <a:pPr algn="ctr"/>
            <a:r>
              <a:rPr lang="id-ID" sz="2400" dirty="0" smtClean="0">
                <a:cs typeface="Arial" pitchFamily="34" charset="0"/>
              </a:rPr>
              <a:t>melempar </a:t>
            </a:r>
            <a:r>
              <a:rPr lang="id-ID" sz="2400" dirty="0">
                <a:cs typeface="Arial" panose="020B0604020202020204" pitchFamily="34" charset="0"/>
              </a:rPr>
              <a:t>bola dari depan dada dihalangi teman </a:t>
            </a:r>
            <a:endParaRPr lang="en-US" sz="2400" dirty="0">
              <a:cs typeface="Arial" pitchFamily="34" charset="0"/>
            </a:endParaRPr>
          </a:p>
        </p:txBody>
      </p:sp>
      <p:sp>
        <p:nvSpPr>
          <p:cNvPr id="24" name="TextBox 23">
            <a:extLst>
              <a:ext uri="{FF2B5EF4-FFF2-40B4-BE49-F238E27FC236}">
                <a16:creationId xmlns="" xmlns:a16="http://schemas.microsoft.com/office/drawing/2014/main" id="{8E2DF8D4-6FCC-8F00-A7A0-8520CD4133E9}"/>
              </a:ext>
            </a:extLst>
          </p:cNvPr>
          <p:cNvSpPr txBox="1"/>
          <p:nvPr/>
        </p:nvSpPr>
        <p:spPr>
          <a:xfrm>
            <a:off x="532178" y="4256167"/>
            <a:ext cx="2371002" cy="1200329"/>
          </a:xfrm>
          <a:prstGeom prst="rect">
            <a:avLst/>
          </a:prstGeom>
          <a:noFill/>
        </p:spPr>
        <p:txBody>
          <a:bodyPr wrap="square">
            <a:spAutoFit/>
          </a:bodyPr>
          <a:lstStyle/>
          <a:p>
            <a:pPr algn="ctr"/>
            <a:r>
              <a:rPr lang="id-ID" sz="2400" dirty="0" smtClean="0">
                <a:cs typeface="Arial" panose="020B0604020202020204" pitchFamily="34" charset="0"/>
              </a:rPr>
              <a:t>melempar </a:t>
            </a:r>
            <a:r>
              <a:rPr lang="id-ID" sz="2400" dirty="0">
                <a:cs typeface="Arial" panose="020B0604020202020204" pitchFamily="34" charset="0"/>
              </a:rPr>
              <a:t>bola dari atas kepala dihalangi teman </a:t>
            </a:r>
            <a:endParaRPr lang="en-US" sz="2400" dirty="0">
              <a:cs typeface="Arial" pitchFamily="34" charset="0"/>
            </a:endParaRPr>
          </a:p>
        </p:txBody>
      </p:sp>
      <p:sp>
        <p:nvSpPr>
          <p:cNvPr id="25" name="TextBox 24">
            <a:extLst>
              <a:ext uri="{FF2B5EF4-FFF2-40B4-BE49-F238E27FC236}">
                <a16:creationId xmlns="" xmlns:a16="http://schemas.microsoft.com/office/drawing/2014/main" id="{F7595D3C-41EB-EC48-8C8B-F66DA5FD96DC}"/>
              </a:ext>
            </a:extLst>
          </p:cNvPr>
          <p:cNvSpPr txBox="1"/>
          <p:nvPr/>
        </p:nvSpPr>
        <p:spPr>
          <a:xfrm>
            <a:off x="6591612" y="3643123"/>
            <a:ext cx="2410624" cy="1200329"/>
          </a:xfrm>
          <a:prstGeom prst="rect">
            <a:avLst/>
          </a:prstGeom>
          <a:noFill/>
        </p:spPr>
        <p:txBody>
          <a:bodyPr wrap="square">
            <a:spAutoFit/>
          </a:bodyPr>
          <a:lstStyle/>
          <a:p>
            <a:pPr algn="ctr"/>
            <a:r>
              <a:rPr lang="id-ID" sz="2400" dirty="0" smtClean="0">
                <a:cs typeface="Arial" panose="020B0604020202020204" pitchFamily="34" charset="0"/>
              </a:rPr>
              <a:t>melempar </a:t>
            </a:r>
            <a:r>
              <a:rPr lang="id-ID" sz="2400" dirty="0">
                <a:cs typeface="Arial" panose="020B0604020202020204" pitchFamily="34" charset="0"/>
              </a:rPr>
              <a:t>bola memantul dihalangi teman</a:t>
            </a:r>
            <a:endParaRPr lang="en-US" sz="2400" dirty="0">
              <a:cs typeface="Arial" pitchFamily="34" charset="0"/>
            </a:endParaRPr>
          </a:p>
        </p:txBody>
      </p:sp>
      <p:pic>
        <p:nvPicPr>
          <p:cNvPr id="2102" name="Picture 54" descr="D:\JOB ERLANGGA\PPT PJOK SMP VIII Kurikulum Merdeka\PJOK SMP VIII KM\Powerpoint\Bab 1 Pivot\Gambar 1.1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72801" y="3059960"/>
            <a:ext cx="3519197" cy="2563589"/>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 xmlns:a16="http://schemas.microsoft.com/office/drawing/2014/main" id="{F7595D3C-41EB-EC48-8C8B-F66DA5FD96DC}"/>
              </a:ext>
            </a:extLst>
          </p:cNvPr>
          <p:cNvSpPr txBox="1"/>
          <p:nvPr/>
        </p:nvSpPr>
        <p:spPr>
          <a:xfrm>
            <a:off x="9002235" y="5412275"/>
            <a:ext cx="2884744" cy="1200329"/>
          </a:xfrm>
          <a:prstGeom prst="rect">
            <a:avLst/>
          </a:prstGeom>
          <a:noFill/>
        </p:spPr>
        <p:txBody>
          <a:bodyPr wrap="square">
            <a:spAutoFit/>
          </a:bodyPr>
          <a:lstStyle/>
          <a:p>
            <a:pPr algn="ctr"/>
            <a:r>
              <a:rPr lang="id-ID" sz="2400" dirty="0">
                <a:cs typeface="Arial" panose="020B0604020202020204" pitchFamily="34" charset="0"/>
              </a:rPr>
              <a:t>m</a:t>
            </a:r>
            <a:r>
              <a:rPr lang="id-ID" sz="2400" dirty="0" smtClean="0">
                <a:cs typeface="Arial" panose="020B0604020202020204" pitchFamily="34" charset="0"/>
              </a:rPr>
              <a:t>elempar/mengoper bola </a:t>
            </a:r>
            <a:r>
              <a:rPr lang="id-ID" sz="2400" dirty="0">
                <a:cs typeface="Arial" panose="020B0604020202020204" pitchFamily="34" charset="0"/>
              </a:rPr>
              <a:t>dari atas kepala dihalangi teman</a:t>
            </a:r>
          </a:p>
        </p:txBody>
      </p:sp>
      <p:pic>
        <p:nvPicPr>
          <p:cNvPr id="2099" name="Picture 51" descr="D:\JOB ERLANGGA\PPT PJOK SMP VIII Kurikulum Merdeka\PJOK SMP VIII KM\Powerpoint\Bab 1 Pivot\Gambar 1.1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434" y="1719990"/>
            <a:ext cx="3527792" cy="2569850"/>
          </a:xfrm>
          <a:prstGeom prst="rect">
            <a:avLst/>
          </a:prstGeom>
          <a:noFill/>
          <a:extLst>
            <a:ext uri="{909E8E84-426E-40DD-AFC4-6F175D3DCCD1}">
              <a14:hiddenFill xmlns:a14="http://schemas.microsoft.com/office/drawing/2010/main">
                <a:solidFill>
                  <a:srgbClr val="FFFFFF"/>
                </a:solidFill>
              </a14:hiddenFill>
            </a:ext>
          </a:extLst>
        </p:spPr>
      </p:pic>
      <p:pic>
        <p:nvPicPr>
          <p:cNvPr id="2100" name="Picture 52" descr="D:\JOB ERLANGGA\PPT PJOK SMP VIII Kurikulum Merdeka\PJOK SMP VIII KM\Powerpoint\Bab 1 Pivot\Gambar 1.1b.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99152" y="2972417"/>
            <a:ext cx="3315861" cy="2415467"/>
          </a:xfrm>
          <a:prstGeom prst="rect">
            <a:avLst/>
          </a:prstGeom>
          <a:noFill/>
          <a:extLst>
            <a:ext uri="{909E8E84-426E-40DD-AFC4-6F175D3DCCD1}">
              <a14:hiddenFill xmlns:a14="http://schemas.microsoft.com/office/drawing/2010/main">
                <a:solidFill>
                  <a:srgbClr val="FFFFFF"/>
                </a:solidFill>
              </a14:hiddenFill>
            </a:ext>
          </a:extLst>
        </p:spPr>
      </p:pic>
      <p:pic>
        <p:nvPicPr>
          <p:cNvPr id="2101" name="Picture 53" descr="D:\JOB ERLANGGA\PPT PJOK SMP VIII Kurikulum Merdeka\PJOK SMP VIII KM\Powerpoint\Bab 1 Pivot\Gambar 1.1c.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44788" y="1553806"/>
            <a:ext cx="3148587" cy="22936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8314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8" name="Rectangle 17">
            <a:extLst>
              <a:ext uri="{FF2B5EF4-FFF2-40B4-BE49-F238E27FC236}">
                <a16:creationId xmlns="" xmlns:a16="http://schemas.microsoft.com/office/drawing/2014/main" id="{47751AED-8053-CA1E-5267-D437B375D88E}"/>
              </a:ext>
            </a:extLst>
          </p:cNvPr>
          <p:cNvSpPr/>
          <p:nvPr/>
        </p:nvSpPr>
        <p:spPr>
          <a:xfrm>
            <a:off x="90684" y="312488"/>
            <a:ext cx="8943465" cy="892552"/>
          </a:xfrm>
          <a:prstGeom prst="rect">
            <a:avLst/>
          </a:prstGeom>
        </p:spPr>
        <p:txBody>
          <a:bodyPr wrap="square">
            <a:spAutoFit/>
          </a:bodyPr>
          <a:lstStyle/>
          <a:p>
            <a:r>
              <a:rPr lang="id-ID" sz="2400" b="1" dirty="0">
                <a:solidFill>
                  <a:srgbClr val="7030A0"/>
                </a:solidFill>
                <a:latin typeface="Arial" panose="020B0604020202020204" pitchFamily="34" charset="0"/>
                <a:cs typeface="Arial" panose="020B0604020202020204" pitchFamily="34" charset="0"/>
              </a:rPr>
              <a:t>2. </a:t>
            </a:r>
            <a:r>
              <a:rPr lang="id-ID" sz="2800" b="1" dirty="0">
                <a:solidFill>
                  <a:srgbClr val="7030A0"/>
                </a:solidFill>
                <a:cs typeface="Arial" panose="020B0604020202020204" pitchFamily="34" charset="0"/>
              </a:rPr>
              <a:t>Menganalisis</a:t>
            </a:r>
            <a:r>
              <a:rPr lang="nb-NO" sz="2400" b="1" dirty="0">
                <a:solidFill>
                  <a:srgbClr val="7030A0"/>
                </a:solidFill>
                <a:latin typeface="Arial" panose="020B0604020202020204" pitchFamily="34" charset="0"/>
                <a:cs typeface="Arial" panose="020B0604020202020204" pitchFamily="34" charset="0"/>
              </a:rPr>
              <a:t> </a:t>
            </a:r>
            <a:r>
              <a:rPr lang="id-ID" sz="2400" b="1" dirty="0">
                <a:solidFill>
                  <a:srgbClr val="7030A0"/>
                </a:solidFill>
                <a:latin typeface="Arial" panose="020B0604020202020204" pitchFamily="34" charset="0"/>
                <a:cs typeface="Arial" panose="020B0604020202020204" pitchFamily="34" charset="0"/>
              </a:rPr>
              <a:t>V</a:t>
            </a:r>
            <a:r>
              <a:rPr lang="nb-NO" sz="2400" b="1" dirty="0">
                <a:solidFill>
                  <a:srgbClr val="7030A0"/>
                </a:solidFill>
                <a:latin typeface="Arial" panose="020B0604020202020204" pitchFamily="34" charset="0"/>
                <a:cs typeface="Arial" panose="020B0604020202020204" pitchFamily="34" charset="0"/>
              </a:rPr>
              <a:t>a</a:t>
            </a:r>
            <a:r>
              <a:rPr lang="id-ID" sz="2400" b="1" dirty="0">
                <a:solidFill>
                  <a:srgbClr val="7030A0"/>
                </a:solidFill>
                <a:latin typeface="Arial" panose="020B0604020202020204" pitchFamily="34" charset="0"/>
                <a:cs typeface="Arial" panose="020B0604020202020204" pitchFamily="34" charset="0"/>
              </a:rPr>
              <a:t>ri</a:t>
            </a:r>
            <a:r>
              <a:rPr lang="nb-NO" sz="2400" b="1" dirty="0">
                <a:solidFill>
                  <a:srgbClr val="7030A0"/>
                </a:solidFill>
                <a:latin typeface="Arial" panose="020B0604020202020204" pitchFamily="34" charset="0"/>
                <a:cs typeface="Arial" panose="020B0604020202020204" pitchFamily="34" charset="0"/>
              </a:rPr>
              <a:t>a</a:t>
            </a:r>
            <a:r>
              <a:rPr lang="id-ID" sz="2400" b="1" dirty="0">
                <a:solidFill>
                  <a:srgbClr val="7030A0"/>
                </a:solidFill>
                <a:latin typeface="Arial" panose="020B0604020202020204" pitchFamily="34" charset="0"/>
                <a:cs typeface="Arial" panose="020B0604020202020204" pitchFamily="34" charset="0"/>
              </a:rPr>
              <a:t>si </a:t>
            </a:r>
            <a:r>
              <a:rPr lang="nb-NO" sz="2400" b="1" dirty="0" smtClean="0">
                <a:solidFill>
                  <a:srgbClr val="7030A0"/>
                </a:solidFill>
                <a:latin typeface="Arial" panose="020B0604020202020204" pitchFamily="34" charset="0"/>
                <a:cs typeface="Arial" panose="020B0604020202020204" pitchFamily="34" charset="0"/>
              </a:rPr>
              <a:t>Gerak </a:t>
            </a:r>
            <a:r>
              <a:rPr lang="nb-NO" sz="2400" b="1" dirty="0">
                <a:solidFill>
                  <a:srgbClr val="7030A0"/>
                </a:solidFill>
                <a:latin typeface="Arial" panose="020B0604020202020204" pitchFamily="34" charset="0"/>
                <a:cs typeface="Arial" panose="020B0604020202020204" pitchFamily="34" charset="0"/>
              </a:rPr>
              <a:t>Spesifik</a:t>
            </a:r>
            <a:r>
              <a:rPr lang="id-ID" sz="2400" b="1" dirty="0">
                <a:solidFill>
                  <a:srgbClr val="7030A0"/>
                </a:solidFill>
                <a:latin typeface="Arial" panose="020B0604020202020204" pitchFamily="34" charset="0"/>
                <a:cs typeface="Arial" panose="020B0604020202020204" pitchFamily="34" charset="0"/>
              </a:rPr>
              <a:t> </a:t>
            </a:r>
            <a:r>
              <a:rPr lang="nb-NO" sz="2400" b="1" dirty="0">
                <a:solidFill>
                  <a:srgbClr val="7030A0"/>
                </a:solidFill>
                <a:latin typeface="Arial" panose="020B0604020202020204" pitchFamily="34" charset="0"/>
                <a:cs typeface="Arial" panose="020B0604020202020204" pitchFamily="34" charset="0"/>
              </a:rPr>
              <a:t>Me</a:t>
            </a:r>
            <a:r>
              <a:rPr lang="id-ID" sz="2400" b="1" dirty="0">
                <a:solidFill>
                  <a:srgbClr val="7030A0"/>
                </a:solidFill>
                <a:latin typeface="Arial" panose="020B0604020202020204" pitchFamily="34" charset="0"/>
                <a:cs typeface="Arial" panose="020B0604020202020204" pitchFamily="34" charset="0"/>
              </a:rPr>
              <a:t>lemp</a:t>
            </a:r>
            <a:r>
              <a:rPr lang="nb-NO" sz="2400" b="1" dirty="0">
                <a:solidFill>
                  <a:srgbClr val="7030A0"/>
                </a:solidFill>
                <a:latin typeface="Arial" panose="020B0604020202020204" pitchFamily="34" charset="0"/>
                <a:cs typeface="Arial" panose="020B0604020202020204" pitchFamily="34" charset="0"/>
              </a:rPr>
              <a:t>a</a:t>
            </a:r>
            <a:r>
              <a:rPr lang="id-ID" sz="2400" b="1" dirty="0">
                <a:solidFill>
                  <a:srgbClr val="7030A0"/>
                </a:solidFill>
                <a:latin typeface="Arial" panose="020B0604020202020204" pitchFamily="34" charset="0"/>
                <a:cs typeface="Arial" panose="020B0604020202020204" pitchFamily="34" charset="0"/>
              </a:rPr>
              <a:t>r</a:t>
            </a:r>
            <a:r>
              <a:rPr lang="nb-NO" sz="2400" b="1" dirty="0" smtClean="0">
                <a:solidFill>
                  <a:srgbClr val="7030A0"/>
                </a:solidFill>
                <a:latin typeface="Arial" panose="020B0604020202020204" pitchFamily="34" charset="0"/>
                <a:cs typeface="Arial" panose="020B0604020202020204" pitchFamily="34" charset="0"/>
              </a:rPr>
              <a:t>/</a:t>
            </a:r>
            <a:endParaRPr lang="id-ID" sz="2400" b="1" dirty="0" smtClean="0">
              <a:solidFill>
                <a:srgbClr val="7030A0"/>
              </a:solidFill>
              <a:latin typeface="Arial" panose="020B0604020202020204" pitchFamily="34" charset="0"/>
              <a:cs typeface="Arial" panose="020B0604020202020204" pitchFamily="34" charset="0"/>
            </a:endParaRPr>
          </a:p>
          <a:p>
            <a:r>
              <a:rPr lang="nb-NO" sz="2400" b="1" dirty="0" smtClean="0">
                <a:solidFill>
                  <a:srgbClr val="7030A0"/>
                </a:solidFill>
                <a:latin typeface="Arial" panose="020B0604020202020204" pitchFamily="34" charset="0"/>
                <a:cs typeface="Arial" panose="020B0604020202020204" pitchFamily="34" charset="0"/>
              </a:rPr>
              <a:t>Meng</a:t>
            </a:r>
            <a:r>
              <a:rPr lang="id-ID" sz="2400" b="1" dirty="0">
                <a:solidFill>
                  <a:srgbClr val="7030A0"/>
                </a:solidFill>
                <a:latin typeface="Arial" panose="020B0604020202020204" pitchFamily="34" charset="0"/>
                <a:cs typeface="Arial" panose="020B0604020202020204" pitchFamily="34" charset="0"/>
              </a:rPr>
              <a:t>oper </a:t>
            </a:r>
            <a:r>
              <a:rPr lang="nb-NO" sz="2400" b="1" dirty="0">
                <a:solidFill>
                  <a:srgbClr val="7030A0"/>
                </a:solidFill>
                <a:latin typeface="Arial" panose="020B0604020202020204" pitchFamily="34" charset="0"/>
                <a:cs typeface="Arial" panose="020B0604020202020204" pitchFamily="34" charset="0"/>
              </a:rPr>
              <a:t>Bola</a:t>
            </a:r>
            <a:r>
              <a:rPr lang="en-US" sz="2400" b="1" dirty="0" smtClean="0">
                <a:solidFill>
                  <a:srgbClr val="7030A0"/>
                </a:solidFill>
                <a:latin typeface="Arial" panose="020B0604020202020204" pitchFamily="34" charset="0"/>
                <a:cs typeface="Arial" panose="020B0604020202020204" pitchFamily="34" charset="0"/>
              </a:rPr>
              <a:t>     </a:t>
            </a:r>
            <a:endParaRPr lang="id-ID" sz="2400" b="1" dirty="0">
              <a:solidFill>
                <a:srgbClr val="7030A0"/>
              </a:solidFill>
              <a:latin typeface="Arial" panose="020B0604020202020204" pitchFamily="34" charset="0"/>
              <a:cs typeface="Arial" panose="020B0604020202020204" pitchFamily="34" charset="0"/>
            </a:endParaRPr>
          </a:p>
        </p:txBody>
      </p:sp>
      <p:sp>
        <p:nvSpPr>
          <p:cNvPr id="19" name="TextBox 18">
            <a:extLst>
              <a:ext uri="{FF2B5EF4-FFF2-40B4-BE49-F238E27FC236}">
                <a16:creationId xmlns="" xmlns:a16="http://schemas.microsoft.com/office/drawing/2014/main" id="{D66DE4D2-691E-54C4-AE5D-AE4D15B00616}"/>
              </a:ext>
            </a:extLst>
          </p:cNvPr>
          <p:cNvSpPr txBox="1"/>
          <p:nvPr/>
        </p:nvSpPr>
        <p:spPr>
          <a:xfrm>
            <a:off x="6096000" y="2042383"/>
            <a:ext cx="5791200" cy="3046988"/>
          </a:xfrm>
          <a:prstGeom prst="rect">
            <a:avLst/>
          </a:prstGeom>
          <a:noFill/>
        </p:spPr>
        <p:txBody>
          <a:bodyPr wrap="square">
            <a:spAutoFit/>
          </a:bodyPr>
          <a:lstStyle/>
          <a:p>
            <a:r>
              <a:rPr lang="id-ID" sz="2400" dirty="0"/>
              <a:t>Cara </a:t>
            </a:r>
            <a:r>
              <a:rPr lang="id-ID" sz="2400" dirty="0" smtClean="0"/>
              <a:t>melempar </a:t>
            </a:r>
            <a:r>
              <a:rPr lang="sv-SE" sz="2400" dirty="0"/>
              <a:t>bola dari atas kepala (</a:t>
            </a:r>
            <a:r>
              <a:rPr lang="sv-SE" sz="2400" i="1" dirty="0"/>
              <a:t>overhead pass</a:t>
            </a:r>
            <a:r>
              <a:rPr lang="sv-SE" sz="2400" dirty="0" smtClean="0"/>
              <a:t>)</a:t>
            </a:r>
            <a:r>
              <a:rPr lang="id-ID" sz="2400" dirty="0" smtClean="0"/>
              <a:t>:</a:t>
            </a:r>
            <a:endParaRPr lang="id-ID" sz="2400" dirty="0"/>
          </a:p>
          <a:p>
            <a:pPr marL="342900" lvl="0" indent="-342900">
              <a:buFont typeface="Arial" panose="020B0604020202020204" pitchFamily="34" charset="0"/>
              <a:buChar char="•"/>
            </a:pPr>
            <a:r>
              <a:rPr lang="id-ID" sz="2400" dirty="0"/>
              <a:t>Bola dipegang di atas </a:t>
            </a:r>
            <a:r>
              <a:rPr lang="id-ID" sz="2400" dirty="0" smtClean="0"/>
              <a:t>kepala.</a:t>
            </a:r>
          </a:p>
          <a:p>
            <a:pPr marL="342900" lvl="0" indent="-342900">
              <a:buFont typeface="Arial" panose="020B0604020202020204" pitchFamily="34" charset="0"/>
              <a:buChar char="•"/>
            </a:pPr>
            <a:r>
              <a:rPr lang="id-ID" sz="2400" dirty="0" smtClean="0"/>
              <a:t>Salah </a:t>
            </a:r>
            <a:r>
              <a:rPr lang="id-ID" sz="2400" dirty="0"/>
              <a:t>satu teman atau lawan berusaha menghalangi lemparan atau operan </a:t>
            </a:r>
            <a:r>
              <a:rPr lang="id-ID" sz="2400" dirty="0" smtClean="0"/>
              <a:t>bola.</a:t>
            </a:r>
          </a:p>
          <a:p>
            <a:pPr marL="342900" lvl="0" indent="-342900">
              <a:buFont typeface="Arial" panose="020B0604020202020204" pitchFamily="34" charset="0"/>
              <a:buChar char="•"/>
            </a:pPr>
            <a:r>
              <a:rPr lang="id-ID" sz="2400" dirty="0" smtClean="0"/>
              <a:t>Lempar </a:t>
            </a:r>
            <a:r>
              <a:rPr lang="id-ID" sz="2400" dirty="0"/>
              <a:t>bola ke arah temanmu melewati penghalang, mulai dari atas kepala dengan lecutan dan dorongan tangan.</a:t>
            </a:r>
          </a:p>
        </p:txBody>
      </p:sp>
      <p:pic>
        <p:nvPicPr>
          <p:cNvPr id="5146" name="Picture 26" descr="D:\JOB ERLANGGA\PPT PJOK SMP VIII Kurikulum Merdeka\PJOK SMP VIII KM\Powerpoint\Bab 1 Pivot\Gambar 2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6944" y="1010622"/>
            <a:ext cx="6229913" cy="4538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49902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9" name="TextBox 18">
            <a:extLst>
              <a:ext uri="{FF2B5EF4-FFF2-40B4-BE49-F238E27FC236}">
                <a16:creationId xmlns="" xmlns:a16="http://schemas.microsoft.com/office/drawing/2014/main" id="{D66DE4D2-691E-54C4-AE5D-AE4D15B00616}"/>
              </a:ext>
            </a:extLst>
          </p:cNvPr>
          <p:cNvSpPr txBox="1"/>
          <p:nvPr/>
        </p:nvSpPr>
        <p:spPr>
          <a:xfrm>
            <a:off x="6456608" y="2207404"/>
            <a:ext cx="5559380" cy="3416320"/>
          </a:xfrm>
          <a:prstGeom prst="rect">
            <a:avLst/>
          </a:prstGeom>
          <a:noFill/>
        </p:spPr>
        <p:txBody>
          <a:bodyPr wrap="square">
            <a:spAutoFit/>
          </a:bodyPr>
          <a:lstStyle/>
          <a:p>
            <a:r>
              <a:rPr lang="id-ID" sz="2400" dirty="0"/>
              <a:t>Cara </a:t>
            </a:r>
            <a:r>
              <a:rPr lang="id-ID" sz="2400" dirty="0" smtClean="0"/>
              <a:t>melempar </a:t>
            </a:r>
            <a:r>
              <a:rPr lang="id-ID" sz="2400" dirty="0"/>
              <a:t>bola </a:t>
            </a:r>
            <a:r>
              <a:rPr lang="id-ID" sz="2400" dirty="0" smtClean="0"/>
              <a:t>mendatar:</a:t>
            </a:r>
            <a:endParaRPr lang="id-ID" sz="2400" dirty="0"/>
          </a:p>
          <a:p>
            <a:pPr marL="342900" lvl="0" indent="-342900">
              <a:buFont typeface="Arial" panose="020B0604020202020204" pitchFamily="34" charset="0"/>
              <a:buChar char="•"/>
            </a:pPr>
            <a:r>
              <a:rPr lang="id-ID" sz="2400" dirty="0"/>
              <a:t>Bola dipegang di depan </a:t>
            </a:r>
            <a:r>
              <a:rPr lang="id-ID" sz="2400" dirty="0" smtClean="0"/>
              <a:t>dada.</a:t>
            </a:r>
          </a:p>
          <a:p>
            <a:pPr marL="342900" lvl="0" indent="-342900">
              <a:buFont typeface="Arial" panose="020B0604020202020204" pitchFamily="34" charset="0"/>
              <a:buChar char="•"/>
            </a:pPr>
            <a:r>
              <a:rPr lang="id-ID" sz="2400" dirty="0" smtClean="0"/>
              <a:t>Salah satu </a:t>
            </a:r>
            <a:r>
              <a:rPr lang="id-ID" sz="2400" dirty="0"/>
              <a:t>teman atau lawan berusaha menghalangi lemparan </a:t>
            </a:r>
            <a:r>
              <a:rPr lang="id-ID" sz="2400" dirty="0" smtClean="0"/>
              <a:t>atau </a:t>
            </a:r>
            <a:r>
              <a:rPr lang="id-ID" sz="2400" dirty="0"/>
              <a:t>operan </a:t>
            </a:r>
            <a:r>
              <a:rPr lang="id-ID" sz="2400" dirty="0" smtClean="0"/>
              <a:t>bola.</a:t>
            </a:r>
          </a:p>
          <a:p>
            <a:pPr marL="342900" lvl="0" indent="-342900">
              <a:buFont typeface="Arial" panose="020B0604020202020204" pitchFamily="34" charset="0"/>
              <a:buChar char="•"/>
            </a:pPr>
            <a:r>
              <a:rPr lang="id-ID" sz="2400" dirty="0" smtClean="0"/>
              <a:t>Bola </a:t>
            </a:r>
            <a:r>
              <a:rPr lang="id-ID" sz="2400" dirty="0"/>
              <a:t>dilempar atau didorong ke arah teman melewati </a:t>
            </a:r>
            <a:r>
              <a:rPr lang="id-ID" sz="2400" dirty="0" smtClean="0"/>
              <a:t>penghalang.</a:t>
            </a:r>
          </a:p>
          <a:p>
            <a:pPr marL="342900" lvl="0" indent="-342900">
              <a:buFont typeface="Arial" panose="020B0604020202020204" pitchFamily="34" charset="0"/>
              <a:buChar char="•"/>
            </a:pPr>
            <a:r>
              <a:rPr lang="id-ID" sz="2400" dirty="0" smtClean="0"/>
              <a:t>Saat </a:t>
            </a:r>
            <a:r>
              <a:rPr lang="id-ID" sz="2400" dirty="0"/>
              <a:t>bola lepas, kaki mengikuti maju ke depan</a:t>
            </a:r>
            <a:r>
              <a:rPr lang="id-ID" sz="2400" dirty="0" smtClean="0"/>
              <a:t>.</a:t>
            </a:r>
            <a:endParaRPr lang="id-ID" sz="2400" dirty="0"/>
          </a:p>
        </p:txBody>
      </p:sp>
      <p:sp>
        <p:nvSpPr>
          <p:cNvPr id="7" name="Rectangle 6">
            <a:extLst>
              <a:ext uri="{FF2B5EF4-FFF2-40B4-BE49-F238E27FC236}">
                <a16:creationId xmlns="" xmlns:a16="http://schemas.microsoft.com/office/drawing/2014/main" id="{47751AED-8053-CA1E-5267-D437B375D88E}"/>
              </a:ext>
            </a:extLst>
          </p:cNvPr>
          <p:cNvSpPr/>
          <p:nvPr/>
        </p:nvSpPr>
        <p:spPr>
          <a:xfrm>
            <a:off x="90684" y="312488"/>
            <a:ext cx="8943465" cy="892552"/>
          </a:xfrm>
          <a:prstGeom prst="rect">
            <a:avLst/>
          </a:prstGeom>
        </p:spPr>
        <p:txBody>
          <a:bodyPr wrap="square">
            <a:spAutoFit/>
          </a:bodyPr>
          <a:lstStyle/>
          <a:p>
            <a:r>
              <a:rPr lang="id-ID" sz="2400" b="1" dirty="0">
                <a:solidFill>
                  <a:srgbClr val="7030A0"/>
                </a:solidFill>
                <a:latin typeface="Arial" panose="020B0604020202020204" pitchFamily="34" charset="0"/>
                <a:cs typeface="Arial" panose="020B0604020202020204" pitchFamily="34" charset="0"/>
              </a:rPr>
              <a:t>2. </a:t>
            </a:r>
            <a:r>
              <a:rPr lang="id-ID" sz="2800" b="1" dirty="0">
                <a:solidFill>
                  <a:srgbClr val="7030A0"/>
                </a:solidFill>
                <a:cs typeface="Arial" panose="020B0604020202020204" pitchFamily="34" charset="0"/>
              </a:rPr>
              <a:t>Menganalisis</a:t>
            </a:r>
            <a:r>
              <a:rPr lang="nb-NO" sz="2400" b="1" dirty="0">
                <a:solidFill>
                  <a:srgbClr val="7030A0"/>
                </a:solidFill>
                <a:latin typeface="Arial" panose="020B0604020202020204" pitchFamily="34" charset="0"/>
                <a:cs typeface="Arial" panose="020B0604020202020204" pitchFamily="34" charset="0"/>
              </a:rPr>
              <a:t> </a:t>
            </a:r>
            <a:r>
              <a:rPr lang="id-ID" sz="2400" b="1" dirty="0">
                <a:solidFill>
                  <a:srgbClr val="7030A0"/>
                </a:solidFill>
                <a:latin typeface="Arial" panose="020B0604020202020204" pitchFamily="34" charset="0"/>
                <a:cs typeface="Arial" panose="020B0604020202020204" pitchFamily="34" charset="0"/>
              </a:rPr>
              <a:t>V</a:t>
            </a:r>
            <a:r>
              <a:rPr lang="nb-NO" sz="2400" b="1" dirty="0">
                <a:solidFill>
                  <a:srgbClr val="7030A0"/>
                </a:solidFill>
                <a:latin typeface="Arial" panose="020B0604020202020204" pitchFamily="34" charset="0"/>
                <a:cs typeface="Arial" panose="020B0604020202020204" pitchFamily="34" charset="0"/>
              </a:rPr>
              <a:t>a</a:t>
            </a:r>
            <a:r>
              <a:rPr lang="id-ID" sz="2400" b="1" dirty="0">
                <a:solidFill>
                  <a:srgbClr val="7030A0"/>
                </a:solidFill>
                <a:latin typeface="Arial" panose="020B0604020202020204" pitchFamily="34" charset="0"/>
                <a:cs typeface="Arial" panose="020B0604020202020204" pitchFamily="34" charset="0"/>
              </a:rPr>
              <a:t>ri</a:t>
            </a:r>
            <a:r>
              <a:rPr lang="nb-NO" sz="2400" b="1" dirty="0">
                <a:solidFill>
                  <a:srgbClr val="7030A0"/>
                </a:solidFill>
                <a:latin typeface="Arial" panose="020B0604020202020204" pitchFamily="34" charset="0"/>
                <a:cs typeface="Arial" panose="020B0604020202020204" pitchFamily="34" charset="0"/>
              </a:rPr>
              <a:t>a</a:t>
            </a:r>
            <a:r>
              <a:rPr lang="id-ID" sz="2400" b="1" dirty="0">
                <a:solidFill>
                  <a:srgbClr val="7030A0"/>
                </a:solidFill>
                <a:latin typeface="Arial" panose="020B0604020202020204" pitchFamily="34" charset="0"/>
                <a:cs typeface="Arial" panose="020B0604020202020204" pitchFamily="34" charset="0"/>
              </a:rPr>
              <a:t>si </a:t>
            </a:r>
            <a:r>
              <a:rPr lang="nb-NO" sz="2400" b="1" dirty="0" smtClean="0">
                <a:solidFill>
                  <a:srgbClr val="7030A0"/>
                </a:solidFill>
                <a:latin typeface="Arial" panose="020B0604020202020204" pitchFamily="34" charset="0"/>
                <a:cs typeface="Arial" panose="020B0604020202020204" pitchFamily="34" charset="0"/>
              </a:rPr>
              <a:t>Gerak </a:t>
            </a:r>
            <a:r>
              <a:rPr lang="nb-NO" sz="2400" b="1" dirty="0">
                <a:solidFill>
                  <a:srgbClr val="7030A0"/>
                </a:solidFill>
                <a:latin typeface="Arial" panose="020B0604020202020204" pitchFamily="34" charset="0"/>
                <a:cs typeface="Arial" panose="020B0604020202020204" pitchFamily="34" charset="0"/>
              </a:rPr>
              <a:t>Spesifik</a:t>
            </a:r>
            <a:r>
              <a:rPr lang="id-ID" sz="2400" b="1" dirty="0">
                <a:solidFill>
                  <a:srgbClr val="7030A0"/>
                </a:solidFill>
                <a:latin typeface="Arial" panose="020B0604020202020204" pitchFamily="34" charset="0"/>
                <a:cs typeface="Arial" panose="020B0604020202020204" pitchFamily="34" charset="0"/>
              </a:rPr>
              <a:t> </a:t>
            </a:r>
            <a:r>
              <a:rPr lang="nb-NO" sz="2400" b="1" dirty="0">
                <a:solidFill>
                  <a:srgbClr val="7030A0"/>
                </a:solidFill>
                <a:latin typeface="Arial" panose="020B0604020202020204" pitchFamily="34" charset="0"/>
                <a:cs typeface="Arial" panose="020B0604020202020204" pitchFamily="34" charset="0"/>
              </a:rPr>
              <a:t>Me</a:t>
            </a:r>
            <a:r>
              <a:rPr lang="id-ID" sz="2400" b="1" dirty="0">
                <a:solidFill>
                  <a:srgbClr val="7030A0"/>
                </a:solidFill>
                <a:latin typeface="Arial" panose="020B0604020202020204" pitchFamily="34" charset="0"/>
                <a:cs typeface="Arial" panose="020B0604020202020204" pitchFamily="34" charset="0"/>
              </a:rPr>
              <a:t>lemp</a:t>
            </a:r>
            <a:r>
              <a:rPr lang="nb-NO" sz="2400" b="1" dirty="0">
                <a:solidFill>
                  <a:srgbClr val="7030A0"/>
                </a:solidFill>
                <a:latin typeface="Arial" panose="020B0604020202020204" pitchFamily="34" charset="0"/>
                <a:cs typeface="Arial" panose="020B0604020202020204" pitchFamily="34" charset="0"/>
              </a:rPr>
              <a:t>a</a:t>
            </a:r>
            <a:r>
              <a:rPr lang="id-ID" sz="2400" b="1" dirty="0">
                <a:solidFill>
                  <a:srgbClr val="7030A0"/>
                </a:solidFill>
                <a:latin typeface="Arial" panose="020B0604020202020204" pitchFamily="34" charset="0"/>
                <a:cs typeface="Arial" panose="020B0604020202020204" pitchFamily="34" charset="0"/>
              </a:rPr>
              <a:t>r</a:t>
            </a:r>
            <a:r>
              <a:rPr lang="nb-NO" sz="2400" b="1" dirty="0" smtClean="0">
                <a:solidFill>
                  <a:srgbClr val="7030A0"/>
                </a:solidFill>
                <a:latin typeface="Arial" panose="020B0604020202020204" pitchFamily="34" charset="0"/>
                <a:cs typeface="Arial" panose="020B0604020202020204" pitchFamily="34" charset="0"/>
              </a:rPr>
              <a:t>/</a:t>
            </a:r>
            <a:endParaRPr lang="id-ID" sz="2400" b="1" dirty="0" smtClean="0">
              <a:solidFill>
                <a:srgbClr val="7030A0"/>
              </a:solidFill>
              <a:latin typeface="Arial" panose="020B0604020202020204" pitchFamily="34" charset="0"/>
              <a:cs typeface="Arial" panose="020B0604020202020204" pitchFamily="34" charset="0"/>
            </a:endParaRPr>
          </a:p>
          <a:p>
            <a:r>
              <a:rPr lang="nb-NO" sz="2400" b="1" dirty="0" smtClean="0">
                <a:solidFill>
                  <a:srgbClr val="7030A0"/>
                </a:solidFill>
                <a:latin typeface="Arial" panose="020B0604020202020204" pitchFamily="34" charset="0"/>
                <a:cs typeface="Arial" panose="020B0604020202020204" pitchFamily="34" charset="0"/>
              </a:rPr>
              <a:t>Meng</a:t>
            </a:r>
            <a:r>
              <a:rPr lang="id-ID" sz="2400" b="1" dirty="0">
                <a:solidFill>
                  <a:srgbClr val="7030A0"/>
                </a:solidFill>
                <a:latin typeface="Arial" panose="020B0604020202020204" pitchFamily="34" charset="0"/>
                <a:cs typeface="Arial" panose="020B0604020202020204" pitchFamily="34" charset="0"/>
              </a:rPr>
              <a:t>oper </a:t>
            </a:r>
            <a:r>
              <a:rPr lang="nb-NO" sz="2400" b="1" dirty="0">
                <a:solidFill>
                  <a:srgbClr val="7030A0"/>
                </a:solidFill>
                <a:latin typeface="Arial" panose="020B0604020202020204" pitchFamily="34" charset="0"/>
                <a:cs typeface="Arial" panose="020B0604020202020204" pitchFamily="34" charset="0"/>
              </a:rPr>
              <a:t>Bola</a:t>
            </a:r>
            <a:r>
              <a:rPr lang="en-US" sz="2400" b="1" dirty="0" smtClean="0">
                <a:solidFill>
                  <a:srgbClr val="7030A0"/>
                </a:solidFill>
                <a:latin typeface="Arial" panose="020B0604020202020204" pitchFamily="34" charset="0"/>
                <a:cs typeface="Arial" panose="020B0604020202020204" pitchFamily="34" charset="0"/>
              </a:rPr>
              <a:t>     </a:t>
            </a:r>
            <a:endParaRPr lang="id-ID" sz="2400" b="1" dirty="0">
              <a:solidFill>
                <a:srgbClr val="7030A0"/>
              </a:solidFill>
              <a:latin typeface="Arial" panose="020B0604020202020204" pitchFamily="34" charset="0"/>
              <a:cs typeface="Arial" panose="020B0604020202020204" pitchFamily="34" charset="0"/>
            </a:endParaRPr>
          </a:p>
        </p:txBody>
      </p:sp>
      <p:pic>
        <p:nvPicPr>
          <p:cNvPr id="20498" name="Picture 18" descr="D:\JOB ERLANGGA\PPT PJOK SMP VIII Kurikulum Merdeka\PJOK SMP VIII KM\Powerpoint\Bab 1 Pivot\Gambar 1.3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8437" y="996520"/>
            <a:ext cx="6678432" cy="4864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48375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2690</TotalTime>
  <Words>1721</Words>
  <Application>Microsoft Office PowerPoint</Application>
  <PresentationFormat>Custom</PresentationFormat>
  <Paragraphs>176</Paragraphs>
  <Slides>31</Slides>
  <Notes>0</Notes>
  <HiddenSlides>0</HiddenSlides>
  <MMClips>6</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Muhammad Baihaqi</dc:creator>
  <cp:lastModifiedBy>Rifki Kurniawan</cp:lastModifiedBy>
  <cp:revision>63</cp:revision>
  <dcterms:created xsi:type="dcterms:W3CDTF">2022-05-10T01:11:12Z</dcterms:created>
  <dcterms:modified xsi:type="dcterms:W3CDTF">2023-01-25T08:59:16Z</dcterms:modified>
</cp:coreProperties>
</file>