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4" r:id="rId2"/>
    <p:sldId id="275" r:id="rId3"/>
    <p:sldId id="303" r:id="rId4"/>
    <p:sldId id="331" r:id="rId5"/>
    <p:sldId id="332" r:id="rId6"/>
    <p:sldId id="334" r:id="rId7"/>
    <p:sldId id="307" r:id="rId8"/>
    <p:sldId id="309" r:id="rId9"/>
    <p:sldId id="310" r:id="rId10"/>
    <p:sldId id="311" r:id="rId11"/>
    <p:sldId id="313" r:id="rId12"/>
    <p:sldId id="314" r:id="rId13"/>
    <p:sldId id="315" r:id="rId14"/>
    <p:sldId id="318" r:id="rId15"/>
    <p:sldId id="319" r:id="rId16"/>
    <p:sldId id="321" r:id="rId17"/>
    <p:sldId id="323" r:id="rId18"/>
    <p:sldId id="326" r:id="rId19"/>
    <p:sldId id="328" r:id="rId20"/>
    <p:sldId id="329" r:id="rId21"/>
    <p:sldId id="330" r:id="rId22"/>
    <p:sldId id="335" r:id="rId23"/>
    <p:sldId id="336" r:id="rId24"/>
    <p:sldId id="337" r:id="rId25"/>
    <p:sldId id="338" r:id="rId26"/>
    <p:sldId id="339" r:id="rId27"/>
    <p:sldId id="340" r:id="rId28"/>
    <p:sldId id="294" r:id="rId29"/>
    <p:sldId id="341" r:id="rId30"/>
    <p:sldId id="342" r:id="rId31"/>
    <p:sldId id="343" r:id="rId32"/>
    <p:sldId id="344" r:id="rId33"/>
    <p:sldId id="345" r:id="rId34"/>
    <p:sldId id="346" r:id="rId35"/>
  </p:sldIdLst>
  <p:sldSz cx="9144000" cy="5143500" type="screen16x9"/>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ED"/>
    <a:srgbClr val="FFF9E7"/>
    <a:srgbClr val="84A5CE"/>
    <a:srgbClr val="D6D4D3"/>
    <a:srgbClr val="B2AFAD"/>
    <a:srgbClr val="F8CDA2"/>
    <a:srgbClr val="714430"/>
    <a:srgbClr val="B9DDBF"/>
    <a:srgbClr val="F06881"/>
    <a:srgbClr val="3C53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597" autoAdjust="0"/>
  </p:normalViewPr>
  <p:slideViewPr>
    <p:cSldViewPr>
      <p:cViewPr>
        <p:scale>
          <a:sx n="88" d="100"/>
          <a:sy n="88" d="100"/>
        </p:scale>
        <p:origin x="595" y="4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1092A6-32AC-4290-B6F0-97AED4C36EE4}" type="datetimeFigureOut">
              <a:rPr lang="id-ID" smtClean="0"/>
              <a:t>13/07/2022</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8DBF48-6E1C-45EC-B47A-B7F2A7ED4C36}" type="slidenum">
              <a:rPr lang="id-ID" smtClean="0"/>
              <a:t>‹#›</a:t>
            </a:fld>
            <a:endParaRPr lang="id-ID"/>
          </a:p>
        </p:txBody>
      </p:sp>
    </p:spTree>
    <p:extLst>
      <p:ext uri="{BB962C8B-B14F-4D97-AF65-F5344CB8AC3E}">
        <p14:creationId xmlns:p14="http://schemas.microsoft.com/office/powerpoint/2010/main" val="4147837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38EA237-A359-4CC0-951A-F3A14D13DA26}" type="slidenum">
              <a:rPr lang="en-US" smtClean="0"/>
              <a:t>1</a:t>
            </a:fld>
            <a:endParaRPr lang="en-US"/>
          </a:p>
        </p:txBody>
      </p:sp>
    </p:spTree>
    <p:extLst>
      <p:ext uri="{BB962C8B-B14F-4D97-AF65-F5344CB8AC3E}">
        <p14:creationId xmlns:p14="http://schemas.microsoft.com/office/powerpoint/2010/main" val="213454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SUMBER GAMBAR FONT 8-10pt </a:t>
            </a:r>
            <a:r>
              <a:rPr lang="en-US" dirty="0" err="1" smtClean="0"/>
              <a:t>calibri</a:t>
            </a:r>
            <a:endParaRPr lang="en-US" dirty="0"/>
          </a:p>
        </p:txBody>
      </p:sp>
      <p:sp>
        <p:nvSpPr>
          <p:cNvPr id="4" name="Slide Number Placeholder 3"/>
          <p:cNvSpPr>
            <a:spLocks noGrp="1"/>
          </p:cNvSpPr>
          <p:nvPr>
            <p:ph type="sldNum" sz="quarter" idx="10"/>
          </p:nvPr>
        </p:nvSpPr>
        <p:spPr/>
        <p:txBody>
          <a:bodyPr/>
          <a:lstStyle/>
          <a:p>
            <a:fld id="{CC8DBF48-6E1C-45EC-B47A-B7F2A7ED4C36}" type="slidenum">
              <a:rPr lang="id-ID" smtClean="0"/>
              <a:t>2</a:t>
            </a:fld>
            <a:endParaRPr lang="id-ID"/>
          </a:p>
        </p:txBody>
      </p:sp>
    </p:spTree>
    <p:extLst>
      <p:ext uri="{BB962C8B-B14F-4D97-AF65-F5344CB8AC3E}">
        <p14:creationId xmlns:p14="http://schemas.microsoft.com/office/powerpoint/2010/main" val="3173831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DBF48-6E1C-45EC-B47A-B7F2A7ED4C36}" type="slidenum">
              <a:rPr lang="id-ID" smtClean="0"/>
              <a:t>3</a:t>
            </a:fld>
            <a:endParaRPr lang="id-ID"/>
          </a:p>
        </p:txBody>
      </p:sp>
    </p:spTree>
    <p:extLst>
      <p:ext uri="{BB962C8B-B14F-4D97-AF65-F5344CB8AC3E}">
        <p14:creationId xmlns:p14="http://schemas.microsoft.com/office/powerpoint/2010/main" val="3848439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a:prstGeom prst="rect">
            <a:avLst/>
          </a:prstGeom>
        </p:spPr>
        <p:txBody>
          <a:bodyPr/>
          <a:lstStyle/>
          <a:p>
            <a:r>
              <a:rPr lang="en-US" smtClean="0"/>
              <a:t>Click to edit Master title style</a:t>
            </a:r>
            <a:endParaRPr lang="id-ID"/>
          </a:p>
        </p:txBody>
      </p:sp>
      <p:sp>
        <p:nvSpPr>
          <p:cNvPr id="3" name="Subtitle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13/07/2022</a:t>
            </a:fld>
            <a:endParaRPr lang="id-ID"/>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id-ID"/>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339833615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1200151"/>
            <a:ext cx="8229600" cy="339447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13/07/2022</a:t>
            </a:fld>
            <a:endParaRPr lang="id-ID"/>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id-ID"/>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2101770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a:prstGeom prst="rect">
            <a:avLst/>
          </a:prstGeo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154781"/>
            <a:ext cx="6019800" cy="329088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13/07/2022</a:t>
            </a:fld>
            <a:endParaRPr lang="id-ID"/>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id-ID"/>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19460585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095704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smtClean="0"/>
              <a:t>Click to edit Master title style</a:t>
            </a:r>
            <a:endParaRPr lang="id-ID"/>
          </a:p>
        </p:txBody>
      </p:sp>
      <p:sp>
        <p:nvSpPr>
          <p:cNvPr id="3" name="Content Placeholder 2"/>
          <p:cNvSpPr>
            <a:spLocks noGrp="1"/>
          </p:cNvSpPr>
          <p:nvPr>
            <p:ph idx="1"/>
          </p:nvPr>
        </p:nvSpPr>
        <p:spPr>
          <a:xfrm>
            <a:off x="457200" y="1200151"/>
            <a:ext cx="8229600" cy="339447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id-ID" dirty="0"/>
          </a:p>
        </p:txBody>
      </p:sp>
    </p:spTree>
    <p:extLst>
      <p:ext uri="{BB962C8B-B14F-4D97-AF65-F5344CB8AC3E}">
        <p14:creationId xmlns:p14="http://schemas.microsoft.com/office/powerpoint/2010/main" val="86284859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13/07/2022</a:t>
            </a:fld>
            <a:endParaRPr lang="id-ID"/>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id-ID"/>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3845229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13/07/2022</a:t>
            </a:fld>
            <a:endParaRPr lang="id-ID"/>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id-ID"/>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981004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13/07/2022</a:t>
            </a:fld>
            <a:endParaRPr lang="id-ID"/>
          </a:p>
        </p:txBody>
      </p:sp>
      <p:sp>
        <p:nvSpPr>
          <p:cNvPr id="8" name="Footer Placeholder 7"/>
          <p:cNvSpPr>
            <a:spLocks noGrp="1"/>
          </p:cNvSpPr>
          <p:nvPr>
            <p:ph type="ftr" sz="quarter" idx="11"/>
          </p:nvPr>
        </p:nvSpPr>
        <p:spPr>
          <a:xfrm>
            <a:off x="3124200" y="4767263"/>
            <a:ext cx="2895600" cy="273844"/>
          </a:xfrm>
          <a:prstGeom prst="rect">
            <a:avLst/>
          </a:prstGeom>
        </p:spPr>
        <p:txBody>
          <a:bodyPr/>
          <a:lstStyle/>
          <a:p>
            <a:endParaRPr lang="id-ID"/>
          </a:p>
        </p:txBody>
      </p:sp>
      <p:sp>
        <p:nvSpPr>
          <p:cNvPr id="9" name="Slide Number Placeholder 8"/>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38270091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smtClean="0"/>
              <a:t>Click to edit Master title style</a:t>
            </a:r>
            <a:endParaRPr lang="id-ID"/>
          </a:p>
        </p:txBody>
      </p:sp>
      <p:sp>
        <p:nvSpPr>
          <p:cNvPr id="3" name="Date Placeholder 2"/>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13/07/2022</a:t>
            </a:fld>
            <a:endParaRPr lang="id-ID"/>
          </a:p>
        </p:txBody>
      </p:sp>
      <p:sp>
        <p:nvSpPr>
          <p:cNvPr id="4" name="Footer Placeholder 3"/>
          <p:cNvSpPr>
            <a:spLocks noGrp="1"/>
          </p:cNvSpPr>
          <p:nvPr>
            <p:ph type="ftr" sz="quarter" idx="11"/>
          </p:nvPr>
        </p:nvSpPr>
        <p:spPr>
          <a:xfrm>
            <a:off x="3124200" y="4767263"/>
            <a:ext cx="2895600" cy="273844"/>
          </a:xfrm>
          <a:prstGeom prst="rect">
            <a:avLst/>
          </a:prstGeom>
        </p:spPr>
        <p:txBody>
          <a:bodyPr/>
          <a:lstStyle/>
          <a:p>
            <a:endParaRPr lang="id-ID"/>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609981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13/07/2022</a:t>
            </a:fld>
            <a:endParaRPr lang="id-ID"/>
          </a:p>
        </p:txBody>
      </p:sp>
      <p:sp>
        <p:nvSpPr>
          <p:cNvPr id="3" name="Footer Placeholder 2"/>
          <p:cNvSpPr>
            <a:spLocks noGrp="1"/>
          </p:cNvSpPr>
          <p:nvPr>
            <p:ph type="ftr" sz="quarter" idx="11"/>
          </p:nvPr>
        </p:nvSpPr>
        <p:spPr>
          <a:xfrm>
            <a:off x="3124200" y="4767263"/>
            <a:ext cx="2895600" cy="273844"/>
          </a:xfrm>
          <a:prstGeom prst="rect">
            <a:avLst/>
          </a:prstGeom>
        </p:spPr>
        <p:txBody>
          <a:bodyPr/>
          <a:lstStyle/>
          <a:p>
            <a:endParaRPr lang="id-ID"/>
          </a:p>
        </p:txBody>
      </p:sp>
      <p:sp>
        <p:nvSpPr>
          <p:cNvPr id="4" name="Slide Number Placeholder 3"/>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311624962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a:prstGeom prst="rect">
            <a:avLst/>
          </a:prstGeo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13/07/2022</a:t>
            </a:fld>
            <a:endParaRPr lang="id-ID"/>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id-ID"/>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2115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a:prstGeom prst="rect">
            <a:avLst/>
          </a:prstGeo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13/07/2022</a:t>
            </a:fld>
            <a:endParaRPr lang="id-ID"/>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id-ID"/>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26258139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756" y="4631478"/>
            <a:ext cx="9143244" cy="512022"/>
          </a:xfrm>
          <a:prstGeom prst="rect">
            <a:avLst/>
          </a:prstGeom>
        </p:spPr>
      </p:pic>
    </p:spTree>
    <p:extLst>
      <p:ext uri="{BB962C8B-B14F-4D97-AF65-F5344CB8AC3E}">
        <p14:creationId xmlns:p14="http://schemas.microsoft.com/office/powerpoint/2010/main" val="22926268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21"/>
            <a:ext cx="9144000" cy="5142857"/>
          </a:xfrm>
          <a:prstGeom prst="rect">
            <a:avLst/>
          </a:prstGeom>
        </p:spPr>
      </p:pic>
      <p:cxnSp>
        <p:nvCxnSpPr>
          <p:cNvPr id="9" name="直線コネクタ 9"/>
          <p:cNvCxnSpPr/>
          <p:nvPr/>
        </p:nvCxnSpPr>
        <p:spPr>
          <a:xfrm>
            <a:off x="3810025" y="2876550"/>
            <a:ext cx="4495775"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0" name="タイトル 1"/>
          <p:cNvSpPr txBox="1">
            <a:spLocks/>
          </p:cNvSpPr>
          <p:nvPr/>
        </p:nvSpPr>
        <p:spPr>
          <a:xfrm>
            <a:off x="3520978" y="1194343"/>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200" b="1" spc="0" dirty="0">
                <a:solidFill>
                  <a:schemeClr val="tx1">
                    <a:lumMod val="65000"/>
                    <a:lumOff val="35000"/>
                  </a:schemeClr>
                </a:solidFill>
                <a:latin typeface="Arial" pitchFamily="34" charset="0"/>
                <a:cs typeface="Arial" pitchFamily="34" charset="0"/>
              </a:rPr>
              <a:t>MEDIA MENGAJAR</a:t>
            </a:r>
            <a:endParaRPr kumimoji="1" lang="ja-JP" altLang="en-US" sz="3200" b="1" spc="0" dirty="0">
              <a:solidFill>
                <a:schemeClr val="tx1">
                  <a:lumMod val="65000"/>
                  <a:lumOff val="35000"/>
                </a:schemeClr>
              </a:solidFill>
              <a:latin typeface="Arial" pitchFamily="34" charset="0"/>
              <a:cs typeface="Arial" pitchFamily="34" charset="0"/>
            </a:endParaRPr>
          </a:p>
        </p:txBody>
      </p:sp>
      <p:sp>
        <p:nvSpPr>
          <p:cNvPr id="11" name="Rectangle 10"/>
          <p:cNvSpPr/>
          <p:nvPr/>
        </p:nvSpPr>
        <p:spPr>
          <a:xfrm>
            <a:off x="4895416" y="2977351"/>
            <a:ext cx="2324995" cy="315471"/>
          </a:xfrm>
          <a:prstGeom prst="rect">
            <a:avLst/>
          </a:prstGeom>
        </p:spPr>
        <p:txBody>
          <a:bodyPr wrap="none" lIns="68580" tIns="34290" rIns="68580" bIns="34290">
            <a:spAutoFit/>
          </a:bodyPr>
          <a:lstStyle/>
          <a:p>
            <a:pPr algn="ctr"/>
            <a:r>
              <a:rPr lang="en-US" sz="1600" b="1" dirty="0">
                <a:solidFill>
                  <a:schemeClr val="tx1">
                    <a:lumMod val="65000"/>
                    <a:lumOff val="35000"/>
                  </a:schemeClr>
                </a:solidFill>
              </a:rPr>
              <a:t>UNTUK </a:t>
            </a:r>
            <a:r>
              <a:rPr lang="en-US" sz="1600" b="1" dirty="0" smtClean="0">
                <a:solidFill>
                  <a:schemeClr val="tx1">
                    <a:lumMod val="65000"/>
                    <a:lumOff val="35000"/>
                  </a:schemeClr>
                </a:solidFill>
              </a:rPr>
              <a:t>SMA/MA </a:t>
            </a:r>
            <a:r>
              <a:rPr lang="en-US" sz="1600" b="1" dirty="0">
                <a:solidFill>
                  <a:schemeClr val="tx1">
                    <a:lumMod val="65000"/>
                    <a:lumOff val="35000"/>
                  </a:schemeClr>
                </a:solidFill>
              </a:rPr>
              <a:t>KELAS X</a:t>
            </a:r>
            <a:endParaRPr lang="id-ID" sz="1600" b="1" dirty="0">
              <a:solidFill>
                <a:schemeClr val="tx1">
                  <a:lumMod val="65000"/>
                  <a:lumOff val="35000"/>
                </a:schemeClr>
              </a:solidFill>
            </a:endParaRPr>
          </a:p>
        </p:txBody>
      </p:sp>
      <p:sp>
        <p:nvSpPr>
          <p:cNvPr id="13" name="Cube 12"/>
          <p:cNvSpPr/>
          <p:nvPr/>
        </p:nvSpPr>
        <p:spPr>
          <a:xfrm>
            <a:off x="1251549" y="895351"/>
            <a:ext cx="2168323" cy="2971800"/>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テキスト プレースホルダー 11"/>
          <p:cNvSpPr txBox="1">
            <a:spLocks/>
          </p:cNvSpPr>
          <p:nvPr/>
        </p:nvSpPr>
        <p:spPr>
          <a:xfrm>
            <a:off x="3657600" y="1876747"/>
            <a:ext cx="4495775" cy="718215"/>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3200" b="1" dirty="0" smtClean="0">
                <a:solidFill>
                  <a:srgbClr val="CA1F27"/>
                </a:solidFill>
                <a:cs typeface="Arial" pitchFamily="34" charset="0"/>
              </a:rPr>
              <a:t>IPA </a:t>
            </a:r>
            <a:r>
              <a:rPr lang="en-US" sz="3200" b="1" dirty="0" err="1" smtClean="0">
                <a:solidFill>
                  <a:srgbClr val="CA1F27"/>
                </a:solidFill>
                <a:cs typeface="Arial" pitchFamily="34" charset="0"/>
              </a:rPr>
              <a:t>Fisika</a:t>
            </a:r>
            <a:endParaRPr lang="en-US" sz="3200" b="1" dirty="0" smtClean="0">
              <a:solidFill>
                <a:srgbClr val="CA1F27"/>
              </a:solidFill>
              <a:cs typeface="Arial" pitchFamily="34" charset="0"/>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1182" y="988855"/>
            <a:ext cx="2026585" cy="2878295"/>
          </a:xfrm>
          <a:prstGeom prst="rect">
            <a:avLst/>
          </a:prstGeom>
        </p:spPr>
      </p:pic>
    </p:spTree>
    <p:extLst>
      <p:ext uri="{BB962C8B-B14F-4D97-AF65-F5344CB8AC3E}">
        <p14:creationId xmlns:p14="http://schemas.microsoft.com/office/powerpoint/2010/main" val="3880456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10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1000"/>
                                        <p:tgtEl>
                                          <p:spTgt spid="9"/>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Effect transition="in" filter="fade">
                                      <p:cBhvr>
                                        <p:cTn id="2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8" name="Group 7"/>
          <p:cNvGrpSpPr/>
          <p:nvPr/>
        </p:nvGrpSpPr>
        <p:grpSpPr>
          <a:xfrm>
            <a:off x="107504" y="-236562"/>
            <a:ext cx="9144000" cy="5143500"/>
            <a:chOff x="107504" y="-236562"/>
            <a:chExt cx="9144000" cy="514350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236562"/>
              <a:ext cx="9144000" cy="5143500"/>
            </a:xfrm>
            <a:prstGeom prst="rect">
              <a:avLst/>
            </a:prstGeom>
          </p:spPr>
        </p:pic>
        <p:sp>
          <p:nvSpPr>
            <p:cNvPr id="7" name="Rectangle 6">
              <a:extLst>
                <a:ext uri="{FF2B5EF4-FFF2-40B4-BE49-F238E27FC236}">
                  <a16:creationId xmlns:a16="http://schemas.microsoft.com/office/drawing/2014/main" id="{F873EA50-0368-C353-6925-8B0A846D3C0C}"/>
                </a:ext>
              </a:extLst>
            </p:cNvPr>
            <p:cNvSpPr/>
            <p:nvPr/>
          </p:nvSpPr>
          <p:spPr>
            <a:xfrm>
              <a:off x="2256699" y="3951527"/>
              <a:ext cx="966931" cy="215444"/>
            </a:xfrm>
            <a:prstGeom prst="rect">
              <a:avLst/>
            </a:prstGeom>
          </p:spPr>
          <p:txBody>
            <a:bodyPr wrap="none">
              <a:spAutoFit/>
            </a:bodyPr>
            <a:lstStyle/>
            <a:p>
              <a:r>
                <a:rPr lang="en-US" sz="800" dirty="0" err="1" smtClean="0"/>
                <a:t>Sumber</a:t>
              </a:r>
              <a:r>
                <a:rPr lang="en-US" sz="800" dirty="0" smtClean="0"/>
                <a:t>: </a:t>
              </a:r>
              <a:r>
                <a:rPr lang="en-US" sz="800" i="1" dirty="0" smtClean="0"/>
                <a:t>flickr.com</a:t>
              </a:r>
              <a:endParaRPr lang="en-US" sz="800" dirty="0"/>
            </a:p>
          </p:txBody>
        </p:sp>
      </p:grpSp>
      <p:sp>
        <p:nvSpPr>
          <p:cNvPr id="6" name="Rectangle 5"/>
          <p:cNvSpPr/>
          <p:nvPr/>
        </p:nvSpPr>
        <p:spPr>
          <a:xfrm>
            <a:off x="4355976" y="952738"/>
            <a:ext cx="2148345" cy="532903"/>
          </a:xfrm>
          <a:prstGeom prst="rect">
            <a:avLst/>
          </a:prstGeom>
        </p:spPr>
        <p:txBody>
          <a:bodyPr wrap="none">
            <a:spAutoFit/>
          </a:bodyPr>
          <a:lstStyle/>
          <a:p>
            <a:pPr marL="514350" indent="-514350">
              <a:lnSpc>
                <a:spcPct val="107000"/>
              </a:lnSpc>
              <a:spcAft>
                <a:spcPts val="600"/>
              </a:spcAft>
              <a:buFont typeface="+mj-lt"/>
              <a:buAutoNum type="arabicPeriod"/>
            </a:pPr>
            <a:r>
              <a:rPr lang="en-US" sz="2800" b="1" dirty="0" err="1"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Batu</a:t>
            </a:r>
            <a:r>
              <a:rPr lang="en-US" sz="2800" b="1" dirty="0"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 bara</a:t>
            </a:r>
            <a:endParaRPr lang="en-ID" sz="2800" dirty="0">
              <a:solidFill>
                <a:srgbClr val="71443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p:cNvSpPr/>
          <p:nvPr/>
        </p:nvSpPr>
        <p:spPr>
          <a:xfrm>
            <a:off x="4203251" y="1786300"/>
            <a:ext cx="4572000" cy="1857368"/>
          </a:xfrm>
          <a:prstGeom prst="rect">
            <a:avLst/>
          </a:prstGeom>
        </p:spPr>
        <p:txBody>
          <a:bodyPr>
            <a:spAutoFit/>
          </a:bodyPr>
          <a:lstStyle/>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Terbentuk melalui proses pembatubaraan (</a:t>
            </a:r>
            <a:r>
              <a:rPr lang="id-ID" i="1" dirty="0">
                <a:latin typeface="Calibri" panose="020F0502020204030204" pitchFamily="34" charset="0"/>
                <a:ea typeface="Calibri" panose="020F0502020204030204" pitchFamily="34" charset="0"/>
                <a:cs typeface="Times New Roman" panose="02020603050405020304" pitchFamily="18" charset="0"/>
              </a:rPr>
              <a:t>coalification</a:t>
            </a:r>
            <a:r>
              <a:rPr lang="id-ID" dirty="0">
                <a:latin typeface="Calibri" panose="020F0502020204030204" pitchFamily="34" charset="0"/>
                <a:ea typeface="Calibri" panose="020F0502020204030204" pitchFamily="34" charset="0"/>
                <a:cs typeface="Times New Roman" panose="02020603050405020304" pitchFamily="18" charset="0"/>
              </a:rPr>
              <a:t>). Pada proses tersebut terjadi penggabungan proses biologi, kimia, dan fisika. Kualitas setiap batu bara ditentukan oleh tiga faktor, yaitu suhu, lama waktu pembentukan, dan tekanan.</a:t>
            </a:r>
            <a:endParaRPr lang="en-ID" dirty="0"/>
          </a:p>
        </p:txBody>
      </p:sp>
    </p:spTree>
    <p:extLst>
      <p:ext uri="{BB962C8B-B14F-4D97-AF65-F5344CB8AC3E}">
        <p14:creationId xmlns:p14="http://schemas.microsoft.com/office/powerpoint/2010/main" val="715407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236562"/>
            <a:ext cx="9144000" cy="5143500"/>
          </a:xfrm>
          <a:prstGeom prst="rect">
            <a:avLst/>
          </a:prstGeom>
        </p:spPr>
      </p:pic>
      <p:sp>
        <p:nvSpPr>
          <p:cNvPr id="11" name="Rectangle 10"/>
          <p:cNvSpPr/>
          <p:nvPr/>
        </p:nvSpPr>
        <p:spPr>
          <a:xfrm>
            <a:off x="4355976" y="952738"/>
            <a:ext cx="2148345" cy="532903"/>
          </a:xfrm>
          <a:prstGeom prst="rect">
            <a:avLst/>
          </a:prstGeom>
        </p:spPr>
        <p:txBody>
          <a:bodyPr wrap="none">
            <a:spAutoFit/>
          </a:bodyPr>
          <a:lstStyle/>
          <a:p>
            <a:pPr marL="514350" indent="-514350">
              <a:lnSpc>
                <a:spcPct val="107000"/>
              </a:lnSpc>
              <a:spcAft>
                <a:spcPts val="600"/>
              </a:spcAft>
              <a:buFont typeface="+mj-lt"/>
              <a:buAutoNum type="arabicPeriod"/>
            </a:pPr>
            <a:r>
              <a:rPr lang="en-US" sz="2800" b="1" dirty="0" err="1"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Batu</a:t>
            </a:r>
            <a:r>
              <a:rPr lang="en-US" sz="2800" b="1" dirty="0"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 bara</a:t>
            </a:r>
            <a:endParaRPr lang="en-ID" sz="2800" dirty="0">
              <a:solidFill>
                <a:srgbClr val="71443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4203251" y="1873523"/>
            <a:ext cx="4572000" cy="2308324"/>
          </a:xfrm>
          <a:prstGeom prst="rect">
            <a:avLst/>
          </a:prstGeom>
        </p:spPr>
        <p:txBody>
          <a:bodyPr>
            <a:spAutoFit/>
          </a:bodyPr>
          <a:lstStyle/>
          <a:p>
            <a:pPr marL="285743" indent="-285743">
              <a:buFont typeface="Wingdings" panose="05000000000000000000" pitchFamily="2" charset="2"/>
              <a:buChar char="§"/>
            </a:pPr>
            <a:r>
              <a:rPr lang="id-ID" dirty="0"/>
              <a:t>Dalam bidang industri, pemanfaatan batu bara dibagi menjadi dua </a:t>
            </a:r>
            <a:r>
              <a:rPr lang="id-ID" dirty="0" smtClean="0"/>
              <a:t>jenis</a:t>
            </a:r>
            <a:r>
              <a:rPr lang="en-US" dirty="0" smtClean="0"/>
              <a:t>, </a:t>
            </a:r>
            <a:r>
              <a:rPr lang="en-US" dirty="0" err="1" smtClean="0"/>
              <a:t>yaitu</a:t>
            </a:r>
            <a:r>
              <a:rPr lang="en-US" dirty="0" smtClean="0"/>
              <a:t>:</a:t>
            </a:r>
          </a:p>
          <a:p>
            <a:pPr marL="627063" indent="-357188">
              <a:buFont typeface="Wingdings" panose="05000000000000000000" pitchFamily="2" charset="2"/>
              <a:buChar char="ü"/>
            </a:pPr>
            <a:r>
              <a:rPr lang="id-ID" i="1" dirty="0"/>
              <a:t>Coking </a:t>
            </a:r>
            <a:r>
              <a:rPr lang="id-ID" i="1" dirty="0" smtClean="0"/>
              <a:t>coa</a:t>
            </a:r>
            <a:r>
              <a:rPr lang="en-US" i="1" dirty="0" smtClean="0"/>
              <a:t>l </a:t>
            </a:r>
            <a:r>
              <a:rPr lang="en-US" dirty="0" smtClean="0">
                <a:sym typeface="Wingdings" panose="05000000000000000000" pitchFamily="2" charset="2"/>
              </a:rPr>
              <a:t></a:t>
            </a:r>
            <a:r>
              <a:rPr lang="en-US" i="1" dirty="0" smtClean="0">
                <a:sym typeface="Wingdings" panose="05000000000000000000" pitchFamily="2" charset="2"/>
              </a:rPr>
              <a:t> </a:t>
            </a:r>
            <a:r>
              <a:rPr lang="en-US" dirty="0">
                <a:sym typeface="Wingdings" panose="05000000000000000000" pitchFamily="2" charset="2"/>
              </a:rPr>
              <a:t>B</a:t>
            </a:r>
            <a:r>
              <a:rPr lang="id-ID" dirty="0" smtClean="0"/>
              <a:t>atu </a:t>
            </a:r>
            <a:r>
              <a:rPr lang="id-ID" dirty="0"/>
              <a:t>bara yang dimanfaatkan sebagai bahan baku proses peleburan baja dan </a:t>
            </a:r>
            <a:r>
              <a:rPr lang="id-ID" dirty="0" smtClean="0"/>
              <a:t>besi.</a:t>
            </a:r>
            <a:endParaRPr lang="en-US" dirty="0"/>
          </a:p>
          <a:p>
            <a:pPr marL="627063" indent="-357188">
              <a:buFont typeface="Wingdings" panose="05000000000000000000" pitchFamily="2" charset="2"/>
              <a:buChar char="ü"/>
            </a:pPr>
            <a:r>
              <a:rPr lang="id-ID" i="1" dirty="0" smtClean="0"/>
              <a:t>Thermal </a:t>
            </a:r>
            <a:r>
              <a:rPr lang="id-ID" i="1" dirty="0"/>
              <a:t>coal</a:t>
            </a:r>
            <a:r>
              <a:rPr lang="id-ID" dirty="0"/>
              <a:t> </a:t>
            </a:r>
            <a:r>
              <a:rPr lang="en-US" dirty="0" smtClean="0">
                <a:sym typeface="Wingdings" panose="05000000000000000000" pitchFamily="2" charset="2"/>
              </a:rPr>
              <a:t> B</a:t>
            </a:r>
            <a:r>
              <a:rPr lang="id-ID" dirty="0" smtClean="0"/>
              <a:t>atu </a:t>
            </a:r>
            <a:r>
              <a:rPr lang="id-ID" dirty="0"/>
              <a:t>bara yang dimanfaatkan untuk pembangkit listrik. </a:t>
            </a:r>
          </a:p>
          <a:p>
            <a:pPr marL="285743" indent="-285743">
              <a:buFont typeface="Wingdings" panose="05000000000000000000" pitchFamily="2" charset="2"/>
              <a:buChar char="§"/>
            </a:pPr>
            <a:endParaRPr lang="id-ID" dirty="0"/>
          </a:p>
        </p:txBody>
      </p:sp>
      <p:sp>
        <p:nvSpPr>
          <p:cNvPr id="12" name="Rectangle 11">
            <a:extLst>
              <a:ext uri="{FF2B5EF4-FFF2-40B4-BE49-F238E27FC236}">
                <a16:creationId xmlns:a16="http://schemas.microsoft.com/office/drawing/2014/main" id="{F873EA50-0368-C353-6925-8B0A846D3C0C}"/>
              </a:ext>
            </a:extLst>
          </p:cNvPr>
          <p:cNvSpPr/>
          <p:nvPr/>
        </p:nvSpPr>
        <p:spPr>
          <a:xfrm>
            <a:off x="2132506" y="3951527"/>
            <a:ext cx="1088760" cy="215444"/>
          </a:xfrm>
          <a:prstGeom prst="rect">
            <a:avLst/>
          </a:prstGeom>
        </p:spPr>
        <p:txBody>
          <a:bodyPr wrap="none">
            <a:spAutoFit/>
          </a:bodyPr>
          <a:lstStyle/>
          <a:p>
            <a:r>
              <a:rPr lang="en-US" sz="800" dirty="0" err="1" smtClean="0"/>
              <a:t>Sumber</a:t>
            </a:r>
            <a:r>
              <a:rPr lang="en-US" sz="800" dirty="0" smtClean="0"/>
              <a:t>: </a:t>
            </a:r>
            <a:r>
              <a:rPr lang="en-US" sz="800" i="1" dirty="0" smtClean="0"/>
              <a:t>pixabay.com</a:t>
            </a:r>
            <a:endParaRPr lang="en-US" sz="800" dirty="0"/>
          </a:p>
        </p:txBody>
      </p:sp>
    </p:spTree>
    <p:extLst>
      <p:ext uri="{BB962C8B-B14F-4D97-AF65-F5344CB8AC3E}">
        <p14:creationId xmlns:p14="http://schemas.microsoft.com/office/powerpoint/2010/main" val="36436662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1" dur="500"/>
                                        <p:tgtEl>
                                          <p:spTgt spid="2">
                                            <p:txEl>
                                              <p:pRg st="1" end="1"/>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5"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270" y="-231893"/>
            <a:ext cx="9144000" cy="5143500"/>
          </a:xfrm>
          <a:prstGeom prst="rect">
            <a:avLst/>
          </a:prstGeom>
        </p:spPr>
      </p:pic>
      <p:sp>
        <p:nvSpPr>
          <p:cNvPr id="4" name="Rectangle 3">
            <a:extLst>
              <a:ext uri="{FF2B5EF4-FFF2-40B4-BE49-F238E27FC236}">
                <a16:creationId xmlns:a16="http://schemas.microsoft.com/office/drawing/2014/main" id="{F873EA50-0368-C353-6925-8B0A846D3C0C}"/>
              </a:ext>
            </a:extLst>
          </p:cNvPr>
          <p:cNvSpPr/>
          <p:nvPr/>
        </p:nvSpPr>
        <p:spPr>
          <a:xfrm>
            <a:off x="2132506" y="3951527"/>
            <a:ext cx="1088760" cy="215444"/>
          </a:xfrm>
          <a:prstGeom prst="rect">
            <a:avLst/>
          </a:prstGeom>
        </p:spPr>
        <p:txBody>
          <a:bodyPr wrap="none">
            <a:spAutoFit/>
          </a:bodyPr>
          <a:lstStyle/>
          <a:p>
            <a:r>
              <a:rPr lang="en-US" sz="800" dirty="0" err="1" smtClean="0"/>
              <a:t>Sumber</a:t>
            </a:r>
            <a:r>
              <a:rPr lang="en-US" sz="800" dirty="0" smtClean="0"/>
              <a:t>: </a:t>
            </a:r>
            <a:r>
              <a:rPr lang="en-US" sz="800" i="1" dirty="0" smtClean="0"/>
              <a:t>pixabay.com</a:t>
            </a:r>
            <a:endParaRPr lang="en-US" sz="800" dirty="0"/>
          </a:p>
        </p:txBody>
      </p:sp>
      <p:sp>
        <p:nvSpPr>
          <p:cNvPr id="5" name="Rectangle 4"/>
          <p:cNvSpPr/>
          <p:nvPr/>
        </p:nvSpPr>
        <p:spPr>
          <a:xfrm>
            <a:off x="4355976" y="952738"/>
            <a:ext cx="2148345" cy="532903"/>
          </a:xfrm>
          <a:prstGeom prst="rect">
            <a:avLst/>
          </a:prstGeom>
        </p:spPr>
        <p:txBody>
          <a:bodyPr wrap="none">
            <a:spAutoFit/>
          </a:bodyPr>
          <a:lstStyle/>
          <a:p>
            <a:pPr marL="514350" indent="-514350">
              <a:lnSpc>
                <a:spcPct val="107000"/>
              </a:lnSpc>
              <a:spcAft>
                <a:spcPts val="600"/>
              </a:spcAft>
              <a:buFont typeface="+mj-lt"/>
              <a:buAutoNum type="arabicPeriod"/>
            </a:pPr>
            <a:r>
              <a:rPr lang="en-US" sz="2800" b="1" dirty="0" err="1"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Batu</a:t>
            </a:r>
            <a:r>
              <a:rPr lang="en-US" sz="2800" b="1" dirty="0"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 bara</a:t>
            </a:r>
            <a:endParaRPr lang="en-ID" sz="2800" dirty="0">
              <a:solidFill>
                <a:srgbClr val="71443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p:cNvSpPr/>
          <p:nvPr/>
        </p:nvSpPr>
        <p:spPr>
          <a:xfrm>
            <a:off x="4194542" y="1825543"/>
            <a:ext cx="4464496" cy="2031325"/>
          </a:xfrm>
          <a:prstGeom prst="rect">
            <a:avLst/>
          </a:prstGeom>
        </p:spPr>
        <p:txBody>
          <a:bodyPr wrap="square">
            <a:spAutoFit/>
          </a:bodyPr>
          <a:lstStyle/>
          <a:p>
            <a:pPr marL="257175" indent="-257175">
              <a:buFont typeface="Wingdings" panose="05000000000000000000" pitchFamily="2" charset="2"/>
              <a:buChar char="§"/>
            </a:pPr>
            <a:r>
              <a:rPr lang="id-ID" dirty="0"/>
              <a:t>Panas yang dihasilkan dari pembakaran batu bara digunakan untuk memanaskan air sehingga menghasilkan </a:t>
            </a:r>
            <a:r>
              <a:rPr lang="id-ID" dirty="0" smtClean="0"/>
              <a:t>uap.</a:t>
            </a:r>
            <a:r>
              <a:rPr lang="en-US" dirty="0" smtClean="0"/>
              <a:t> </a:t>
            </a:r>
            <a:r>
              <a:rPr lang="id-ID" dirty="0" smtClean="0"/>
              <a:t>Selanjutnya</a:t>
            </a:r>
            <a:r>
              <a:rPr lang="id-ID" dirty="0"/>
              <a:t>, uap tersebut digunakan untuk menggerakkan turbin yang akan memutar generator sehingga dapat menghasilkan energi listrik.</a:t>
            </a:r>
          </a:p>
        </p:txBody>
      </p:sp>
    </p:spTree>
    <p:extLst>
      <p:ext uri="{BB962C8B-B14F-4D97-AF65-F5344CB8AC3E}">
        <p14:creationId xmlns:p14="http://schemas.microsoft.com/office/powerpoint/2010/main" val="3407944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88CB046-8A73-9016-D9A0-FB277A726A29}"/>
              </a:ext>
            </a:extLst>
          </p:cNvPr>
          <p:cNvSpPr txBox="1"/>
          <p:nvPr/>
        </p:nvSpPr>
        <p:spPr>
          <a:xfrm>
            <a:off x="467544" y="1249605"/>
            <a:ext cx="4608512" cy="2540183"/>
          </a:xfrm>
          <a:prstGeom prst="rect">
            <a:avLst/>
          </a:prstGeom>
          <a:noFill/>
        </p:spPr>
        <p:txBody>
          <a:bodyPr wrap="square">
            <a:spAutoFit/>
          </a:bodyPr>
          <a:lstStyle/>
          <a:p>
            <a:pPr marL="257175" indent="-257175" algn="just">
              <a:lnSpc>
                <a:spcPct val="107000"/>
              </a:lnSpc>
              <a:spcAft>
                <a:spcPts val="600"/>
              </a:spcAft>
              <a:buFont typeface="Wingdings" panose="05000000000000000000" pitchFamily="2" charset="2"/>
              <a:buChar char="§"/>
            </a:pPr>
            <a:r>
              <a:rPr lang="en-US" dirty="0" smtClean="0">
                <a:ea typeface="Calibri" panose="020F0502020204030204" pitchFamily="34" charset="0"/>
                <a:cs typeface="Times New Roman" panose="02020603050405020304" pitchFamily="18" charset="0"/>
              </a:rPr>
              <a:t>C</a:t>
            </a:r>
            <a:r>
              <a:rPr lang="id-ID" dirty="0" smtClean="0">
                <a:ea typeface="Calibri" panose="020F0502020204030204" pitchFamily="34" charset="0"/>
                <a:cs typeface="Times New Roman" panose="02020603050405020304" pitchFamily="18" charset="0"/>
              </a:rPr>
              <a:t>ampuran </a:t>
            </a:r>
            <a:r>
              <a:rPr lang="id-ID" dirty="0">
                <a:ea typeface="Calibri" panose="020F0502020204030204" pitchFamily="34" charset="0"/>
                <a:cs typeface="Times New Roman" panose="02020603050405020304" pitchFamily="18" charset="0"/>
              </a:rPr>
              <a:t>kompleks senyawa organik yang mudah terbakar dan berasal dari jasad renik, sisa-sisa tumbuhan, serta hewan yang tertimbun selama berjuta tahun. </a:t>
            </a:r>
          </a:p>
          <a:p>
            <a:pPr marL="257175" indent="-257175" algn="just">
              <a:lnSpc>
                <a:spcPct val="107000"/>
              </a:lnSpc>
              <a:spcAft>
                <a:spcPts val="600"/>
              </a:spcAft>
              <a:buFont typeface="Wingdings" panose="05000000000000000000" pitchFamily="2" charset="2"/>
              <a:buChar char="§"/>
            </a:pPr>
            <a:r>
              <a:rPr lang="id-ID" dirty="0">
                <a:ea typeface="Calibri" panose="020F0502020204030204" pitchFamily="34" charset="0"/>
                <a:cs typeface="Times New Roman" panose="02020603050405020304" pitchFamily="18" charset="0"/>
              </a:rPr>
              <a:t>Sisa-sisa organisme tersebut mengendap di dasar Bumi, kemudian tertutupi lumpur, lalu seiring waktu, sisa organisme tersebut berubah menjadi sedimen. </a:t>
            </a:r>
          </a:p>
        </p:txBody>
      </p:sp>
      <p:grpSp>
        <p:nvGrpSpPr>
          <p:cNvPr id="11" name="Group 10"/>
          <p:cNvGrpSpPr/>
          <p:nvPr/>
        </p:nvGrpSpPr>
        <p:grpSpPr>
          <a:xfrm>
            <a:off x="5118026" y="92546"/>
            <a:ext cx="4024034" cy="4999484"/>
            <a:chOff x="5118026" y="92546"/>
            <a:chExt cx="4024034" cy="4999484"/>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54725"/>
            <a:stretch/>
          </p:blipFill>
          <p:spPr>
            <a:xfrm>
              <a:off x="5118026" y="92546"/>
              <a:ext cx="4024034" cy="4999484"/>
            </a:xfrm>
            <a:prstGeom prst="rect">
              <a:avLst/>
            </a:prstGeom>
          </p:spPr>
        </p:pic>
        <p:sp>
          <p:nvSpPr>
            <p:cNvPr id="7" name="Rectangle 6">
              <a:extLst>
                <a:ext uri="{FF2B5EF4-FFF2-40B4-BE49-F238E27FC236}">
                  <a16:creationId xmlns:a16="http://schemas.microsoft.com/office/drawing/2014/main" id="{F873EA50-0368-C353-6925-8B0A846D3C0C}"/>
                </a:ext>
              </a:extLst>
            </p:cNvPr>
            <p:cNvSpPr/>
            <p:nvPr/>
          </p:nvSpPr>
          <p:spPr>
            <a:xfrm rot="21054781">
              <a:off x="6957730" y="4010953"/>
              <a:ext cx="1088760" cy="215444"/>
            </a:xfrm>
            <a:prstGeom prst="rect">
              <a:avLst/>
            </a:prstGeom>
          </p:spPr>
          <p:txBody>
            <a:bodyPr wrap="none">
              <a:spAutoFit/>
            </a:bodyPr>
            <a:lstStyle/>
            <a:p>
              <a:r>
                <a:rPr lang="en-US" sz="800" dirty="0" err="1" smtClean="0"/>
                <a:t>Sumber</a:t>
              </a:r>
              <a:r>
                <a:rPr lang="en-US" sz="800" dirty="0" smtClean="0"/>
                <a:t>: </a:t>
              </a:r>
              <a:r>
                <a:rPr lang="en-US" sz="800" i="1" dirty="0" smtClean="0"/>
                <a:t>pixabay.com</a:t>
              </a:r>
              <a:endParaRPr lang="en-US" sz="800" dirty="0"/>
            </a:p>
          </p:txBody>
        </p:sp>
      </p:grpSp>
      <p:grpSp>
        <p:nvGrpSpPr>
          <p:cNvPr id="10" name="Group 9"/>
          <p:cNvGrpSpPr/>
          <p:nvPr/>
        </p:nvGrpSpPr>
        <p:grpSpPr>
          <a:xfrm>
            <a:off x="353591" y="237431"/>
            <a:ext cx="4536504" cy="1008112"/>
            <a:chOff x="353591" y="237431"/>
            <a:chExt cx="4536504" cy="1008112"/>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325" t="2401" r="46063" b="77999"/>
            <a:stretch/>
          </p:blipFill>
          <p:spPr>
            <a:xfrm>
              <a:off x="353591" y="237431"/>
              <a:ext cx="4536504" cy="1008112"/>
            </a:xfrm>
            <a:prstGeom prst="rect">
              <a:avLst/>
            </a:prstGeom>
          </p:spPr>
        </p:pic>
        <p:sp>
          <p:nvSpPr>
            <p:cNvPr id="9" name="Rectangle 8"/>
            <p:cNvSpPr/>
            <p:nvPr/>
          </p:nvSpPr>
          <p:spPr>
            <a:xfrm>
              <a:off x="611560" y="491813"/>
              <a:ext cx="2663806" cy="532903"/>
            </a:xfrm>
            <a:prstGeom prst="rect">
              <a:avLst/>
            </a:prstGeom>
          </p:spPr>
          <p:txBody>
            <a:bodyPr wrap="none">
              <a:spAutoFit/>
            </a:bodyPr>
            <a:lstStyle/>
            <a:p>
              <a:pPr marL="514350" indent="-514350">
                <a:lnSpc>
                  <a:spcPct val="107000"/>
                </a:lnSpc>
                <a:spcAft>
                  <a:spcPts val="600"/>
                </a:spcAft>
                <a:buFont typeface="+mj-lt"/>
                <a:buAutoNum type="arabicPeriod" startAt="2"/>
              </a:pPr>
              <a:r>
                <a:rPr lang="en-US" sz="2800" b="1" dirty="0" err="1"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Minyak</a:t>
              </a:r>
              <a:r>
                <a:rPr lang="en-US" sz="2800" b="1" dirty="0"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 </a:t>
              </a:r>
              <a:r>
                <a:rPr lang="en-US" sz="2800" b="1" dirty="0" err="1"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Bumi</a:t>
              </a:r>
              <a:endParaRPr lang="en-ID" sz="2800" dirty="0">
                <a:solidFill>
                  <a:srgbClr val="714430"/>
                </a:solidFill>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3163627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par>
                                <p:cTn id="8" presetID="42"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6" dur="500"/>
                                        <p:tgtEl>
                                          <p:spTgt spid="5">
                                            <p:txEl>
                                              <p:pRg st="0" end="0"/>
                                            </p:txEl>
                                          </p:spTgt>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randombar(horizontal)">
                                      <p:cBhvr>
                                        <p:cTn id="2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88CB046-8A73-9016-D9A0-FB277A726A29}"/>
              </a:ext>
            </a:extLst>
          </p:cNvPr>
          <p:cNvSpPr txBox="1"/>
          <p:nvPr/>
        </p:nvSpPr>
        <p:spPr>
          <a:xfrm>
            <a:off x="467544" y="1249605"/>
            <a:ext cx="4608512" cy="3429272"/>
          </a:xfrm>
          <a:prstGeom prst="rect">
            <a:avLst/>
          </a:prstGeom>
          <a:noFill/>
        </p:spPr>
        <p:txBody>
          <a:bodyPr wrap="square">
            <a:spAutoFit/>
          </a:bodyPr>
          <a:lstStyle/>
          <a:p>
            <a:pPr marL="257175" indent="-257175" algn="just">
              <a:lnSpc>
                <a:spcPct val="107000"/>
              </a:lnSpc>
              <a:spcAft>
                <a:spcPts val="600"/>
              </a:spcAft>
              <a:buFont typeface="Wingdings" panose="05000000000000000000" pitchFamily="2" charset="2"/>
              <a:buChar char="§"/>
            </a:pPr>
            <a:r>
              <a:rPr lang="id-ID" dirty="0">
                <a:ea typeface="Calibri" panose="020F0502020204030204" pitchFamily="34" charset="0"/>
                <a:cs typeface="Times New Roman" panose="02020603050405020304" pitchFamily="18" charset="0"/>
              </a:rPr>
              <a:t>Setelah </a:t>
            </a:r>
            <a:r>
              <a:rPr lang="id-ID" dirty="0" smtClean="0">
                <a:ea typeface="Calibri" panose="020F0502020204030204" pitchFamily="34" charset="0"/>
                <a:cs typeface="Times New Roman" panose="02020603050405020304" pitchFamily="18" charset="0"/>
              </a:rPr>
              <a:t>itu, sisa-sisa organisme mengalami penguraian </a:t>
            </a:r>
            <a:r>
              <a:rPr lang="id-ID" dirty="0">
                <a:ea typeface="Calibri" panose="020F0502020204030204" pitchFamily="34" charset="0"/>
                <a:cs typeface="Times New Roman" panose="02020603050405020304" pitchFamily="18" charset="0"/>
              </a:rPr>
              <a:t>menjadi minyak bumi karena adanya tekanan dan suhu yang tinggi. Unsur utama dari minyak bumi adalah hidrogen dan karbon.</a:t>
            </a:r>
          </a:p>
          <a:p>
            <a:pPr marL="257175" indent="-257175" algn="just">
              <a:lnSpc>
                <a:spcPct val="107000"/>
              </a:lnSpc>
              <a:spcAft>
                <a:spcPts val="600"/>
              </a:spcAft>
              <a:buFont typeface="Wingdings" panose="05000000000000000000" pitchFamily="2" charset="2"/>
              <a:buChar char="§"/>
            </a:pPr>
            <a:r>
              <a:rPr lang="id-ID" dirty="0"/>
              <a:t>P</a:t>
            </a:r>
            <a:r>
              <a:rPr lang="en-ID" dirty="0" err="1"/>
              <a:t>embentukan</a:t>
            </a:r>
            <a:r>
              <a:rPr lang="en-ID" dirty="0"/>
              <a:t> </a:t>
            </a:r>
            <a:r>
              <a:rPr lang="en-ID" dirty="0" err="1"/>
              <a:t>minyak</a:t>
            </a:r>
            <a:r>
              <a:rPr lang="en-ID" dirty="0"/>
              <a:t> </a:t>
            </a:r>
            <a:r>
              <a:rPr lang="en-ID" dirty="0" err="1"/>
              <a:t>bumi</a:t>
            </a:r>
            <a:r>
              <a:rPr lang="en-ID" dirty="0"/>
              <a:t> </a:t>
            </a:r>
            <a:r>
              <a:rPr lang="en-ID" dirty="0" err="1"/>
              <a:t>membutuhkan</a:t>
            </a:r>
            <a:r>
              <a:rPr lang="en-ID" dirty="0"/>
              <a:t> </a:t>
            </a:r>
            <a:r>
              <a:rPr lang="en-ID" dirty="0" err="1"/>
              <a:t>waktu</a:t>
            </a:r>
            <a:r>
              <a:rPr lang="en-ID" dirty="0"/>
              <a:t> </a:t>
            </a:r>
            <a:r>
              <a:rPr lang="en-ID" dirty="0" err="1"/>
              <a:t>jutaan</a:t>
            </a:r>
            <a:r>
              <a:rPr lang="en-ID" dirty="0"/>
              <a:t> </a:t>
            </a:r>
            <a:r>
              <a:rPr lang="en-ID" dirty="0" err="1"/>
              <a:t>tahun</a:t>
            </a:r>
            <a:r>
              <a:rPr lang="en-ID" dirty="0"/>
              <a:t>.</a:t>
            </a:r>
            <a:r>
              <a:rPr lang="id-ID" dirty="0"/>
              <a:t> T</a:t>
            </a:r>
            <a:r>
              <a:rPr lang="en-ID" dirty="0" err="1"/>
              <a:t>erdapat</a:t>
            </a:r>
            <a:r>
              <a:rPr lang="en-ID" dirty="0"/>
              <a:t> </a:t>
            </a:r>
            <a:r>
              <a:rPr lang="en-ID" dirty="0" err="1"/>
              <a:t>peran</a:t>
            </a:r>
            <a:r>
              <a:rPr lang="en-ID" dirty="0"/>
              <a:t> </a:t>
            </a:r>
            <a:r>
              <a:rPr lang="en-ID" dirty="0" err="1"/>
              <a:t>bakteri</a:t>
            </a:r>
            <a:r>
              <a:rPr lang="en-ID" dirty="0"/>
              <a:t> </a:t>
            </a:r>
            <a:r>
              <a:rPr lang="en-ID" dirty="0" err="1"/>
              <a:t>anaerob</a:t>
            </a:r>
            <a:r>
              <a:rPr lang="en-ID" dirty="0"/>
              <a:t> </a:t>
            </a:r>
            <a:r>
              <a:rPr lang="en-ID" dirty="0" err="1"/>
              <a:t>sebagai</a:t>
            </a:r>
            <a:r>
              <a:rPr lang="en-ID" dirty="0"/>
              <a:t> </a:t>
            </a:r>
            <a:r>
              <a:rPr lang="en-ID" dirty="0" err="1"/>
              <a:t>pengurai</a:t>
            </a:r>
            <a:r>
              <a:rPr lang="en-ID" dirty="0"/>
              <a:t> </a:t>
            </a:r>
            <a:r>
              <a:rPr lang="en-ID" dirty="0" err="1"/>
              <a:t>sisa-sisa</a:t>
            </a:r>
            <a:r>
              <a:rPr lang="en-ID" dirty="0"/>
              <a:t> </a:t>
            </a:r>
            <a:r>
              <a:rPr lang="en-ID" dirty="0" err="1"/>
              <a:t>jasad</a:t>
            </a:r>
            <a:r>
              <a:rPr lang="en-ID" dirty="0"/>
              <a:t> </a:t>
            </a:r>
            <a:r>
              <a:rPr lang="en-ID" dirty="0" err="1"/>
              <a:t>renik</a:t>
            </a:r>
            <a:r>
              <a:rPr lang="id-ID" dirty="0"/>
              <a:t>. </a:t>
            </a:r>
            <a:r>
              <a:rPr lang="en-US" dirty="0" smtClean="0"/>
              <a:t>B</a:t>
            </a:r>
            <a:r>
              <a:rPr lang="en-ID" dirty="0" err="1" smtClean="0"/>
              <a:t>akteri</a:t>
            </a:r>
            <a:r>
              <a:rPr lang="en-ID" dirty="0" smtClean="0"/>
              <a:t> </a:t>
            </a:r>
            <a:r>
              <a:rPr lang="en-ID" dirty="0" err="1"/>
              <a:t>anaerob</a:t>
            </a:r>
            <a:r>
              <a:rPr lang="en-ID" dirty="0"/>
              <a:t> </a:t>
            </a:r>
            <a:r>
              <a:rPr lang="en-ID" dirty="0" err="1"/>
              <a:t>bertugas</a:t>
            </a:r>
            <a:r>
              <a:rPr lang="en-ID" dirty="0"/>
              <a:t> </a:t>
            </a:r>
            <a:r>
              <a:rPr lang="en-ID" dirty="0" err="1"/>
              <a:t>sebagai</a:t>
            </a:r>
            <a:r>
              <a:rPr lang="en-ID" dirty="0"/>
              <a:t> </a:t>
            </a:r>
            <a:r>
              <a:rPr lang="en-ID" dirty="0" err="1"/>
              <a:t>pengurai</a:t>
            </a:r>
            <a:r>
              <a:rPr lang="en-ID" dirty="0"/>
              <a:t> </a:t>
            </a:r>
            <a:r>
              <a:rPr lang="en-ID" dirty="0" err="1"/>
              <a:t>sisa-sisa</a:t>
            </a:r>
            <a:r>
              <a:rPr lang="en-ID" dirty="0"/>
              <a:t> </a:t>
            </a:r>
            <a:r>
              <a:rPr lang="en-ID" dirty="0" err="1"/>
              <a:t>jasad</a:t>
            </a:r>
            <a:r>
              <a:rPr lang="en-ID" dirty="0"/>
              <a:t> </a:t>
            </a:r>
            <a:r>
              <a:rPr lang="en-ID" dirty="0" err="1"/>
              <a:t>renik</a:t>
            </a:r>
            <a:r>
              <a:rPr lang="en-ID" dirty="0"/>
              <a:t> </a:t>
            </a:r>
            <a:r>
              <a:rPr lang="en-ID" dirty="0" err="1"/>
              <a:t>sehingga</a:t>
            </a:r>
            <a:r>
              <a:rPr lang="en-ID" dirty="0"/>
              <a:t> </a:t>
            </a:r>
            <a:r>
              <a:rPr lang="en-ID" dirty="0" err="1"/>
              <a:t>terbentuk</a:t>
            </a:r>
            <a:r>
              <a:rPr lang="en-ID" dirty="0"/>
              <a:t> </a:t>
            </a:r>
            <a:r>
              <a:rPr lang="en-ID" dirty="0" err="1"/>
              <a:t>minyak</a:t>
            </a:r>
            <a:r>
              <a:rPr lang="en-ID" dirty="0"/>
              <a:t> </a:t>
            </a:r>
            <a:r>
              <a:rPr lang="en-ID" dirty="0" err="1"/>
              <a:t>bumi</a:t>
            </a:r>
            <a:r>
              <a:rPr lang="en-ID" dirty="0"/>
              <a:t>. </a:t>
            </a:r>
          </a:p>
        </p:txBody>
      </p:sp>
      <p:grpSp>
        <p:nvGrpSpPr>
          <p:cNvPr id="11" name="Group 10"/>
          <p:cNvGrpSpPr/>
          <p:nvPr/>
        </p:nvGrpSpPr>
        <p:grpSpPr>
          <a:xfrm>
            <a:off x="5118026" y="92546"/>
            <a:ext cx="4024034" cy="4999484"/>
            <a:chOff x="5118026" y="92546"/>
            <a:chExt cx="4024034" cy="4999484"/>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54725"/>
            <a:stretch/>
          </p:blipFill>
          <p:spPr>
            <a:xfrm>
              <a:off x="5118026" y="92546"/>
              <a:ext cx="4024034" cy="4999484"/>
            </a:xfrm>
            <a:prstGeom prst="rect">
              <a:avLst/>
            </a:prstGeom>
          </p:spPr>
        </p:pic>
        <p:sp>
          <p:nvSpPr>
            <p:cNvPr id="7" name="Rectangle 6">
              <a:extLst>
                <a:ext uri="{FF2B5EF4-FFF2-40B4-BE49-F238E27FC236}">
                  <a16:creationId xmlns:a16="http://schemas.microsoft.com/office/drawing/2014/main" id="{F873EA50-0368-C353-6925-8B0A846D3C0C}"/>
                </a:ext>
              </a:extLst>
            </p:cNvPr>
            <p:cNvSpPr/>
            <p:nvPr/>
          </p:nvSpPr>
          <p:spPr>
            <a:xfrm rot="21054781">
              <a:off x="6957730" y="4010953"/>
              <a:ext cx="1088760" cy="215444"/>
            </a:xfrm>
            <a:prstGeom prst="rect">
              <a:avLst/>
            </a:prstGeom>
          </p:spPr>
          <p:txBody>
            <a:bodyPr wrap="none">
              <a:spAutoFit/>
            </a:bodyPr>
            <a:lstStyle/>
            <a:p>
              <a:r>
                <a:rPr lang="en-US" sz="800" dirty="0" err="1" smtClean="0"/>
                <a:t>Sumber</a:t>
              </a:r>
              <a:r>
                <a:rPr lang="en-US" sz="800" dirty="0" smtClean="0"/>
                <a:t>: </a:t>
              </a:r>
              <a:r>
                <a:rPr lang="en-US" sz="800" i="1" dirty="0" smtClean="0"/>
                <a:t>pixabay.com</a:t>
              </a:r>
              <a:endParaRPr lang="en-US" sz="800" dirty="0"/>
            </a:p>
          </p:txBody>
        </p:sp>
      </p:grpSp>
      <p:grpSp>
        <p:nvGrpSpPr>
          <p:cNvPr id="10" name="Group 9"/>
          <p:cNvGrpSpPr/>
          <p:nvPr/>
        </p:nvGrpSpPr>
        <p:grpSpPr>
          <a:xfrm>
            <a:off x="353591" y="237431"/>
            <a:ext cx="4536504" cy="1008112"/>
            <a:chOff x="353591" y="237431"/>
            <a:chExt cx="4536504" cy="1008112"/>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325" t="2401" r="46063" b="77999"/>
            <a:stretch/>
          </p:blipFill>
          <p:spPr>
            <a:xfrm>
              <a:off x="353591" y="237431"/>
              <a:ext cx="4536504" cy="1008112"/>
            </a:xfrm>
            <a:prstGeom prst="rect">
              <a:avLst/>
            </a:prstGeom>
          </p:spPr>
        </p:pic>
        <p:sp>
          <p:nvSpPr>
            <p:cNvPr id="9" name="Rectangle 8"/>
            <p:cNvSpPr/>
            <p:nvPr/>
          </p:nvSpPr>
          <p:spPr>
            <a:xfrm>
              <a:off x="611560" y="491813"/>
              <a:ext cx="2663806" cy="532903"/>
            </a:xfrm>
            <a:prstGeom prst="rect">
              <a:avLst/>
            </a:prstGeom>
          </p:spPr>
          <p:txBody>
            <a:bodyPr wrap="none">
              <a:spAutoFit/>
            </a:bodyPr>
            <a:lstStyle/>
            <a:p>
              <a:pPr marL="514350" indent="-514350">
                <a:lnSpc>
                  <a:spcPct val="107000"/>
                </a:lnSpc>
                <a:spcAft>
                  <a:spcPts val="600"/>
                </a:spcAft>
                <a:buFont typeface="+mj-lt"/>
                <a:buAutoNum type="arabicPeriod" startAt="2"/>
              </a:pPr>
              <a:r>
                <a:rPr lang="en-US" sz="2800" b="1" dirty="0" err="1"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Minyak</a:t>
              </a:r>
              <a:r>
                <a:rPr lang="en-US" sz="2800" b="1" dirty="0"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 </a:t>
              </a:r>
              <a:r>
                <a:rPr lang="en-US" sz="2800" b="1" dirty="0" err="1"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Bumi</a:t>
              </a:r>
              <a:endParaRPr lang="en-ID" sz="2800" dirty="0">
                <a:solidFill>
                  <a:srgbClr val="714430"/>
                </a:solidFill>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3397499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500"/>
                                        <p:tgtEl>
                                          <p:spTgt spid="5">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1"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88CB046-8A73-9016-D9A0-FB277A726A29}"/>
              </a:ext>
            </a:extLst>
          </p:cNvPr>
          <p:cNvSpPr txBox="1"/>
          <p:nvPr/>
        </p:nvSpPr>
        <p:spPr>
          <a:xfrm>
            <a:off x="467544" y="1249605"/>
            <a:ext cx="4608512" cy="2308324"/>
          </a:xfrm>
          <a:prstGeom prst="rect">
            <a:avLst/>
          </a:prstGeom>
          <a:noFill/>
        </p:spPr>
        <p:txBody>
          <a:bodyPr wrap="square">
            <a:spAutoFit/>
          </a:bodyPr>
          <a:lstStyle/>
          <a:p>
            <a:pPr marL="257175" indent="-257175">
              <a:buFont typeface="Wingdings" panose="05000000000000000000" pitchFamily="2" charset="2"/>
              <a:buChar char="§"/>
            </a:pPr>
            <a:r>
              <a:rPr lang="id-ID" dirty="0"/>
              <a:t>Pengolahan minyak bumi disebut dengan distilasi. Distilasi merupakan teknik pemisahan dan pemurnian zat cair berdasarkan tingkat titik didih dan kemudahan suatu bahan untuk menguap </a:t>
            </a:r>
            <a:r>
              <a:rPr lang="id-ID" i="1" dirty="0"/>
              <a:t>(volatilitas)</a:t>
            </a:r>
            <a:r>
              <a:rPr lang="id-ID" dirty="0"/>
              <a:t>.</a:t>
            </a:r>
            <a:r>
              <a:rPr lang="en-US" dirty="0"/>
              <a:t> </a:t>
            </a:r>
          </a:p>
          <a:p>
            <a:pPr marL="257175" indent="-257175">
              <a:buFont typeface="Wingdings" panose="05000000000000000000" pitchFamily="2" charset="2"/>
              <a:buChar char="§"/>
            </a:pPr>
            <a:r>
              <a:rPr lang="id-ID" dirty="0"/>
              <a:t>Distilasi yang digunakan untuk mengolah minyak bumi adalah distilasi bertingkat. </a:t>
            </a:r>
          </a:p>
        </p:txBody>
      </p:sp>
      <p:grpSp>
        <p:nvGrpSpPr>
          <p:cNvPr id="10" name="Group 9"/>
          <p:cNvGrpSpPr/>
          <p:nvPr/>
        </p:nvGrpSpPr>
        <p:grpSpPr>
          <a:xfrm>
            <a:off x="353591" y="237431"/>
            <a:ext cx="4536504" cy="1008112"/>
            <a:chOff x="353591" y="237431"/>
            <a:chExt cx="4536504" cy="1008112"/>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325" t="2401" r="46063" b="77999"/>
            <a:stretch/>
          </p:blipFill>
          <p:spPr>
            <a:xfrm>
              <a:off x="353591" y="237431"/>
              <a:ext cx="4536504" cy="1008112"/>
            </a:xfrm>
            <a:prstGeom prst="rect">
              <a:avLst/>
            </a:prstGeom>
          </p:spPr>
        </p:pic>
        <p:sp>
          <p:nvSpPr>
            <p:cNvPr id="9" name="Rectangle 8"/>
            <p:cNvSpPr/>
            <p:nvPr/>
          </p:nvSpPr>
          <p:spPr>
            <a:xfrm>
              <a:off x="611560" y="491813"/>
              <a:ext cx="2663806" cy="532903"/>
            </a:xfrm>
            <a:prstGeom prst="rect">
              <a:avLst/>
            </a:prstGeom>
          </p:spPr>
          <p:txBody>
            <a:bodyPr wrap="none">
              <a:spAutoFit/>
            </a:bodyPr>
            <a:lstStyle/>
            <a:p>
              <a:pPr marL="514350" indent="-514350">
                <a:lnSpc>
                  <a:spcPct val="107000"/>
                </a:lnSpc>
                <a:spcAft>
                  <a:spcPts val="600"/>
                </a:spcAft>
                <a:buFont typeface="+mj-lt"/>
                <a:buAutoNum type="arabicPeriod" startAt="2"/>
              </a:pPr>
              <a:r>
                <a:rPr lang="en-US" sz="2800" b="1" dirty="0" err="1"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Minyak</a:t>
              </a:r>
              <a:r>
                <a:rPr lang="en-US" sz="2800" b="1" dirty="0"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 </a:t>
              </a:r>
              <a:r>
                <a:rPr lang="en-US" sz="2800" b="1" dirty="0" err="1"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Bumi</a:t>
              </a:r>
              <a:endParaRPr lang="en-ID" sz="2800" dirty="0">
                <a:solidFill>
                  <a:srgbClr val="714430"/>
                </a:solidFill>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2" name="Group 11">
            <a:extLst>
              <a:ext uri="{FF2B5EF4-FFF2-40B4-BE49-F238E27FC236}">
                <a16:creationId xmlns:a16="http://schemas.microsoft.com/office/drawing/2014/main" id="{64A92F7A-4CBF-F07C-BE76-7A5AE3F32970}"/>
              </a:ext>
            </a:extLst>
          </p:cNvPr>
          <p:cNvGrpSpPr/>
          <p:nvPr/>
        </p:nvGrpSpPr>
        <p:grpSpPr>
          <a:xfrm>
            <a:off x="5796135" y="339502"/>
            <a:ext cx="2796170" cy="3799937"/>
            <a:chOff x="7968582" y="1358164"/>
            <a:chExt cx="3728226" cy="5066583"/>
          </a:xfrm>
        </p:grpSpPr>
        <p:sp>
          <p:nvSpPr>
            <p:cNvPr id="13" name="TextBox 12">
              <a:extLst>
                <a:ext uri="{FF2B5EF4-FFF2-40B4-BE49-F238E27FC236}">
                  <a16:creationId xmlns:a16="http://schemas.microsoft.com/office/drawing/2014/main" id="{A07F7BD1-5DFB-4AC1-3C36-2E48911C9143}"/>
                </a:ext>
              </a:extLst>
            </p:cNvPr>
            <p:cNvSpPr txBox="1"/>
            <p:nvPr/>
          </p:nvSpPr>
          <p:spPr>
            <a:xfrm>
              <a:off x="7968582" y="5774655"/>
              <a:ext cx="3728226" cy="650092"/>
            </a:xfrm>
            <a:prstGeom prst="rect">
              <a:avLst/>
            </a:prstGeom>
            <a:noFill/>
          </p:spPr>
          <p:txBody>
            <a:bodyPr wrap="square">
              <a:spAutoFit/>
            </a:bodyPr>
            <a:lstStyle/>
            <a:p>
              <a:pPr>
                <a:lnSpc>
                  <a:spcPct val="107000"/>
                </a:lnSpc>
                <a:spcAft>
                  <a:spcPts val="600"/>
                </a:spcAft>
              </a:pPr>
              <a:r>
                <a:rPr lang="en-US" sz="1200" dirty="0" smtClean="0">
                  <a:latin typeface="Calibri" panose="020F0502020204030204" pitchFamily="34" charset="0"/>
                  <a:ea typeface="Calibri" panose="020F0502020204030204" pitchFamily="34" charset="0"/>
                  <a:cs typeface="Times New Roman" panose="02020603050405020304" pitchFamily="18" charset="0"/>
                </a:rPr>
                <a:t>D</a:t>
              </a:r>
              <a:r>
                <a:rPr lang="id-ID" sz="1200" dirty="0" smtClean="0">
                  <a:latin typeface="Calibri" panose="020F0502020204030204" pitchFamily="34" charset="0"/>
                  <a:ea typeface="Calibri" panose="020F0502020204030204" pitchFamily="34" charset="0"/>
                  <a:cs typeface="Times New Roman" panose="02020603050405020304" pitchFamily="18" charset="0"/>
                </a:rPr>
                <a:t>istilasi bertingkat adalah pemisahan fraksi dengan perbedaan titik didih.</a:t>
              </a:r>
              <a:endParaRPr lang="en-ID" sz="12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4" name="Picture 2">
              <a:extLst>
                <a:ext uri="{FF2B5EF4-FFF2-40B4-BE49-F238E27FC236}">
                  <a16:creationId xmlns:a16="http://schemas.microsoft.com/office/drawing/2014/main" id="{12F35E18-1966-044B-0F41-86C94838D9CA}"/>
                </a:ext>
              </a:extLst>
            </p:cNvPr>
            <p:cNvPicPr>
              <a:picLocks noChangeAspect="1" noChangeArrowheads="1"/>
            </p:cNvPicPr>
            <p:nvPr/>
          </p:nvPicPr>
          <p:blipFill>
            <a:blip r:embed="rId3">
              <a:clrChange>
                <a:clrFrom>
                  <a:srgbClr val="F8FCF8"/>
                </a:clrFrom>
                <a:clrTo>
                  <a:srgbClr val="F8FCF8">
                    <a:alpha val="0"/>
                  </a:srgbClr>
                </a:clrTo>
              </a:clrChange>
              <a:extLst>
                <a:ext uri="{28A0092B-C50C-407E-A947-70E740481C1C}">
                  <a14:useLocalDpi xmlns:a14="http://schemas.microsoft.com/office/drawing/2010/main" val="0"/>
                </a:ext>
              </a:extLst>
            </a:blip>
            <a:srcRect/>
            <a:stretch>
              <a:fillRect/>
            </a:stretch>
          </p:blipFill>
          <p:spPr bwMode="auto">
            <a:xfrm>
              <a:off x="7968582" y="1358164"/>
              <a:ext cx="3625663" cy="433398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B8DD2AC7-5213-896D-8849-53F7756890B4}"/>
                </a:ext>
              </a:extLst>
            </p:cNvPr>
            <p:cNvSpPr txBox="1"/>
            <p:nvPr/>
          </p:nvSpPr>
          <p:spPr>
            <a:xfrm>
              <a:off x="7968582" y="5312060"/>
              <a:ext cx="2883194" cy="353601"/>
            </a:xfrm>
            <a:prstGeom prst="rect">
              <a:avLst/>
            </a:prstGeom>
            <a:noFill/>
          </p:spPr>
          <p:txBody>
            <a:bodyPr wrap="square">
              <a:spAutoFit/>
            </a:bodyPr>
            <a:lstStyle/>
            <a:p>
              <a:pPr>
                <a:lnSpc>
                  <a:spcPct val="107000"/>
                </a:lnSpc>
                <a:spcAft>
                  <a:spcPts val="600"/>
                </a:spcAft>
              </a:pPr>
              <a:r>
                <a:rPr lang="id-ID" sz="1050" i="1" dirty="0">
                  <a:latin typeface="Calibri" panose="020F0502020204030204" pitchFamily="34" charset="0"/>
                  <a:ea typeface="Calibri" panose="020F0502020204030204" pitchFamily="34" charset="0"/>
                  <a:cs typeface="Times New Roman" panose="02020603050405020304" pitchFamily="18" charset="0"/>
                </a:rPr>
                <a:t>Sumber: id.wikipedia.org</a:t>
              </a:r>
              <a:endParaRPr lang="en-ID" sz="1050" dirty="0">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2259095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500"/>
                                        <p:tgtEl>
                                          <p:spTgt spid="5">
                                            <p:txEl>
                                              <p:pRg st="0" end="0"/>
                                            </p:txEl>
                                          </p:spTgt>
                                        </p:tgtEl>
                                      </p:cBhvr>
                                    </p:animEffect>
                                  </p:childTnLst>
                                </p:cTn>
                              </p:par>
                              <p:par>
                                <p:cTn id="8" presetID="42"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anim calcmode="lin" valueType="num">
                                      <p:cBhvr>
                                        <p:cTn id="11" dur="1000" fill="hold"/>
                                        <p:tgtEl>
                                          <p:spTgt spid="12"/>
                                        </p:tgtEl>
                                        <p:attrNameLst>
                                          <p:attrName>ppt_x</p:attrName>
                                        </p:attrNameLst>
                                      </p:cBhvr>
                                      <p:tavLst>
                                        <p:tav tm="0">
                                          <p:val>
                                            <p:strVal val="#ppt_x"/>
                                          </p:val>
                                        </p:tav>
                                        <p:tav tm="100000">
                                          <p:val>
                                            <p:strVal val="#ppt_x"/>
                                          </p:val>
                                        </p:tav>
                                      </p:tavLst>
                                    </p:anim>
                                    <p:anim calcmode="lin" valueType="num">
                                      <p:cBhvr>
                                        <p:cTn id="12" dur="1000" fill="hold"/>
                                        <p:tgtEl>
                                          <p:spTgt spid="1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6"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176" t="16400" r="50000" b="65400"/>
          <a:stretch/>
        </p:blipFill>
        <p:spPr>
          <a:xfrm>
            <a:off x="389595" y="309439"/>
            <a:ext cx="4464496" cy="936104"/>
          </a:xfrm>
          <a:prstGeom prst="rect">
            <a:avLst/>
          </a:prstGeom>
        </p:spPr>
      </p:pic>
      <p:sp>
        <p:nvSpPr>
          <p:cNvPr id="6" name="Rectangle 5"/>
          <p:cNvSpPr/>
          <p:nvPr/>
        </p:nvSpPr>
        <p:spPr>
          <a:xfrm>
            <a:off x="611560" y="491813"/>
            <a:ext cx="2111475" cy="532903"/>
          </a:xfrm>
          <a:prstGeom prst="rect">
            <a:avLst/>
          </a:prstGeom>
        </p:spPr>
        <p:txBody>
          <a:bodyPr wrap="none">
            <a:spAutoFit/>
          </a:bodyPr>
          <a:lstStyle/>
          <a:p>
            <a:pPr marL="514350" indent="-514350">
              <a:lnSpc>
                <a:spcPct val="107000"/>
              </a:lnSpc>
              <a:spcAft>
                <a:spcPts val="600"/>
              </a:spcAft>
              <a:buFont typeface="+mj-lt"/>
              <a:buAutoNum type="arabicPeriod" startAt="3"/>
            </a:pPr>
            <a:r>
              <a:rPr lang="en-US" sz="2800" b="1" dirty="0" smtClean="0">
                <a:solidFill>
                  <a:srgbClr val="FFF3ED"/>
                </a:solidFill>
                <a:latin typeface="Calibri" panose="020F0502020204030204" pitchFamily="34" charset="0"/>
                <a:ea typeface="Calibri" panose="020F0502020204030204" pitchFamily="34" charset="0"/>
                <a:cs typeface="Times New Roman" panose="02020603050405020304" pitchFamily="18" charset="0"/>
              </a:rPr>
              <a:t>Gas </a:t>
            </a:r>
            <a:r>
              <a:rPr lang="en-US" sz="2800" b="1" dirty="0" err="1" smtClean="0">
                <a:solidFill>
                  <a:srgbClr val="FFF3ED"/>
                </a:solidFill>
                <a:latin typeface="Calibri" panose="020F0502020204030204" pitchFamily="34" charset="0"/>
                <a:ea typeface="Calibri" panose="020F0502020204030204" pitchFamily="34" charset="0"/>
                <a:cs typeface="Times New Roman" panose="02020603050405020304" pitchFamily="18" charset="0"/>
              </a:rPr>
              <a:t>Alam</a:t>
            </a:r>
            <a:endParaRPr lang="en-ID" sz="2800" dirty="0">
              <a:solidFill>
                <a:srgbClr val="FFF3ED"/>
              </a:solidFill>
              <a:latin typeface="Calibri" panose="020F0502020204030204" pitchFamily="34" charset="0"/>
              <a:ea typeface="Calibri" panose="020F0502020204030204" pitchFamily="34" charset="0"/>
              <a:cs typeface="Times New Roman" panose="02020603050405020304" pitchFamily="18" charset="0"/>
            </a:endParaRPr>
          </a:p>
        </p:txBody>
      </p:sp>
      <p:grpSp>
        <p:nvGrpSpPr>
          <p:cNvPr id="8" name="Group 7"/>
          <p:cNvGrpSpPr/>
          <p:nvPr/>
        </p:nvGrpSpPr>
        <p:grpSpPr>
          <a:xfrm>
            <a:off x="5292080" y="412082"/>
            <a:ext cx="3857136" cy="3485548"/>
            <a:chOff x="5292080" y="233629"/>
            <a:chExt cx="3857136" cy="3485548"/>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50787" t="3800" b="17801"/>
            <a:stretch/>
          </p:blipFill>
          <p:spPr>
            <a:xfrm>
              <a:off x="5292080" y="233629"/>
              <a:ext cx="3857136" cy="3456384"/>
            </a:xfrm>
            <a:prstGeom prst="rect">
              <a:avLst/>
            </a:prstGeom>
          </p:spPr>
        </p:pic>
        <p:sp>
          <p:nvSpPr>
            <p:cNvPr id="7" name="TextBox 6">
              <a:extLst>
                <a:ext uri="{FF2B5EF4-FFF2-40B4-BE49-F238E27FC236}">
                  <a16:creationId xmlns:a16="http://schemas.microsoft.com/office/drawing/2014/main" id="{CF95BE1A-6E97-D274-DA6F-EDC11E8B8037}"/>
                </a:ext>
              </a:extLst>
            </p:cNvPr>
            <p:cNvSpPr txBox="1"/>
            <p:nvPr/>
          </p:nvSpPr>
          <p:spPr>
            <a:xfrm rot="21354948">
              <a:off x="5572434" y="3485202"/>
              <a:ext cx="2162396" cy="233975"/>
            </a:xfrm>
            <a:prstGeom prst="rect">
              <a:avLst/>
            </a:prstGeom>
            <a:noFill/>
          </p:spPr>
          <p:txBody>
            <a:bodyPr wrap="square">
              <a:spAutoFit/>
            </a:bodyPr>
            <a:lstStyle/>
            <a:p>
              <a:pPr>
                <a:lnSpc>
                  <a:spcPct val="107000"/>
                </a:lnSpc>
                <a:spcAft>
                  <a:spcPts val="600"/>
                </a:spcAft>
              </a:pPr>
              <a:r>
                <a:rPr lang="id-ID" sz="900" i="1" dirty="0">
                  <a:latin typeface="Calibri" panose="020F0502020204030204" pitchFamily="34" charset="0"/>
                  <a:ea typeface="Calibri" panose="020F0502020204030204" pitchFamily="34" charset="0"/>
                  <a:cs typeface="Times New Roman" panose="02020603050405020304" pitchFamily="18" charset="0"/>
                </a:rPr>
                <a:t>Sumber: flickr.com</a:t>
              </a:r>
              <a:endParaRPr lang="en-ID" sz="900" dirty="0">
                <a:latin typeface="Calibri" panose="020F0502020204030204" pitchFamily="34" charset="0"/>
                <a:ea typeface="Calibri" panose="020F0502020204030204" pitchFamily="34" charset="0"/>
                <a:cs typeface="Times New Roman" panose="02020603050405020304" pitchFamily="18" charset="0"/>
              </a:endParaRPr>
            </a:p>
          </p:txBody>
        </p:sp>
      </p:grpSp>
      <p:sp>
        <p:nvSpPr>
          <p:cNvPr id="9" name="TextBox 8">
            <a:extLst>
              <a:ext uri="{FF2B5EF4-FFF2-40B4-BE49-F238E27FC236}">
                <a16:creationId xmlns:a16="http://schemas.microsoft.com/office/drawing/2014/main" id="{388CB046-8A73-9016-D9A0-FB277A726A29}"/>
              </a:ext>
            </a:extLst>
          </p:cNvPr>
          <p:cNvSpPr txBox="1"/>
          <p:nvPr/>
        </p:nvSpPr>
        <p:spPr>
          <a:xfrm>
            <a:off x="389595" y="1173394"/>
            <a:ext cx="4974493" cy="3506216"/>
          </a:xfrm>
          <a:prstGeom prst="rect">
            <a:avLst/>
          </a:prstGeom>
          <a:noFill/>
        </p:spPr>
        <p:txBody>
          <a:bodyPr wrap="square">
            <a:spAutoFit/>
          </a:bodyPr>
          <a:lstStyle/>
          <a:p>
            <a:pPr marL="257175" indent="-257175">
              <a:lnSpc>
                <a:spcPct val="107000"/>
              </a:lnSpc>
              <a:spcAft>
                <a:spcPts val="600"/>
              </a:spcAft>
              <a:buFont typeface="Wingdings" panose="05000000000000000000" pitchFamily="2" charset="2"/>
              <a:buChar char="§"/>
            </a:pPr>
            <a:r>
              <a:rPr lang="id-ID" dirty="0" smtClean="0">
                <a:ea typeface="Calibri" panose="020F0502020204030204" pitchFamily="34" charset="0"/>
                <a:cs typeface="Times New Roman" panose="02020603050405020304" pitchFamily="18" charset="0"/>
              </a:rPr>
              <a:t>Gas </a:t>
            </a:r>
            <a:r>
              <a:rPr lang="id-ID" dirty="0">
                <a:ea typeface="Calibri" panose="020F0502020204030204" pitchFamily="34" charset="0"/>
                <a:cs typeface="Times New Roman" panose="02020603050405020304" pitchFamily="18" charset="0"/>
              </a:rPr>
              <a:t>alam atau gas bumi </a:t>
            </a:r>
            <a:r>
              <a:rPr lang="en-US" dirty="0" err="1" smtClean="0">
                <a:ea typeface="Calibri" panose="020F0502020204030204" pitchFamily="34" charset="0"/>
                <a:cs typeface="Times New Roman" panose="02020603050405020304" pitchFamily="18" charset="0"/>
              </a:rPr>
              <a:t>merupakan</a:t>
            </a:r>
            <a:r>
              <a:rPr lang="en-US" dirty="0" smtClean="0">
                <a:ea typeface="Calibri" panose="020F0502020204030204" pitchFamily="34" charset="0"/>
                <a:cs typeface="Times New Roman" panose="02020603050405020304" pitchFamily="18" charset="0"/>
              </a:rPr>
              <a:t> </a:t>
            </a:r>
            <a:r>
              <a:rPr lang="en-US" dirty="0" err="1" smtClean="0">
                <a:ea typeface="Calibri" panose="020F0502020204030204" pitchFamily="34" charset="0"/>
                <a:cs typeface="Times New Roman" panose="02020603050405020304" pitchFamily="18" charset="0"/>
              </a:rPr>
              <a:t>sumber</a:t>
            </a:r>
            <a:r>
              <a:rPr lang="en-US" dirty="0" smtClean="0">
                <a:ea typeface="Calibri" panose="020F0502020204030204" pitchFamily="34" charset="0"/>
                <a:cs typeface="Times New Roman" panose="02020603050405020304" pitchFamily="18" charset="0"/>
              </a:rPr>
              <a:t> </a:t>
            </a:r>
            <a:r>
              <a:rPr lang="en-US" dirty="0" err="1" smtClean="0">
                <a:ea typeface="Calibri" panose="020F0502020204030204" pitchFamily="34" charset="0"/>
                <a:cs typeface="Times New Roman" panose="02020603050405020304" pitchFamily="18" charset="0"/>
              </a:rPr>
              <a:t>energi</a:t>
            </a:r>
            <a:r>
              <a:rPr lang="en-US" dirty="0" smtClean="0">
                <a:ea typeface="Calibri" panose="020F0502020204030204" pitchFamily="34" charset="0"/>
                <a:cs typeface="Times New Roman" panose="02020603050405020304" pitchFamily="18" charset="0"/>
              </a:rPr>
              <a:t> </a:t>
            </a:r>
            <a:r>
              <a:rPr lang="id-ID" dirty="0" smtClean="0">
                <a:ea typeface="Calibri" panose="020F0502020204030204" pitchFamily="34" charset="0"/>
                <a:cs typeface="Times New Roman" panose="02020603050405020304" pitchFamily="18" charset="0"/>
              </a:rPr>
              <a:t>yang </a:t>
            </a:r>
            <a:r>
              <a:rPr lang="id-ID" dirty="0">
                <a:ea typeface="Calibri" panose="020F0502020204030204" pitchFamily="34" charset="0"/>
                <a:cs typeface="Times New Roman" panose="02020603050405020304" pitchFamily="18" charset="0"/>
              </a:rPr>
              <a:t>tersusun atas campuran </a:t>
            </a:r>
            <a:r>
              <a:rPr lang="id-ID" dirty="0" smtClean="0">
                <a:ea typeface="Calibri" panose="020F0502020204030204" pitchFamily="34" charset="0"/>
                <a:cs typeface="Times New Roman" panose="02020603050405020304" pitchFamily="18" charset="0"/>
              </a:rPr>
              <a:t>hidrokarbon</a:t>
            </a:r>
            <a:r>
              <a:rPr lang="en-US" dirty="0" smtClean="0">
                <a:ea typeface="Calibri" panose="020F0502020204030204" pitchFamily="34" charset="0"/>
                <a:cs typeface="Times New Roman" panose="02020603050405020304" pitchFamily="18" charset="0"/>
              </a:rPr>
              <a:t> </a:t>
            </a:r>
            <a:r>
              <a:rPr lang="en-US" dirty="0" err="1" smtClean="0">
                <a:ea typeface="Calibri" panose="020F0502020204030204" pitchFamily="34" charset="0"/>
                <a:cs typeface="Times New Roman" panose="02020603050405020304" pitchFamily="18" charset="0"/>
              </a:rPr>
              <a:t>dengan</a:t>
            </a:r>
            <a:r>
              <a:rPr lang="en-US" dirty="0" smtClean="0">
                <a:ea typeface="Calibri" panose="020F0502020204030204" pitchFamily="34" charset="0"/>
                <a:cs typeface="Times New Roman" panose="02020603050405020304" pitchFamily="18" charset="0"/>
              </a:rPr>
              <a:t> </a:t>
            </a:r>
            <a:r>
              <a:rPr lang="id-ID" dirty="0" smtClean="0">
                <a:ea typeface="Calibri" panose="020F0502020204030204" pitchFamily="34" charset="0"/>
                <a:cs typeface="Times New Roman" panose="02020603050405020304" pitchFamily="18" charset="0"/>
              </a:rPr>
              <a:t>cadangan </a:t>
            </a:r>
            <a:r>
              <a:rPr lang="id-ID" dirty="0">
                <a:ea typeface="Calibri" panose="020F0502020204030204" pitchFamily="34" charset="0"/>
                <a:cs typeface="Times New Roman" panose="02020603050405020304" pitchFamily="18" charset="0"/>
              </a:rPr>
              <a:t>terbesar setelah batu bara dan minyak bumi. </a:t>
            </a:r>
          </a:p>
          <a:p>
            <a:pPr marL="257175" indent="-257175">
              <a:lnSpc>
                <a:spcPct val="107000"/>
              </a:lnSpc>
              <a:spcAft>
                <a:spcPts val="600"/>
              </a:spcAft>
              <a:buFont typeface="Wingdings" panose="05000000000000000000" pitchFamily="2" charset="2"/>
              <a:buChar char="§"/>
            </a:pPr>
            <a:r>
              <a:rPr lang="id-ID" dirty="0">
                <a:ea typeface="Calibri" panose="020F0502020204030204" pitchFamily="34" charset="0"/>
                <a:cs typeface="Times New Roman" panose="02020603050405020304" pitchFamily="18" charset="0"/>
              </a:rPr>
              <a:t>Gas alam berasal dari mikroorganisme, hewan, dan sisa tumbuhan yang berada di bawah tanah selama jutaan tahun. </a:t>
            </a:r>
          </a:p>
          <a:p>
            <a:pPr marL="257175" indent="-257175">
              <a:lnSpc>
                <a:spcPct val="107000"/>
              </a:lnSpc>
              <a:spcAft>
                <a:spcPts val="600"/>
              </a:spcAft>
              <a:buFont typeface="Wingdings" panose="05000000000000000000" pitchFamily="2" charset="2"/>
              <a:buChar char="§"/>
            </a:pPr>
            <a:r>
              <a:rPr lang="id-ID" dirty="0">
                <a:ea typeface="Calibri" panose="020F0502020204030204" pitchFamily="34" charset="0"/>
                <a:cs typeface="Times New Roman" panose="02020603050405020304" pitchFamily="18" charset="0"/>
              </a:rPr>
              <a:t>Jika dibandingkan dengan sumber energi fosil lainnya, gas alam memiliki tingkat polusi yang paling rendah karena memiliki intensitas karbon yang rendah</a:t>
            </a:r>
            <a:r>
              <a:rPr lang="id-ID" dirty="0" smtClean="0">
                <a:ea typeface="Calibri" panose="020F0502020204030204" pitchFamily="34" charset="0"/>
                <a:cs typeface="Times New Roman" panose="02020603050405020304" pitchFamily="18" charset="0"/>
              </a:rPr>
              <a:t>.</a:t>
            </a:r>
            <a:endParaRPr lang="id-ID"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295313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randombar(horizontal)">
                                      <p:cBhvr>
                                        <p:cTn id="11" dur="500"/>
                                        <p:tgtEl>
                                          <p:spTgt spid="9">
                                            <p:txEl>
                                              <p:pRg st="0" end="0"/>
                                            </p:txEl>
                                          </p:spTgt>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9">
                                            <p:txEl>
                                              <p:pRg st="1" end="1"/>
                                            </p:txEl>
                                          </p:spTgt>
                                        </p:tgtEl>
                                        <p:attrNameLst>
                                          <p:attrName>style.visibility</p:attrName>
                                        </p:attrNameLst>
                                      </p:cBhvr>
                                      <p:to>
                                        <p:strVal val="visible"/>
                                      </p:to>
                                    </p:set>
                                    <p:animEffect transition="in" filter="randombar(horizontal)">
                                      <p:cBhvr>
                                        <p:cTn id="20" dur="500"/>
                                        <p:tgtEl>
                                          <p:spTgt spid="9">
                                            <p:txEl>
                                              <p:pRg st="1" end="1"/>
                                            </p:txEl>
                                          </p:spTgt>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9">
                                            <p:txEl>
                                              <p:pRg st="2" end="2"/>
                                            </p:txEl>
                                          </p:spTgt>
                                        </p:tgtEl>
                                        <p:attrNameLst>
                                          <p:attrName>style.visibility</p:attrName>
                                        </p:attrNameLst>
                                      </p:cBhvr>
                                      <p:to>
                                        <p:strVal val="visible"/>
                                      </p:to>
                                    </p:set>
                                    <p:animEffect transition="in" filter="randombar(horizontal)">
                                      <p:cBhvr>
                                        <p:cTn id="24"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176" t="16400" r="50000" b="65400"/>
          <a:stretch/>
        </p:blipFill>
        <p:spPr>
          <a:xfrm>
            <a:off x="389595" y="309439"/>
            <a:ext cx="4464496" cy="936104"/>
          </a:xfrm>
          <a:prstGeom prst="rect">
            <a:avLst/>
          </a:prstGeom>
        </p:spPr>
      </p:pic>
      <p:sp>
        <p:nvSpPr>
          <p:cNvPr id="6" name="Rectangle 5"/>
          <p:cNvSpPr/>
          <p:nvPr/>
        </p:nvSpPr>
        <p:spPr>
          <a:xfrm>
            <a:off x="611560" y="491813"/>
            <a:ext cx="2111475" cy="532903"/>
          </a:xfrm>
          <a:prstGeom prst="rect">
            <a:avLst/>
          </a:prstGeom>
        </p:spPr>
        <p:txBody>
          <a:bodyPr wrap="none">
            <a:spAutoFit/>
          </a:bodyPr>
          <a:lstStyle/>
          <a:p>
            <a:pPr marL="514350" indent="-514350">
              <a:lnSpc>
                <a:spcPct val="107000"/>
              </a:lnSpc>
              <a:spcAft>
                <a:spcPts val="600"/>
              </a:spcAft>
              <a:buFont typeface="+mj-lt"/>
              <a:buAutoNum type="arabicPeriod" startAt="3"/>
            </a:pPr>
            <a:r>
              <a:rPr lang="en-US" sz="2800" b="1" dirty="0" smtClean="0">
                <a:solidFill>
                  <a:srgbClr val="FFF3ED"/>
                </a:solidFill>
                <a:latin typeface="Calibri" panose="020F0502020204030204" pitchFamily="34" charset="0"/>
                <a:ea typeface="Calibri" panose="020F0502020204030204" pitchFamily="34" charset="0"/>
                <a:cs typeface="Times New Roman" panose="02020603050405020304" pitchFamily="18" charset="0"/>
              </a:rPr>
              <a:t>Gas </a:t>
            </a:r>
            <a:r>
              <a:rPr lang="en-US" sz="2800" b="1" dirty="0" err="1" smtClean="0">
                <a:solidFill>
                  <a:srgbClr val="FFF3ED"/>
                </a:solidFill>
                <a:latin typeface="Calibri" panose="020F0502020204030204" pitchFamily="34" charset="0"/>
                <a:ea typeface="Calibri" panose="020F0502020204030204" pitchFamily="34" charset="0"/>
                <a:cs typeface="Times New Roman" panose="02020603050405020304" pitchFamily="18" charset="0"/>
              </a:rPr>
              <a:t>Alam</a:t>
            </a:r>
            <a:endParaRPr lang="en-ID" sz="2800" dirty="0">
              <a:solidFill>
                <a:srgbClr val="FFF3ED"/>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88CB046-8A73-9016-D9A0-FB277A726A29}"/>
              </a:ext>
            </a:extLst>
          </p:cNvPr>
          <p:cNvSpPr txBox="1"/>
          <p:nvPr/>
        </p:nvSpPr>
        <p:spPr>
          <a:xfrm>
            <a:off x="389595" y="1173394"/>
            <a:ext cx="4974493" cy="3132909"/>
          </a:xfrm>
          <a:prstGeom prst="rect">
            <a:avLst/>
          </a:prstGeom>
          <a:noFill/>
        </p:spPr>
        <p:txBody>
          <a:bodyPr wrap="square">
            <a:spAutoFit/>
          </a:bodyPr>
          <a:lstStyle/>
          <a:p>
            <a:pPr marL="257175" indent="-257175">
              <a:lnSpc>
                <a:spcPct val="107000"/>
              </a:lnSpc>
              <a:spcAft>
                <a:spcPts val="600"/>
              </a:spcAft>
              <a:buFont typeface="Wingdings" panose="05000000000000000000" pitchFamily="2" charset="2"/>
              <a:buChar char="§"/>
            </a:pPr>
            <a:r>
              <a:rPr lang="id-ID" dirty="0" smtClean="0">
                <a:ea typeface="Calibri" panose="020F0502020204030204" pitchFamily="34" charset="0"/>
                <a:cs typeface="Times New Roman" panose="02020603050405020304" pitchFamily="18" charset="0"/>
              </a:rPr>
              <a:t>Adapun komponen penyusun dalam gas alam, yaitu metana (CH</a:t>
            </a:r>
            <a:r>
              <a:rPr lang="id-ID" baseline="-25000" dirty="0" smtClean="0">
                <a:ea typeface="Calibri" panose="020F0502020204030204" pitchFamily="34" charset="0"/>
                <a:cs typeface="Times New Roman" panose="02020603050405020304" pitchFamily="18" charset="0"/>
              </a:rPr>
              <a:t>4</a:t>
            </a:r>
            <a:r>
              <a:rPr lang="id-ID" dirty="0" smtClean="0">
                <a:ea typeface="Calibri" panose="020F0502020204030204" pitchFamily="34" charset="0"/>
                <a:cs typeface="Times New Roman" panose="02020603050405020304" pitchFamily="18" charset="0"/>
              </a:rPr>
              <a:t>) sebagai komponen terbesar gas alam, kemudian etana (C</a:t>
            </a:r>
            <a:r>
              <a:rPr lang="id-ID" baseline="-25000" dirty="0" smtClean="0">
                <a:ea typeface="Calibri" panose="020F0502020204030204" pitchFamily="34" charset="0"/>
                <a:cs typeface="Times New Roman" panose="02020603050405020304" pitchFamily="18" charset="0"/>
              </a:rPr>
              <a:t>2</a:t>
            </a:r>
            <a:r>
              <a:rPr lang="id-ID" dirty="0" smtClean="0">
                <a:ea typeface="Calibri" panose="020F0502020204030204" pitchFamily="34" charset="0"/>
                <a:cs typeface="Times New Roman" panose="02020603050405020304" pitchFamily="18" charset="0"/>
              </a:rPr>
              <a:t>H</a:t>
            </a:r>
            <a:r>
              <a:rPr lang="id-ID" baseline="-25000" dirty="0" smtClean="0">
                <a:ea typeface="Calibri" panose="020F0502020204030204" pitchFamily="34" charset="0"/>
                <a:cs typeface="Times New Roman" panose="02020603050405020304" pitchFamily="18" charset="0"/>
              </a:rPr>
              <a:t>6</a:t>
            </a:r>
            <a:r>
              <a:rPr lang="id-ID" dirty="0" smtClean="0">
                <a:ea typeface="Calibri" panose="020F0502020204030204" pitchFamily="34" charset="0"/>
                <a:cs typeface="Times New Roman" panose="02020603050405020304" pitchFamily="18" charset="0"/>
              </a:rPr>
              <a:t>), propana (C</a:t>
            </a:r>
            <a:r>
              <a:rPr lang="id-ID" baseline="-25000" dirty="0" smtClean="0">
                <a:ea typeface="Calibri" panose="020F0502020204030204" pitchFamily="34" charset="0"/>
                <a:cs typeface="Times New Roman" panose="02020603050405020304" pitchFamily="18" charset="0"/>
              </a:rPr>
              <a:t>3</a:t>
            </a:r>
            <a:r>
              <a:rPr lang="id-ID" dirty="0" smtClean="0">
                <a:ea typeface="Calibri" panose="020F0502020204030204" pitchFamily="34" charset="0"/>
                <a:cs typeface="Times New Roman" panose="02020603050405020304" pitchFamily="18" charset="0"/>
              </a:rPr>
              <a:t>H</a:t>
            </a:r>
            <a:r>
              <a:rPr lang="id-ID" baseline="-25000" dirty="0" smtClean="0">
                <a:ea typeface="Calibri" panose="020F0502020204030204" pitchFamily="34" charset="0"/>
                <a:cs typeface="Times New Roman" panose="02020603050405020304" pitchFamily="18" charset="0"/>
              </a:rPr>
              <a:t>8</a:t>
            </a:r>
            <a:r>
              <a:rPr lang="id-ID" dirty="0" smtClean="0">
                <a:ea typeface="Calibri" panose="020F0502020204030204" pitchFamily="34" charset="0"/>
                <a:cs typeface="Times New Roman" panose="02020603050405020304" pitchFamily="18" charset="0"/>
              </a:rPr>
              <a:t>), butana (C</a:t>
            </a:r>
            <a:r>
              <a:rPr lang="id-ID" baseline="-25000" dirty="0" smtClean="0">
                <a:ea typeface="Calibri" panose="020F0502020204030204" pitchFamily="34" charset="0"/>
                <a:cs typeface="Times New Roman" panose="02020603050405020304" pitchFamily="18" charset="0"/>
              </a:rPr>
              <a:t>4</a:t>
            </a:r>
            <a:r>
              <a:rPr lang="id-ID" dirty="0" smtClean="0">
                <a:ea typeface="Calibri" panose="020F0502020204030204" pitchFamily="34" charset="0"/>
                <a:cs typeface="Times New Roman" panose="02020603050405020304" pitchFamily="18" charset="0"/>
              </a:rPr>
              <a:t>H</a:t>
            </a:r>
            <a:r>
              <a:rPr lang="id-ID" baseline="-25000" dirty="0" smtClean="0">
                <a:ea typeface="Calibri" panose="020F0502020204030204" pitchFamily="34" charset="0"/>
                <a:cs typeface="Times New Roman" panose="02020603050405020304" pitchFamily="18" charset="0"/>
              </a:rPr>
              <a:t>10</a:t>
            </a:r>
            <a:r>
              <a:rPr lang="id-ID" dirty="0" smtClean="0">
                <a:ea typeface="Calibri" panose="020F0502020204030204" pitchFamily="34" charset="0"/>
                <a:cs typeface="Times New Roman" panose="02020603050405020304" pitchFamily="18" charset="0"/>
              </a:rPr>
              <a:t>), dan komponen lain seperti H</a:t>
            </a:r>
            <a:r>
              <a:rPr lang="id-ID" baseline="-25000" dirty="0" smtClean="0">
                <a:ea typeface="Calibri" panose="020F0502020204030204" pitchFamily="34" charset="0"/>
                <a:cs typeface="Times New Roman" panose="02020603050405020304" pitchFamily="18" charset="0"/>
              </a:rPr>
              <a:t>2</a:t>
            </a:r>
            <a:r>
              <a:rPr lang="id-ID" dirty="0" smtClean="0">
                <a:ea typeface="Calibri" panose="020F0502020204030204" pitchFamily="34" charset="0"/>
                <a:cs typeface="Times New Roman" panose="02020603050405020304" pitchFamily="18" charset="0"/>
              </a:rPr>
              <a:t>O, CO</a:t>
            </a:r>
            <a:r>
              <a:rPr lang="id-ID" baseline="-25000" dirty="0" smtClean="0">
                <a:ea typeface="Calibri" panose="020F0502020204030204" pitchFamily="34" charset="0"/>
                <a:cs typeface="Times New Roman" panose="02020603050405020304" pitchFamily="18" charset="0"/>
              </a:rPr>
              <a:t>2</a:t>
            </a:r>
            <a:r>
              <a:rPr lang="id-ID" dirty="0" smtClean="0">
                <a:ea typeface="Calibri" panose="020F0502020204030204" pitchFamily="34" charset="0"/>
                <a:cs typeface="Times New Roman" panose="02020603050405020304" pitchFamily="18" charset="0"/>
              </a:rPr>
              <a:t>, serta H</a:t>
            </a:r>
            <a:r>
              <a:rPr lang="id-ID" baseline="-25000" dirty="0" smtClean="0">
                <a:ea typeface="Calibri" panose="020F0502020204030204" pitchFamily="34" charset="0"/>
                <a:cs typeface="Times New Roman" panose="02020603050405020304" pitchFamily="18" charset="0"/>
              </a:rPr>
              <a:t>2</a:t>
            </a:r>
            <a:r>
              <a:rPr lang="id-ID" dirty="0" smtClean="0">
                <a:ea typeface="Calibri" panose="020F0502020204030204" pitchFamily="34" charset="0"/>
                <a:cs typeface="Times New Roman" panose="02020603050405020304" pitchFamily="18" charset="0"/>
              </a:rPr>
              <a:t>S. </a:t>
            </a:r>
            <a:endParaRPr lang="en-US" dirty="0" smtClean="0">
              <a:ea typeface="Calibri" panose="020F0502020204030204" pitchFamily="34" charset="0"/>
              <a:cs typeface="Times New Roman" panose="02020603050405020304" pitchFamily="18" charset="0"/>
            </a:endParaRPr>
          </a:p>
          <a:p>
            <a:pPr marL="257175" indent="-257175">
              <a:lnSpc>
                <a:spcPct val="107000"/>
              </a:lnSpc>
              <a:spcAft>
                <a:spcPts val="600"/>
              </a:spcAft>
              <a:buFont typeface="Wingdings" panose="05000000000000000000" pitchFamily="2" charset="2"/>
              <a:buChar char="§"/>
            </a:pPr>
            <a:r>
              <a:rPr lang="id-ID" dirty="0" smtClean="0">
                <a:ea typeface="Calibri" panose="020F0502020204030204" pitchFamily="34" charset="0"/>
                <a:cs typeface="Times New Roman" panose="02020603050405020304" pitchFamily="18" charset="0"/>
              </a:rPr>
              <a:t>Gas alam menghasilkan produk yang dapat dimanfaatkan dalam kehidupan manusia, seperti liquid petroleum gas (LPG), liquid natural gas (LNG), compressed natural gas (CNG), dan coal bed methane (CBM). </a:t>
            </a:r>
            <a:endParaRPr lang="id-ID" dirty="0">
              <a:ea typeface="Calibri" panose="020F0502020204030204" pitchFamily="34" charset="0"/>
              <a:cs typeface="Times New Roman" panose="02020603050405020304" pitchFamily="18" charset="0"/>
            </a:endParaRPr>
          </a:p>
        </p:txBody>
      </p:sp>
      <p:grpSp>
        <p:nvGrpSpPr>
          <p:cNvPr id="5" name="Group 4"/>
          <p:cNvGrpSpPr/>
          <p:nvPr/>
        </p:nvGrpSpPr>
        <p:grpSpPr>
          <a:xfrm>
            <a:off x="5220072" y="393939"/>
            <a:ext cx="3939427" cy="3503691"/>
            <a:chOff x="5220072" y="393939"/>
            <a:chExt cx="3939427" cy="3503691"/>
          </a:xfrm>
        </p:grpSpPr>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50000" t="3800" b="17801"/>
            <a:stretch/>
          </p:blipFill>
          <p:spPr>
            <a:xfrm>
              <a:off x="5220072" y="393939"/>
              <a:ext cx="3939427" cy="3474527"/>
            </a:xfrm>
            <a:prstGeom prst="rect">
              <a:avLst/>
            </a:prstGeom>
          </p:spPr>
        </p:pic>
        <p:sp>
          <p:nvSpPr>
            <p:cNvPr id="11" name="TextBox 10">
              <a:extLst>
                <a:ext uri="{FF2B5EF4-FFF2-40B4-BE49-F238E27FC236}">
                  <a16:creationId xmlns:a16="http://schemas.microsoft.com/office/drawing/2014/main" id="{CF95BE1A-6E97-D274-DA6F-EDC11E8B8037}"/>
                </a:ext>
              </a:extLst>
            </p:cNvPr>
            <p:cNvSpPr txBox="1"/>
            <p:nvPr/>
          </p:nvSpPr>
          <p:spPr>
            <a:xfrm rot="21354948">
              <a:off x="5572434" y="3663655"/>
              <a:ext cx="2162396" cy="233975"/>
            </a:xfrm>
            <a:prstGeom prst="rect">
              <a:avLst/>
            </a:prstGeom>
            <a:noFill/>
          </p:spPr>
          <p:txBody>
            <a:bodyPr wrap="square">
              <a:spAutoFit/>
            </a:bodyPr>
            <a:lstStyle/>
            <a:p>
              <a:pPr>
                <a:lnSpc>
                  <a:spcPct val="107000"/>
                </a:lnSpc>
                <a:spcAft>
                  <a:spcPts val="600"/>
                </a:spcAft>
              </a:pPr>
              <a:r>
                <a:rPr lang="id-ID" sz="900" i="1" dirty="0">
                  <a:latin typeface="Calibri" panose="020F0502020204030204" pitchFamily="34" charset="0"/>
                  <a:ea typeface="Calibri" panose="020F0502020204030204" pitchFamily="34" charset="0"/>
                  <a:cs typeface="Times New Roman" panose="02020603050405020304" pitchFamily="18" charset="0"/>
                </a:rPr>
                <a:t>Sumber: </a:t>
              </a:r>
              <a:r>
                <a:rPr lang="id-ID" sz="900" i="1" dirty="0" smtClean="0">
                  <a:latin typeface="Calibri" panose="020F0502020204030204" pitchFamily="34" charset="0"/>
                  <a:ea typeface="Calibri" panose="020F0502020204030204" pitchFamily="34" charset="0"/>
                  <a:cs typeface="Times New Roman" panose="02020603050405020304" pitchFamily="18" charset="0"/>
                </a:rPr>
                <a:t>flickr.com</a:t>
              </a:r>
              <a:endParaRPr lang="en-ID" sz="900" dirty="0">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412753098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randombar(horizontal)">
                                      <p:cBhvr>
                                        <p:cTn id="7" dur="500"/>
                                        <p:tgtEl>
                                          <p:spTgt spid="9">
                                            <p:txEl>
                                              <p:pRg st="0" end="0"/>
                                            </p:txEl>
                                          </p:spTgt>
                                        </p:tgtEl>
                                      </p:cBhvr>
                                    </p:animEffect>
                                  </p:childTnLst>
                                </p:cTn>
                              </p:par>
                              <p:par>
                                <p:cTn id="8" presetID="42"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9">
                                            <p:txEl>
                                              <p:pRg st="1" end="1"/>
                                            </p:txEl>
                                          </p:spTgt>
                                        </p:tgtEl>
                                        <p:attrNameLst>
                                          <p:attrName>style.visibility</p:attrName>
                                        </p:attrNameLst>
                                      </p:cBhvr>
                                      <p:to>
                                        <p:strVal val="visible"/>
                                      </p:to>
                                    </p:set>
                                    <p:animEffect transition="in" filter="randombar(horizontal)">
                                      <p:cBhvr>
                                        <p:cTn id="16"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176" t="16400" r="50000" b="65400"/>
          <a:stretch/>
        </p:blipFill>
        <p:spPr>
          <a:xfrm>
            <a:off x="389595" y="309439"/>
            <a:ext cx="4464496" cy="936104"/>
          </a:xfrm>
          <a:prstGeom prst="rect">
            <a:avLst/>
          </a:prstGeom>
        </p:spPr>
      </p:pic>
      <p:sp>
        <p:nvSpPr>
          <p:cNvPr id="6" name="Rectangle 5"/>
          <p:cNvSpPr/>
          <p:nvPr/>
        </p:nvSpPr>
        <p:spPr>
          <a:xfrm>
            <a:off x="611560" y="491813"/>
            <a:ext cx="2111475" cy="532903"/>
          </a:xfrm>
          <a:prstGeom prst="rect">
            <a:avLst/>
          </a:prstGeom>
        </p:spPr>
        <p:txBody>
          <a:bodyPr wrap="none">
            <a:spAutoFit/>
          </a:bodyPr>
          <a:lstStyle/>
          <a:p>
            <a:pPr marL="514350" indent="-514350">
              <a:lnSpc>
                <a:spcPct val="107000"/>
              </a:lnSpc>
              <a:spcAft>
                <a:spcPts val="600"/>
              </a:spcAft>
              <a:buFont typeface="+mj-lt"/>
              <a:buAutoNum type="arabicPeriod" startAt="3"/>
            </a:pPr>
            <a:r>
              <a:rPr lang="en-US" sz="2800" b="1" dirty="0" smtClean="0">
                <a:solidFill>
                  <a:srgbClr val="FFF3ED"/>
                </a:solidFill>
                <a:latin typeface="Calibri" panose="020F0502020204030204" pitchFamily="34" charset="0"/>
                <a:ea typeface="Calibri" panose="020F0502020204030204" pitchFamily="34" charset="0"/>
                <a:cs typeface="Times New Roman" panose="02020603050405020304" pitchFamily="18" charset="0"/>
              </a:rPr>
              <a:t>Gas </a:t>
            </a:r>
            <a:r>
              <a:rPr lang="en-US" sz="2800" b="1" dirty="0" err="1" smtClean="0">
                <a:solidFill>
                  <a:srgbClr val="FFF3ED"/>
                </a:solidFill>
                <a:latin typeface="Calibri" panose="020F0502020204030204" pitchFamily="34" charset="0"/>
                <a:ea typeface="Calibri" panose="020F0502020204030204" pitchFamily="34" charset="0"/>
                <a:cs typeface="Times New Roman" panose="02020603050405020304" pitchFamily="18" charset="0"/>
              </a:rPr>
              <a:t>Alam</a:t>
            </a:r>
            <a:endParaRPr lang="en-ID" sz="2800" dirty="0">
              <a:solidFill>
                <a:srgbClr val="FFF3ED"/>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88CB046-8A73-9016-D9A0-FB277A726A29}"/>
              </a:ext>
            </a:extLst>
          </p:cNvPr>
          <p:cNvSpPr txBox="1"/>
          <p:nvPr/>
        </p:nvSpPr>
        <p:spPr>
          <a:xfrm>
            <a:off x="389595" y="1173394"/>
            <a:ext cx="4974493" cy="2823402"/>
          </a:xfrm>
          <a:prstGeom prst="rect">
            <a:avLst/>
          </a:prstGeom>
          <a:noFill/>
        </p:spPr>
        <p:txBody>
          <a:bodyPr wrap="square">
            <a:spAutoFit/>
          </a:bodyPr>
          <a:lstStyle/>
          <a:p>
            <a:pPr marL="257175" indent="-257175">
              <a:lnSpc>
                <a:spcPct val="107000"/>
              </a:lnSpc>
              <a:spcAft>
                <a:spcPts val="600"/>
              </a:spcAft>
              <a:buFont typeface="Wingdings" panose="05000000000000000000" pitchFamily="2" charset="2"/>
              <a:buChar char="§"/>
            </a:pPr>
            <a:r>
              <a:rPr lang="id-ID" dirty="0">
                <a:ea typeface="Calibri" panose="020F0502020204030204" pitchFamily="34" charset="0"/>
                <a:cs typeface="Times New Roman" panose="02020603050405020304" pitchFamily="18" charset="0"/>
              </a:rPr>
              <a:t>Umumnya, pemanfaatan gas dan uap dalam pembangkit listrik adalah sama. Hanya pada Pembangkit Listrik Tenaga Gas (PLTG) menggunakan gas sebagai pemutar turbin. </a:t>
            </a:r>
          </a:p>
          <a:p>
            <a:pPr marL="257175" indent="-257175">
              <a:lnSpc>
                <a:spcPct val="107000"/>
              </a:lnSpc>
              <a:spcAft>
                <a:spcPts val="600"/>
              </a:spcAft>
              <a:buFont typeface="Wingdings" panose="05000000000000000000" pitchFamily="2" charset="2"/>
              <a:buChar char="§"/>
            </a:pPr>
            <a:r>
              <a:rPr lang="id-ID" dirty="0">
                <a:ea typeface="Calibri" panose="020F0502020204030204" pitchFamily="34" charset="0"/>
                <a:cs typeface="Times New Roman" panose="02020603050405020304" pitchFamily="18" charset="0"/>
              </a:rPr>
              <a:t>Oleh karena turbin dan generator terletak seporos, ketika turbin bergerak, generator juga akan bergerak. Setelah itu, generator akan menghasilkan beda potensial pada medan magnetik sehingga menghasilkan energi listrik. </a:t>
            </a:r>
            <a:endParaRPr lang="id-ID" dirty="0">
              <a:ea typeface="Calibri" panose="020F0502020204030204" pitchFamily="34" charset="0"/>
              <a:cs typeface="Times New Roman" panose="02020603050405020304" pitchFamily="18" charset="0"/>
            </a:endParaRPr>
          </a:p>
        </p:txBody>
      </p:sp>
      <p:grpSp>
        <p:nvGrpSpPr>
          <p:cNvPr id="3" name="Group 2"/>
          <p:cNvGrpSpPr/>
          <p:nvPr/>
        </p:nvGrpSpPr>
        <p:grpSpPr>
          <a:xfrm>
            <a:off x="5211942" y="411510"/>
            <a:ext cx="3939426" cy="3562969"/>
            <a:chOff x="5211942" y="411510"/>
            <a:chExt cx="3939426" cy="3562969"/>
          </a:xfrm>
        </p:grpSpPr>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50787" t="3800" b="19201"/>
            <a:stretch/>
          </p:blipFill>
          <p:spPr>
            <a:xfrm>
              <a:off x="5211942" y="411510"/>
              <a:ext cx="3939426" cy="3467086"/>
            </a:xfrm>
            <a:prstGeom prst="rect">
              <a:avLst/>
            </a:prstGeom>
          </p:spPr>
        </p:pic>
        <p:sp>
          <p:nvSpPr>
            <p:cNvPr id="12" name="TextBox 11">
              <a:extLst>
                <a:ext uri="{FF2B5EF4-FFF2-40B4-BE49-F238E27FC236}">
                  <a16:creationId xmlns:a16="http://schemas.microsoft.com/office/drawing/2014/main" id="{CF95BE1A-6E97-D274-DA6F-EDC11E8B8037}"/>
                </a:ext>
              </a:extLst>
            </p:cNvPr>
            <p:cNvSpPr txBox="1"/>
            <p:nvPr/>
          </p:nvSpPr>
          <p:spPr>
            <a:xfrm rot="21354948">
              <a:off x="5572434" y="3733964"/>
              <a:ext cx="2162396" cy="240515"/>
            </a:xfrm>
            <a:prstGeom prst="rect">
              <a:avLst/>
            </a:prstGeom>
            <a:noFill/>
          </p:spPr>
          <p:txBody>
            <a:bodyPr wrap="square">
              <a:spAutoFit/>
            </a:bodyPr>
            <a:lstStyle/>
            <a:p>
              <a:pPr>
                <a:lnSpc>
                  <a:spcPct val="107000"/>
                </a:lnSpc>
                <a:spcAft>
                  <a:spcPts val="600"/>
                </a:spcAft>
              </a:pPr>
              <a:r>
                <a:rPr lang="id-ID" sz="900" i="1" dirty="0">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latin typeface="Calibri" panose="020F0502020204030204" pitchFamily="34" charset="0"/>
                  <a:ea typeface="Calibri" panose="020F0502020204030204" pitchFamily="34" charset="0"/>
                  <a:cs typeface="Times New Roman" panose="02020603050405020304" pitchFamily="18" charset="0"/>
                </a:rPr>
                <a:t>commons.wikimedia.org</a:t>
              </a:r>
              <a:endParaRPr lang="en-ID" sz="900" dirty="0">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11556419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randombar(horizontal)">
                                      <p:cBhvr>
                                        <p:cTn id="7" dur="500"/>
                                        <p:tgtEl>
                                          <p:spTgt spid="9">
                                            <p:txEl>
                                              <p:pRg st="0" end="0"/>
                                            </p:txEl>
                                          </p:spTgt>
                                        </p:tgtEl>
                                      </p:cBhvr>
                                    </p:animEffect>
                                  </p:childTnLst>
                                </p:cTn>
                              </p:par>
                              <p:par>
                                <p:cTn id="8" presetID="42"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9">
                                            <p:txEl>
                                              <p:pRg st="1" end="1"/>
                                            </p:txEl>
                                          </p:spTgt>
                                        </p:tgtEl>
                                        <p:attrNameLst>
                                          <p:attrName>style.visibility</p:attrName>
                                        </p:attrNameLst>
                                      </p:cBhvr>
                                      <p:to>
                                        <p:strVal val="visible"/>
                                      </p:to>
                                    </p:set>
                                    <p:animEffect transition="in" filter="randombar(horizontal)">
                                      <p:cBhvr>
                                        <p:cTn id="16"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3"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Energi</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Terbarukan</a:t>
              </a:r>
              <a:endParaRPr lang="en-US" b="1" dirty="0">
                <a:solidFill>
                  <a:schemeClr val="tx1"/>
                </a:solidFill>
                <a:latin typeface="Calibri" panose="020F0502020204030204" pitchFamily="34" charset="0"/>
              </a:endParaRPr>
            </a:p>
          </p:txBody>
        </p:sp>
        <p:sp>
          <p:nvSpPr>
            <p:cNvPr id="4"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5"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6" name="正方形/長方形 15">
              <a:extLst>
                <a:ext uri="{FF2B5EF4-FFF2-40B4-BE49-F238E27FC236}">
                  <a16:creationId xmlns:a16="http://schemas.microsoft.com/office/drawing/2014/main" id="{57DC62A0-338C-462D-955E-1DD70283263E}"/>
                </a:ext>
              </a:extLst>
            </p:cNvPr>
            <p:cNvSpPr/>
            <p:nvPr/>
          </p:nvSpPr>
          <p:spPr>
            <a:xfrm>
              <a:off x="1005737" y="701031"/>
              <a:ext cx="3168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TextBox 6">
              <a:extLst>
                <a:ext uri="{FF2B5EF4-FFF2-40B4-BE49-F238E27FC236}">
                  <a16:creationId xmlns:a16="http://schemas.microsoft.com/office/drawing/2014/main" id="{B212A415-2C76-476C-9864-670DA094215C}"/>
                </a:ext>
              </a:extLst>
            </p:cNvPr>
            <p:cNvSpPr txBox="1"/>
            <p:nvPr/>
          </p:nvSpPr>
          <p:spPr>
            <a:xfrm>
              <a:off x="376823" y="254009"/>
              <a:ext cx="386644" cy="523220"/>
            </a:xfrm>
            <a:prstGeom prst="rect">
              <a:avLst/>
            </a:prstGeom>
            <a:noFill/>
          </p:spPr>
          <p:txBody>
            <a:bodyPr wrap="none" rtlCol="0">
              <a:spAutoFit/>
            </a:bodyPr>
            <a:lstStyle/>
            <a:p>
              <a:r>
                <a:rPr lang="en-US" sz="2800" b="1" dirty="0" smtClean="0">
                  <a:solidFill>
                    <a:schemeClr val="bg1"/>
                  </a:solidFill>
                  <a:latin typeface="Calibri" panose="020F0502020204030204" pitchFamily="34" charset="0"/>
                </a:rPr>
                <a:t>C</a:t>
              </a:r>
              <a:endParaRPr lang="en-US" sz="2800" b="1" dirty="0">
                <a:solidFill>
                  <a:schemeClr val="bg1"/>
                </a:solidFill>
                <a:latin typeface="Calibri" panose="020F0502020204030204" pitchFamily="34" charset="0"/>
              </a:endParaRPr>
            </a:p>
          </p:txBody>
        </p:sp>
      </p:grpSp>
      <p:grpSp>
        <p:nvGrpSpPr>
          <p:cNvPr id="9" name="Group 8"/>
          <p:cNvGrpSpPr/>
          <p:nvPr/>
        </p:nvGrpSpPr>
        <p:grpSpPr>
          <a:xfrm>
            <a:off x="1250164" y="529625"/>
            <a:ext cx="4171325" cy="4536504"/>
            <a:chOff x="4716015" y="453373"/>
            <a:chExt cx="4171325" cy="4536504"/>
          </a:xfrm>
        </p:grpSpPr>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48278"/>
            <a:stretch/>
          </p:blipFill>
          <p:spPr>
            <a:xfrm>
              <a:off x="4716015" y="453373"/>
              <a:ext cx="4171325" cy="4536504"/>
            </a:xfrm>
            <a:prstGeom prst="rect">
              <a:avLst/>
            </a:prstGeom>
          </p:spPr>
        </p:pic>
        <p:sp>
          <p:nvSpPr>
            <p:cNvPr id="11" name="Rectangle 10"/>
            <p:cNvSpPr/>
            <p:nvPr/>
          </p:nvSpPr>
          <p:spPr>
            <a:xfrm>
              <a:off x="4869499" y="1491630"/>
              <a:ext cx="3240360" cy="2585323"/>
            </a:xfrm>
            <a:prstGeom prst="rect">
              <a:avLst/>
            </a:prstGeom>
          </p:spPr>
          <p:txBody>
            <a:bodyPr wrap="square">
              <a:spAutoFit/>
            </a:bodyPr>
            <a:lstStyle/>
            <a:p>
              <a:r>
                <a:rPr lang="id-ID" dirty="0"/>
                <a:t>Beberapa sumber energi yang dapat mengganti sumber energi fosil memiliki karakteristik, antara lain ramah lingkungan dan ketersediaan di alam tidak terbatas. Energi yang berasal dari sumber energi tersebut dikenal dengan nama </a:t>
              </a:r>
              <a:r>
                <a:rPr lang="id-ID" b="1" dirty="0"/>
                <a:t>energi terbarukan</a:t>
              </a:r>
              <a:r>
                <a:rPr lang="id-ID" dirty="0" smtClean="0"/>
                <a:t>.</a:t>
              </a:r>
              <a:endParaRPr lang="id-ID" dirty="0"/>
            </a:p>
          </p:txBody>
        </p:sp>
      </p:gr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36904" y="1844470"/>
            <a:ext cx="3010237" cy="3121912"/>
          </a:xfrm>
          <a:prstGeom prst="rect">
            <a:avLst/>
          </a:prstGeom>
        </p:spPr>
      </p:pic>
    </p:spTree>
    <p:extLst>
      <p:ext uri="{BB962C8B-B14F-4D97-AF65-F5344CB8AC3E}">
        <p14:creationId xmlns:p14="http://schemas.microsoft.com/office/powerpoint/2010/main" val="383247772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50"/>
                                        <p:tgtEl>
                                          <p:spTgt spid="2"/>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par>
                                <p:cTn id="12" presetID="42" presetClass="entr" presetSubtype="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a:extLst>
              <a:ext uri="{FF2B5EF4-FFF2-40B4-BE49-F238E27FC236}">
                <a16:creationId xmlns:a16="http://schemas.microsoft.com/office/drawing/2014/main" id="{041A8BD0-4E64-A17A-6187-D70F2D7AF316}"/>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733750"/>
            <a:ext cx="9144000" cy="6098977"/>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1010704" y="509242"/>
            <a:ext cx="4644232" cy="838375"/>
            <a:chOff x="1689626" y="3434616"/>
            <a:chExt cx="4415612" cy="661134"/>
          </a:xfrm>
        </p:grpSpPr>
        <p:sp>
          <p:nvSpPr>
            <p:cNvPr id="5" name="Parallelogram 4"/>
            <p:cNvSpPr/>
            <p:nvPr/>
          </p:nvSpPr>
          <p:spPr>
            <a:xfrm>
              <a:off x="1800436" y="3486150"/>
              <a:ext cx="3822882" cy="609600"/>
            </a:xfrm>
            <a:prstGeom prst="parallelogram">
              <a:avLst>
                <a:gd name="adj" fmla="val 45313"/>
              </a:avLst>
            </a:prstGeom>
            <a:solidFill>
              <a:schemeClr val="accent1">
                <a:lumMod val="20000"/>
                <a:lumOff val="80000"/>
                <a:alpha val="7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テキスト プレースホルダー 17"/>
            <p:cNvSpPr txBox="1">
              <a:spLocks/>
            </p:cNvSpPr>
            <p:nvPr/>
          </p:nvSpPr>
          <p:spPr>
            <a:xfrm>
              <a:off x="1689626" y="3434616"/>
              <a:ext cx="4415612" cy="609600"/>
            </a:xfrm>
            <a:prstGeom prst="rect">
              <a:avLst/>
            </a:prstGeom>
          </p:spPr>
          <p:txBody>
            <a:bodyPr vert="horz" lIns="36000" tIns="36000" rIns="36000" bIns="36000" rtlCol="0" anchor="ctr">
              <a:noAutofit/>
            </a:bodyPr>
            <a:lstStyle>
              <a:lvl1pPr marL="342900" indent="-342900" algn="l" defTabSz="1632753" rtl="0" eaLnBrk="1" latinLnBrk="0" hangingPunct="1">
                <a:lnSpc>
                  <a:spcPct val="120000"/>
                </a:lnSpc>
                <a:spcBef>
                  <a:spcPts val="1200"/>
                </a:spcBef>
                <a:buClr>
                  <a:schemeClr val="accent5"/>
                </a:buClr>
                <a:buFont typeface="Wingdings" panose="05000000000000000000" pitchFamily="2" charset="2"/>
                <a:buChar char="l"/>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lvl="0" indent="0" algn="ctr">
                <a:buNone/>
              </a:pPr>
              <a:r>
                <a:rPr lang="en-US" sz="2800" b="1" dirty="0" err="1" smtClean="0">
                  <a:solidFill>
                    <a:schemeClr val="tx1"/>
                  </a:solidFill>
                  <a:cs typeface="Arial" panose="020B0604020202020204" pitchFamily="34" charset="0"/>
                  <a:sym typeface="Arial"/>
                </a:rPr>
                <a:t>Sumber</a:t>
              </a:r>
              <a:r>
                <a:rPr lang="en-US" sz="2800" b="1" dirty="0" smtClean="0">
                  <a:solidFill>
                    <a:schemeClr val="tx1"/>
                  </a:solidFill>
                  <a:cs typeface="Arial" panose="020B0604020202020204" pitchFamily="34" charset="0"/>
                  <a:sym typeface="Arial"/>
                </a:rPr>
                <a:t> </a:t>
              </a:r>
              <a:r>
                <a:rPr lang="en-US" sz="2800" b="1" dirty="0" err="1" smtClean="0">
                  <a:solidFill>
                    <a:schemeClr val="tx1"/>
                  </a:solidFill>
                  <a:cs typeface="Arial" panose="020B0604020202020204" pitchFamily="34" charset="0"/>
                  <a:sym typeface="Arial"/>
                </a:rPr>
                <a:t>Energi</a:t>
              </a:r>
              <a:endParaRPr lang="id-ID" sz="2800" b="1" dirty="0">
                <a:solidFill>
                  <a:schemeClr val="tx1"/>
                </a:solidFill>
                <a:cs typeface="Arial" panose="020B0604020202020204" pitchFamily="34" charset="0"/>
                <a:sym typeface="Arial"/>
              </a:endParaRPr>
            </a:p>
          </p:txBody>
        </p:sp>
      </p:gr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 y="4631478"/>
            <a:ext cx="9143244" cy="512022"/>
          </a:xfrm>
          <a:prstGeom prst="rect">
            <a:avLst/>
          </a:prstGeom>
        </p:spPr>
      </p:pic>
      <p:sp>
        <p:nvSpPr>
          <p:cNvPr id="20" name="直角三角形 28"/>
          <p:cNvSpPr/>
          <p:nvPr/>
        </p:nvSpPr>
        <p:spPr>
          <a:xfrm rot="2700000">
            <a:off x="391093" y="358127"/>
            <a:ext cx="1132991" cy="1132991"/>
          </a:xfrm>
          <a:prstGeom prst="rtTriangle">
            <a:avLst/>
          </a:prstGeom>
          <a:solidFill>
            <a:srgbClr val="385891"/>
          </a:solidFill>
          <a:ln w="25400" cap="flat" cmpd="sng" algn="ctr">
            <a:noFill/>
            <a:prstDash val="sysDot"/>
          </a:ln>
          <a:effectLst/>
        </p:spPr>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defTabSz="1219170">
              <a:defRPr/>
            </a:pPr>
            <a:endParaRPr kumimoji="1" lang="ja-JP" altLang="en-US" sz="2400" kern="0" dirty="0">
              <a:solidFill>
                <a:srgbClr val="5BB8D1"/>
              </a:solidFill>
              <a:latin typeface="Open Sans"/>
            </a:endParaRPr>
          </a:p>
        </p:txBody>
      </p:sp>
      <p:sp>
        <p:nvSpPr>
          <p:cNvPr id="21" name="直角三角形 8"/>
          <p:cNvSpPr/>
          <p:nvPr/>
        </p:nvSpPr>
        <p:spPr>
          <a:xfrm rot="2700000">
            <a:off x="613873" y="358138"/>
            <a:ext cx="1132991" cy="1132991"/>
          </a:xfrm>
          <a:prstGeom prst="rtTriangle">
            <a:avLst/>
          </a:prstGeom>
          <a:solidFill>
            <a:srgbClr val="3B68AB"/>
          </a:solidFill>
          <a:ln w="25400" cap="flat" cmpd="sng" algn="ctr">
            <a:noFill/>
            <a:prstDash val="sysDot"/>
          </a:ln>
          <a:effectLst/>
        </p:spPr>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defTabSz="1219170">
              <a:defRPr/>
            </a:pPr>
            <a:endParaRPr kumimoji="1" lang="ja-JP" altLang="en-US" sz="2400" kern="0" dirty="0">
              <a:solidFill>
                <a:srgbClr val="5BB8D1"/>
              </a:solidFill>
              <a:latin typeface="Open Sans"/>
            </a:endParaRPr>
          </a:p>
        </p:txBody>
      </p:sp>
      <p:sp>
        <p:nvSpPr>
          <p:cNvPr id="22" name="直角三角形 4"/>
          <p:cNvSpPr/>
          <p:nvPr/>
        </p:nvSpPr>
        <p:spPr>
          <a:xfrm rot="13500000">
            <a:off x="613873" y="358137"/>
            <a:ext cx="1132991" cy="1132991"/>
          </a:xfrm>
          <a:prstGeom prst="rtTriangle">
            <a:avLst/>
          </a:prstGeom>
          <a:solidFill>
            <a:srgbClr val="A6BEDE"/>
          </a:solidFill>
          <a:ln w="25400" cap="flat" cmpd="sng" algn="ctr">
            <a:noFill/>
            <a:prstDash val="sysDot"/>
          </a:ln>
          <a:effectLst/>
        </p:spPr>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defTabSz="1219170">
              <a:defRPr/>
            </a:pPr>
            <a:endParaRPr kumimoji="1" lang="ja-JP" altLang="en-US" sz="2400" kern="0">
              <a:solidFill>
                <a:srgbClr val="5BB8D1"/>
              </a:solidFill>
              <a:latin typeface="Open Sans"/>
            </a:endParaRPr>
          </a:p>
        </p:txBody>
      </p:sp>
      <p:grpSp>
        <p:nvGrpSpPr>
          <p:cNvPr id="23" name="Group 22"/>
          <p:cNvGrpSpPr/>
          <p:nvPr/>
        </p:nvGrpSpPr>
        <p:grpSpPr>
          <a:xfrm>
            <a:off x="689706" y="427234"/>
            <a:ext cx="981323" cy="994776"/>
            <a:chOff x="2895600" y="-542991"/>
            <a:chExt cx="960519" cy="973686"/>
          </a:xfrm>
        </p:grpSpPr>
        <p:grpSp>
          <p:nvGrpSpPr>
            <p:cNvPr id="24" name="Group 23"/>
            <p:cNvGrpSpPr/>
            <p:nvPr/>
          </p:nvGrpSpPr>
          <p:grpSpPr>
            <a:xfrm>
              <a:off x="2895600" y="-542991"/>
              <a:ext cx="960519" cy="960519"/>
              <a:chOff x="2895600" y="-542991"/>
              <a:chExt cx="960519" cy="960519"/>
            </a:xfrm>
          </p:grpSpPr>
          <p:sp>
            <p:nvSpPr>
              <p:cNvPr id="27" name="Oval 26"/>
              <p:cNvSpPr/>
              <p:nvPr/>
            </p:nvSpPr>
            <p:spPr>
              <a:xfrm>
                <a:off x="2895600" y="-542991"/>
                <a:ext cx="960519" cy="960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solidFill>
                    <a:srgbClr val="4F81BD"/>
                  </a:solidFill>
                </a:endParaRPr>
              </a:p>
            </p:txBody>
          </p:sp>
          <p:sp>
            <p:nvSpPr>
              <p:cNvPr id="28" name="Oval 27"/>
              <p:cNvSpPr/>
              <p:nvPr/>
            </p:nvSpPr>
            <p:spPr>
              <a:xfrm>
                <a:off x="2926335" y="-512255"/>
                <a:ext cx="898264" cy="898263"/>
              </a:xfrm>
              <a:prstGeom prst="ellipse">
                <a:avLst/>
              </a:prstGeom>
              <a:solidFill>
                <a:srgbClr val="C61D22"/>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grpSp>
        <p:sp>
          <p:nvSpPr>
            <p:cNvPr id="25" name="Rectangle 24"/>
            <p:cNvSpPr/>
            <p:nvPr/>
          </p:nvSpPr>
          <p:spPr>
            <a:xfrm>
              <a:off x="2988390" y="-488577"/>
              <a:ext cx="774154" cy="549784"/>
            </a:xfrm>
            <a:prstGeom prst="rect">
              <a:avLst/>
            </a:prstGeom>
            <a:noFill/>
          </p:spPr>
          <p:txBody>
            <a:bodyPr wrap="none" lIns="68580" tIns="34290" rIns="68580" bIns="34290">
              <a:spAutoFit/>
            </a:bodyPr>
            <a:lstStyle/>
            <a:p>
              <a:pPr algn="ctr"/>
              <a:r>
                <a:rPr lang="en-US" sz="3200" b="1" dirty="0">
                  <a:ln w="0"/>
                  <a:solidFill>
                    <a:schemeClr val="bg1"/>
                  </a:solidFill>
                  <a:effectLst>
                    <a:outerShdw blurRad="38100" dist="19050" dir="2700000" algn="tl" rotWithShape="0">
                      <a:schemeClr val="dk1">
                        <a:alpha val="40000"/>
                      </a:schemeClr>
                    </a:outerShdw>
                  </a:effectLst>
                </a:rPr>
                <a:t>Bab</a:t>
              </a:r>
            </a:p>
          </p:txBody>
        </p:sp>
        <p:sp>
          <p:nvSpPr>
            <p:cNvPr id="26" name="Rectangle 25"/>
            <p:cNvSpPr/>
            <p:nvPr/>
          </p:nvSpPr>
          <p:spPr>
            <a:xfrm>
              <a:off x="3214603" y="-119089"/>
              <a:ext cx="339536" cy="549784"/>
            </a:xfrm>
            <a:prstGeom prst="rect">
              <a:avLst/>
            </a:prstGeom>
            <a:noFill/>
          </p:spPr>
          <p:txBody>
            <a:bodyPr wrap="none" lIns="68580" tIns="34290" rIns="68580" bIns="34290">
              <a:spAutoFit/>
            </a:bodyPr>
            <a:lstStyle/>
            <a:p>
              <a:pPr algn="ctr"/>
              <a:r>
                <a:rPr lang="en-US" sz="3200" b="1" dirty="0" smtClean="0">
                  <a:ln w="0"/>
                  <a:solidFill>
                    <a:schemeClr val="bg1"/>
                  </a:solidFill>
                  <a:effectLst>
                    <a:outerShdw blurRad="38100" dist="19050" dir="2700000" algn="tl" rotWithShape="0">
                      <a:schemeClr val="dk1">
                        <a:alpha val="40000"/>
                      </a:schemeClr>
                    </a:outerShdw>
                  </a:effectLst>
                </a:rPr>
                <a:t>2</a:t>
              </a:r>
              <a:endParaRPr lang="en-US" sz="3200" b="1" dirty="0">
                <a:ln w="0"/>
                <a:solidFill>
                  <a:schemeClr val="bg1"/>
                </a:solidFill>
                <a:effectLst>
                  <a:outerShdw blurRad="38100" dist="19050" dir="2700000" algn="tl" rotWithShape="0">
                    <a:schemeClr val="dk1">
                      <a:alpha val="40000"/>
                    </a:schemeClr>
                  </a:outerShdw>
                </a:effectLst>
              </a:endParaRPr>
            </a:p>
          </p:txBody>
        </p:sp>
      </p:grpSp>
      <p:sp>
        <p:nvSpPr>
          <p:cNvPr id="17" name="Rectangle 16">
            <a:extLst>
              <a:ext uri="{FF2B5EF4-FFF2-40B4-BE49-F238E27FC236}">
                <a16:creationId xmlns:a16="http://schemas.microsoft.com/office/drawing/2014/main" id="{F873EA50-0368-C353-6925-8B0A846D3C0C}"/>
              </a:ext>
            </a:extLst>
          </p:cNvPr>
          <p:cNvSpPr/>
          <p:nvPr/>
        </p:nvSpPr>
        <p:spPr>
          <a:xfrm>
            <a:off x="8066461" y="4416034"/>
            <a:ext cx="966931" cy="215444"/>
          </a:xfrm>
          <a:prstGeom prst="rect">
            <a:avLst/>
          </a:prstGeom>
        </p:spPr>
        <p:txBody>
          <a:bodyPr wrap="none">
            <a:spAutoFit/>
          </a:bodyPr>
          <a:lstStyle/>
          <a:p>
            <a:r>
              <a:rPr lang="en-US" sz="800" dirty="0" err="1" smtClean="0">
                <a:solidFill>
                  <a:schemeClr val="bg1"/>
                </a:solidFill>
              </a:rPr>
              <a:t>Sumber</a:t>
            </a:r>
            <a:r>
              <a:rPr lang="en-US" sz="800" dirty="0" smtClean="0">
                <a:solidFill>
                  <a:schemeClr val="bg1"/>
                </a:solidFill>
              </a:rPr>
              <a:t>: </a:t>
            </a:r>
            <a:r>
              <a:rPr lang="en-US" sz="800" i="1" dirty="0" smtClean="0">
                <a:solidFill>
                  <a:schemeClr val="bg1"/>
                </a:solidFill>
              </a:rPr>
              <a:t>flickr.com</a:t>
            </a:r>
            <a:endParaRPr lang="en-US" sz="800" dirty="0">
              <a:solidFill>
                <a:schemeClr val="bg1"/>
              </a:solidFill>
            </a:endParaRPr>
          </a:p>
        </p:txBody>
      </p:sp>
    </p:spTree>
    <p:extLst>
      <p:ext uri="{BB962C8B-B14F-4D97-AF65-F5344CB8AC3E}">
        <p14:creationId xmlns:p14="http://schemas.microsoft.com/office/powerpoint/2010/main" val="38372242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250"/>
                                        <p:tgtEl>
                                          <p:spTgt spid="2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250"/>
                                        <p:tgtEl>
                                          <p:spTgt spid="20"/>
                                        </p:tgtEl>
                                      </p:cBhvr>
                                    </p:animEffect>
                                  </p:childTnLst>
                                </p:cTn>
                              </p:par>
                            </p:childTnLst>
                          </p:cTn>
                        </p:par>
                        <p:par>
                          <p:cTn id="11" fill="hold">
                            <p:stCondLst>
                              <p:cond delay="750"/>
                            </p:stCondLst>
                            <p:childTnLst>
                              <p:par>
                                <p:cTn id="12" presetID="16" presetClass="entr" presetSubtype="21"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barn(inVertical)">
                                      <p:cBhvr>
                                        <p:cTn id="14" dur="250"/>
                                        <p:tgtEl>
                                          <p:spTgt spid="22"/>
                                        </p:tgtEl>
                                      </p:cBhvr>
                                    </p:animEffect>
                                  </p:childTnLst>
                                </p:cTn>
                              </p:par>
                            </p:childTnLst>
                          </p:cTn>
                        </p:par>
                        <p:par>
                          <p:cTn id="15" fill="hold">
                            <p:stCondLst>
                              <p:cond delay="1000"/>
                            </p:stCondLst>
                            <p:childTnLst>
                              <p:par>
                                <p:cTn id="16" presetID="16" presetClass="entr" presetSubtype="21" fill="hold" nodeType="afterEffect">
                                  <p:stCondLst>
                                    <p:cond delay="250"/>
                                  </p:stCondLst>
                                  <p:childTnLst>
                                    <p:set>
                                      <p:cBhvr>
                                        <p:cTn id="17" dur="1" fill="hold">
                                          <p:stCondLst>
                                            <p:cond delay="0"/>
                                          </p:stCondLst>
                                        </p:cTn>
                                        <p:tgtEl>
                                          <p:spTgt spid="23"/>
                                        </p:tgtEl>
                                        <p:attrNameLst>
                                          <p:attrName>style.visibility</p:attrName>
                                        </p:attrNameLst>
                                      </p:cBhvr>
                                      <p:to>
                                        <p:strVal val="visible"/>
                                      </p:to>
                                    </p:set>
                                    <p:animEffect transition="in" filter="barn(inVertical)">
                                      <p:cBhvr>
                                        <p:cTn id="18" dur="500"/>
                                        <p:tgtEl>
                                          <p:spTgt spid="23"/>
                                        </p:tgtEl>
                                      </p:cBhvr>
                                    </p:animEffect>
                                  </p:childTnLst>
                                </p:cTn>
                              </p:par>
                            </p:childTnLst>
                          </p:cTn>
                        </p:par>
                        <p:par>
                          <p:cTn id="19" fill="hold">
                            <p:stCondLst>
                              <p:cond delay="1750"/>
                            </p:stCondLst>
                            <p:childTnLst>
                              <p:par>
                                <p:cTn id="20" presetID="2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3"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Energi</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Terbarukan</a:t>
              </a:r>
              <a:endParaRPr lang="en-US" b="1" dirty="0">
                <a:solidFill>
                  <a:schemeClr val="tx1"/>
                </a:solidFill>
                <a:latin typeface="Calibri" panose="020F0502020204030204" pitchFamily="34" charset="0"/>
              </a:endParaRPr>
            </a:p>
          </p:txBody>
        </p:sp>
        <p:sp>
          <p:nvSpPr>
            <p:cNvPr id="4"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5"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6" name="正方形/長方形 15">
              <a:extLst>
                <a:ext uri="{FF2B5EF4-FFF2-40B4-BE49-F238E27FC236}">
                  <a16:creationId xmlns:a16="http://schemas.microsoft.com/office/drawing/2014/main" id="{57DC62A0-338C-462D-955E-1DD70283263E}"/>
                </a:ext>
              </a:extLst>
            </p:cNvPr>
            <p:cNvSpPr/>
            <p:nvPr/>
          </p:nvSpPr>
          <p:spPr>
            <a:xfrm>
              <a:off x="1005737" y="701031"/>
              <a:ext cx="3168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TextBox 6">
              <a:extLst>
                <a:ext uri="{FF2B5EF4-FFF2-40B4-BE49-F238E27FC236}">
                  <a16:creationId xmlns:a16="http://schemas.microsoft.com/office/drawing/2014/main" id="{B212A415-2C76-476C-9864-670DA094215C}"/>
                </a:ext>
              </a:extLst>
            </p:cNvPr>
            <p:cNvSpPr txBox="1"/>
            <p:nvPr/>
          </p:nvSpPr>
          <p:spPr>
            <a:xfrm>
              <a:off x="376823" y="254009"/>
              <a:ext cx="386644" cy="523220"/>
            </a:xfrm>
            <a:prstGeom prst="rect">
              <a:avLst/>
            </a:prstGeom>
            <a:noFill/>
          </p:spPr>
          <p:txBody>
            <a:bodyPr wrap="none" rtlCol="0">
              <a:spAutoFit/>
            </a:bodyPr>
            <a:lstStyle/>
            <a:p>
              <a:r>
                <a:rPr lang="en-US" sz="2800" b="1" dirty="0" smtClean="0">
                  <a:solidFill>
                    <a:schemeClr val="bg1"/>
                  </a:solidFill>
                  <a:latin typeface="Calibri" panose="020F0502020204030204" pitchFamily="34" charset="0"/>
                </a:rPr>
                <a:t>C</a:t>
              </a:r>
              <a:endParaRPr lang="en-US" sz="2800" b="1" dirty="0">
                <a:solidFill>
                  <a:schemeClr val="bg1"/>
                </a:solidFill>
                <a:latin typeface="Calibri" panose="020F0502020204030204" pitchFamily="34" charset="0"/>
              </a:endParaRPr>
            </a:p>
          </p:txBody>
        </p:sp>
      </p:grpSp>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48278"/>
          <a:stretch/>
        </p:blipFill>
        <p:spPr>
          <a:xfrm>
            <a:off x="1250164" y="529625"/>
            <a:ext cx="4171325" cy="4536504"/>
          </a:xfrm>
          <a:prstGeom prst="rect">
            <a:avLst/>
          </a:prstGeom>
        </p:spPr>
      </p:pic>
      <p:sp>
        <p:nvSpPr>
          <p:cNvPr id="11" name="Rectangle 10"/>
          <p:cNvSpPr/>
          <p:nvPr/>
        </p:nvSpPr>
        <p:spPr>
          <a:xfrm>
            <a:off x="1403648" y="1567882"/>
            <a:ext cx="3240360" cy="2031325"/>
          </a:xfrm>
          <a:prstGeom prst="rect">
            <a:avLst/>
          </a:prstGeom>
        </p:spPr>
        <p:txBody>
          <a:bodyPr wrap="square">
            <a:spAutoFit/>
          </a:bodyPr>
          <a:lstStyle/>
          <a:p>
            <a:r>
              <a:rPr lang="id-ID" dirty="0"/>
              <a:t>Walaupun memerlukan biaya awal yang besar untuk pembangunan, tetapi dalam jangka panjang biaya energi terbarukan relatif lebih murah jika dibandingkan dengan energi konvensional. </a:t>
            </a:r>
            <a:endParaRPr lang="id-ID" sz="2400" dirty="0">
              <a:latin typeface="Calibri" panose="020F0502020204030204" pitchFamily="34" charset="0"/>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36904" y="1844470"/>
            <a:ext cx="3010237" cy="3121912"/>
          </a:xfrm>
          <a:prstGeom prst="rect">
            <a:avLst/>
          </a:prstGeom>
        </p:spPr>
      </p:pic>
    </p:spTree>
    <p:extLst>
      <p:ext uri="{BB962C8B-B14F-4D97-AF65-F5344CB8AC3E}">
        <p14:creationId xmlns:p14="http://schemas.microsoft.com/office/powerpoint/2010/main" val="3661390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99592" y="1203598"/>
            <a:ext cx="5058757" cy="3168352"/>
            <a:chOff x="395536" y="1347613"/>
            <a:chExt cx="8280920" cy="345638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280920" cy="3456385"/>
            </a:xfrm>
            <a:prstGeom prst="rect">
              <a:avLst/>
            </a:prstGeom>
          </p:spPr>
        </p:pic>
        <p:sp>
          <p:nvSpPr>
            <p:cNvPr id="50" name="Rectangle 49"/>
            <p:cNvSpPr/>
            <p:nvPr/>
          </p:nvSpPr>
          <p:spPr>
            <a:xfrm>
              <a:off x="1259632" y="1718332"/>
              <a:ext cx="954109" cy="26536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2" name="Group 51"/>
          <p:cNvGrpSpPr/>
          <p:nvPr/>
        </p:nvGrpSpPr>
        <p:grpSpPr>
          <a:xfrm>
            <a:off x="1887627" y="428505"/>
            <a:ext cx="4158089" cy="594500"/>
            <a:chOff x="981691" y="188216"/>
            <a:chExt cx="4158089" cy="594500"/>
          </a:xfrm>
        </p:grpSpPr>
        <p:sp>
          <p:nvSpPr>
            <p:cNvPr id="53" name="正方形/長方形 15">
              <a:extLst>
                <a:ext uri="{FF2B5EF4-FFF2-40B4-BE49-F238E27FC236}">
                  <a16:creationId xmlns:a16="http://schemas.microsoft.com/office/drawing/2014/main" id="{57DC62A0-338C-462D-955E-1DD70283263E}"/>
                </a:ext>
              </a:extLst>
            </p:cNvPr>
            <p:cNvSpPr/>
            <p:nvPr/>
          </p:nvSpPr>
          <p:spPr>
            <a:xfrm>
              <a:off x="1164389" y="732066"/>
              <a:ext cx="3672000" cy="50650"/>
            </a:xfrm>
            <a:prstGeom prst="rect">
              <a:avLst/>
            </a:prstGeom>
            <a:solidFill>
              <a:srgbClr val="3C537C"/>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981691" y="188216"/>
              <a:ext cx="4158089"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800" b="1" dirty="0" err="1" smtClean="0">
                  <a:solidFill>
                    <a:srgbClr val="F06881"/>
                  </a:solidFill>
                  <a:latin typeface="Calibri" panose="020F0502020204030204" pitchFamily="34" charset="0"/>
                </a:rPr>
                <a:t>Klasifikasi</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Sumber</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Energi</a:t>
              </a:r>
              <a:endParaRPr lang="en-US" sz="2800" b="1" dirty="0">
                <a:solidFill>
                  <a:srgbClr val="F06881"/>
                </a:solidFill>
                <a:latin typeface="Calibri" panose="020F0502020204030204" pitchFamily="34" charset="0"/>
              </a:endParaRPr>
            </a:p>
          </p:txBody>
        </p:sp>
      </p:gr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grpSp>
        <p:nvGrpSpPr>
          <p:cNvPr id="56" name="Group 55"/>
          <p:cNvGrpSpPr/>
          <p:nvPr/>
        </p:nvGrpSpPr>
        <p:grpSpPr>
          <a:xfrm>
            <a:off x="1997717" y="1439212"/>
            <a:ext cx="2011645" cy="529700"/>
            <a:chOff x="1547664" y="1563638"/>
            <a:chExt cx="2011645" cy="529700"/>
          </a:xfrm>
        </p:grpSpPr>
        <p:pic>
          <p:nvPicPr>
            <p:cNvPr id="57" name="Picture 56"/>
            <p:cNvPicPr>
              <a:picLocks noChangeAspect="1"/>
            </p:cNvPicPr>
            <p:nvPr/>
          </p:nvPicPr>
          <p:blipFill rotWithShape="1">
            <a:blip r:embed="rId2">
              <a:extLst>
                <a:ext uri="{28A0092B-C50C-407E-A947-70E740481C1C}">
                  <a14:useLocalDpi xmlns:a14="http://schemas.microsoft.com/office/drawing/2010/main" val="0"/>
                </a:ext>
              </a:extLst>
            </a:blip>
            <a:srcRect l="14894" t="32565" r="79234" b="56996"/>
            <a:stretch/>
          </p:blipFill>
          <p:spPr>
            <a:xfrm>
              <a:off x="1547664" y="1563638"/>
              <a:ext cx="504056" cy="504056"/>
            </a:xfrm>
            <a:prstGeom prst="rect">
              <a:avLst/>
            </a:prstGeom>
          </p:spPr>
        </p:pic>
        <p:sp>
          <p:nvSpPr>
            <p:cNvPr id="58"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47724" y="1580196"/>
              <a:ext cx="1611585"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000" b="1" dirty="0" err="1" smtClean="0">
                  <a:solidFill>
                    <a:srgbClr val="F06881"/>
                  </a:solidFill>
                  <a:latin typeface="Calibri" panose="020F0502020204030204" pitchFamily="34" charset="0"/>
                </a:rPr>
                <a:t>Matahari</a:t>
              </a:r>
              <a:endParaRPr lang="en-US" sz="2000" b="1" dirty="0">
                <a:solidFill>
                  <a:srgbClr val="F06881"/>
                </a:solidFill>
                <a:latin typeface="Calibri" panose="020F0502020204030204" pitchFamily="34" charset="0"/>
              </a:endParaRPr>
            </a:p>
          </p:txBody>
        </p:sp>
      </p:grpSp>
      <p:grpSp>
        <p:nvGrpSpPr>
          <p:cNvPr id="59" name="Group 58"/>
          <p:cNvGrpSpPr/>
          <p:nvPr/>
        </p:nvGrpSpPr>
        <p:grpSpPr>
          <a:xfrm>
            <a:off x="1997717" y="1959826"/>
            <a:ext cx="2022754" cy="513142"/>
            <a:chOff x="1547664" y="2084252"/>
            <a:chExt cx="2022754" cy="513142"/>
          </a:xfrm>
        </p:grpSpPr>
        <p:pic>
          <p:nvPicPr>
            <p:cNvPr id="60" name="Picture 59"/>
            <p:cNvPicPr>
              <a:picLocks noChangeAspect="1"/>
            </p:cNvPicPr>
            <p:nvPr/>
          </p:nvPicPr>
          <p:blipFill rotWithShape="1">
            <a:blip r:embed="rId2">
              <a:extLst>
                <a:ext uri="{28A0092B-C50C-407E-A947-70E740481C1C}">
                  <a14:useLocalDpi xmlns:a14="http://schemas.microsoft.com/office/drawing/2010/main" val="0"/>
                </a:ext>
              </a:extLst>
            </a:blip>
            <a:srcRect l="14894" t="44495" r="79234" b="46557"/>
            <a:stretch/>
          </p:blipFill>
          <p:spPr>
            <a:xfrm>
              <a:off x="1547664" y="2139702"/>
              <a:ext cx="504056" cy="432048"/>
            </a:xfrm>
            <a:prstGeom prst="rect">
              <a:avLst/>
            </a:prstGeom>
          </p:spPr>
        </p:pic>
        <p:sp>
          <p:nvSpPr>
            <p:cNvPr id="61"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3" y="2084252"/>
              <a:ext cx="1611585"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000" b="1" dirty="0" err="1" smtClean="0">
                  <a:solidFill>
                    <a:srgbClr val="F06881"/>
                  </a:solidFill>
                  <a:latin typeface="Calibri" panose="020F0502020204030204" pitchFamily="34" charset="0"/>
                </a:rPr>
                <a:t>Angin</a:t>
              </a:r>
              <a:endParaRPr lang="en-US" sz="2000" b="1" dirty="0">
                <a:solidFill>
                  <a:srgbClr val="F06881"/>
                </a:solidFill>
                <a:latin typeface="Calibri" panose="020F0502020204030204" pitchFamily="34" charset="0"/>
              </a:endParaRPr>
            </a:p>
          </p:txBody>
        </p:sp>
      </p:grpSp>
      <p:grpSp>
        <p:nvGrpSpPr>
          <p:cNvPr id="62" name="Group 61"/>
          <p:cNvGrpSpPr/>
          <p:nvPr/>
        </p:nvGrpSpPr>
        <p:grpSpPr>
          <a:xfrm>
            <a:off x="1997717" y="2472809"/>
            <a:ext cx="2016224" cy="550579"/>
            <a:chOff x="1547664" y="2597235"/>
            <a:chExt cx="2016224" cy="550579"/>
          </a:xfrm>
        </p:grpSpPr>
        <p:pic>
          <p:nvPicPr>
            <p:cNvPr id="63" name="Picture 62"/>
            <p:cNvPicPr>
              <a:picLocks noChangeAspect="1"/>
            </p:cNvPicPr>
            <p:nvPr/>
          </p:nvPicPr>
          <p:blipFill rotWithShape="1">
            <a:blip r:embed="rId2">
              <a:extLst>
                <a:ext uri="{28A0092B-C50C-407E-A947-70E740481C1C}">
                  <a14:useLocalDpi xmlns:a14="http://schemas.microsoft.com/office/drawing/2010/main" val="0"/>
                </a:ext>
              </a:extLst>
            </a:blip>
            <a:srcRect l="14894" t="54935" r="79234" b="34626"/>
            <a:stretch/>
          </p:blipFill>
          <p:spPr>
            <a:xfrm>
              <a:off x="1547664" y="2643758"/>
              <a:ext cx="504056" cy="504056"/>
            </a:xfrm>
            <a:prstGeom prst="rect">
              <a:avLst/>
            </a:prstGeom>
          </p:spPr>
        </p:pic>
        <p:sp>
          <p:nvSpPr>
            <p:cNvPr id="6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2303" y="2597235"/>
              <a:ext cx="1611585"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000" b="1" dirty="0" smtClean="0">
                  <a:solidFill>
                    <a:srgbClr val="F06881"/>
                  </a:solidFill>
                  <a:latin typeface="Calibri" panose="020F0502020204030204" pitchFamily="34" charset="0"/>
                </a:rPr>
                <a:t>Air</a:t>
              </a:r>
              <a:endParaRPr lang="en-US" sz="2000" b="1" dirty="0">
                <a:solidFill>
                  <a:srgbClr val="F06881"/>
                </a:solidFill>
                <a:latin typeface="Calibri" panose="020F0502020204030204" pitchFamily="34" charset="0"/>
              </a:endParaRPr>
            </a:p>
          </p:txBody>
        </p:sp>
      </p:grpSp>
      <p:grpSp>
        <p:nvGrpSpPr>
          <p:cNvPr id="65" name="Group 64"/>
          <p:cNvGrpSpPr/>
          <p:nvPr/>
        </p:nvGrpSpPr>
        <p:grpSpPr>
          <a:xfrm>
            <a:off x="1925709" y="2976706"/>
            <a:ext cx="2100151" cy="550738"/>
            <a:chOff x="1475656" y="3101132"/>
            <a:chExt cx="2100151" cy="550738"/>
          </a:xfrm>
        </p:grpSpPr>
        <p:pic>
          <p:nvPicPr>
            <p:cNvPr id="66" name="Picture 65"/>
            <p:cNvPicPr>
              <a:picLocks noChangeAspect="1"/>
            </p:cNvPicPr>
            <p:nvPr/>
          </p:nvPicPr>
          <p:blipFill rotWithShape="1">
            <a:blip r:embed="rId2">
              <a:extLst>
                <a:ext uri="{28A0092B-C50C-407E-A947-70E740481C1C}">
                  <a14:useLocalDpi xmlns:a14="http://schemas.microsoft.com/office/drawing/2010/main" val="0"/>
                </a:ext>
              </a:extLst>
            </a:blip>
            <a:srcRect l="14055" t="65373" r="79234" b="24188"/>
            <a:stretch/>
          </p:blipFill>
          <p:spPr>
            <a:xfrm>
              <a:off x="1475656" y="3147814"/>
              <a:ext cx="576064" cy="504056"/>
            </a:xfrm>
            <a:prstGeom prst="rect">
              <a:avLst/>
            </a:prstGeom>
          </p:spPr>
        </p:pic>
        <p:sp>
          <p:nvSpPr>
            <p:cNvPr id="6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64222" y="3101132"/>
              <a:ext cx="1611585"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000" b="1" dirty="0" err="1" smtClean="0">
                  <a:solidFill>
                    <a:srgbClr val="F06881"/>
                  </a:solidFill>
                  <a:latin typeface="Calibri" panose="020F0502020204030204" pitchFamily="34" charset="0"/>
                </a:rPr>
                <a:t>Panas</a:t>
              </a:r>
              <a:r>
                <a:rPr lang="en-US" sz="2000" b="1" dirty="0" smtClean="0">
                  <a:solidFill>
                    <a:srgbClr val="F06881"/>
                  </a:solidFill>
                  <a:latin typeface="Calibri" panose="020F0502020204030204" pitchFamily="34" charset="0"/>
                </a:rPr>
                <a:t> </a:t>
              </a:r>
              <a:r>
                <a:rPr lang="en-US" sz="2000" b="1" dirty="0" err="1" smtClean="0">
                  <a:solidFill>
                    <a:srgbClr val="F06881"/>
                  </a:solidFill>
                  <a:latin typeface="Calibri" panose="020F0502020204030204" pitchFamily="34" charset="0"/>
                </a:rPr>
                <a:t>bumi</a:t>
              </a:r>
              <a:endParaRPr lang="en-US" sz="2000" b="1" dirty="0">
                <a:solidFill>
                  <a:srgbClr val="F06881"/>
                </a:solidFill>
                <a:latin typeface="Calibri" panose="020F0502020204030204" pitchFamily="34" charset="0"/>
              </a:endParaRPr>
            </a:p>
          </p:txBody>
        </p:sp>
      </p:grpSp>
      <p:grpSp>
        <p:nvGrpSpPr>
          <p:cNvPr id="68" name="Group 67"/>
          <p:cNvGrpSpPr/>
          <p:nvPr/>
        </p:nvGrpSpPr>
        <p:grpSpPr>
          <a:xfrm>
            <a:off x="1997717" y="3489689"/>
            <a:ext cx="2022753" cy="541811"/>
            <a:chOff x="1547664" y="3614115"/>
            <a:chExt cx="2022753" cy="541811"/>
          </a:xfrm>
        </p:grpSpPr>
        <p:pic>
          <p:nvPicPr>
            <p:cNvPr id="69" name="Picture 68"/>
            <p:cNvPicPr>
              <a:picLocks noChangeAspect="1"/>
            </p:cNvPicPr>
            <p:nvPr/>
          </p:nvPicPr>
          <p:blipFill rotWithShape="1">
            <a:blip r:embed="rId2">
              <a:extLst>
                <a:ext uri="{28A0092B-C50C-407E-A947-70E740481C1C}">
                  <a14:useLocalDpi xmlns:a14="http://schemas.microsoft.com/office/drawing/2010/main" val="0"/>
                </a:ext>
              </a:extLst>
            </a:blip>
            <a:srcRect l="14894" t="75813" r="79234" b="13748"/>
            <a:stretch/>
          </p:blipFill>
          <p:spPr>
            <a:xfrm>
              <a:off x="1547664" y="3651870"/>
              <a:ext cx="504056" cy="504056"/>
            </a:xfrm>
            <a:prstGeom prst="rect">
              <a:avLst/>
            </a:prstGeom>
          </p:spPr>
        </p:pic>
        <p:sp>
          <p:nvSpPr>
            <p:cNvPr id="70"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2" y="3614115"/>
              <a:ext cx="1611585"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000" b="1" dirty="0" err="1" smtClean="0">
                  <a:solidFill>
                    <a:srgbClr val="F06881"/>
                  </a:solidFill>
                  <a:latin typeface="Calibri" panose="020F0502020204030204" pitchFamily="34" charset="0"/>
                </a:rPr>
                <a:t>Bioenergi</a:t>
              </a:r>
              <a:endParaRPr lang="en-US" sz="2000" b="1" dirty="0">
                <a:solidFill>
                  <a:srgbClr val="F06881"/>
                </a:solidFill>
                <a:latin typeface="Calibri" panose="020F0502020204030204" pitchFamily="34" charset="0"/>
              </a:endParaRPr>
            </a:p>
          </p:txBody>
        </p:sp>
      </p:grpSp>
      <p:pic>
        <p:nvPicPr>
          <p:cNvPr id="74" name="Picture 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70807" y="1412864"/>
            <a:ext cx="3017617" cy="3324013"/>
          </a:xfrm>
          <a:prstGeom prst="rect">
            <a:avLst/>
          </a:prstGeom>
        </p:spPr>
      </p:pic>
    </p:spTree>
    <p:extLst>
      <p:ext uri="{BB962C8B-B14F-4D97-AF65-F5344CB8AC3E}">
        <p14:creationId xmlns:p14="http://schemas.microsoft.com/office/powerpoint/2010/main" val="2500334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51"/>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74"/>
                                        </p:tgtEl>
                                        <p:attrNameLst>
                                          <p:attrName>style.visibility</p:attrName>
                                        </p:attrNameLst>
                                      </p:cBhvr>
                                      <p:to>
                                        <p:strVal val="visible"/>
                                      </p:to>
                                    </p:se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left)">
                                      <p:cBhvr>
                                        <p:cTn id="19" dur="500"/>
                                        <p:tgtEl>
                                          <p:spTgt spid="56"/>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left)">
                                      <p:cBhvr>
                                        <p:cTn id="27" dur="500"/>
                                        <p:tgtEl>
                                          <p:spTgt spid="62"/>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left)">
                                      <p:cBhvr>
                                        <p:cTn id="31" dur="500"/>
                                        <p:tgtEl>
                                          <p:spTgt spid="65"/>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left)">
                                      <p:cBhvr>
                                        <p:cTn id="3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9E7"/>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t="-400" r="46063"/>
          <a:stretch/>
        </p:blipFill>
        <p:spPr>
          <a:xfrm>
            <a:off x="0" y="-20538"/>
            <a:ext cx="4932040" cy="51640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15" name="TextBox 14">
            <a:extLst>
              <a:ext uri="{FF2B5EF4-FFF2-40B4-BE49-F238E27FC236}">
                <a16:creationId xmlns:a16="http://schemas.microsoft.com/office/drawing/2014/main" id="{53AE699B-30D0-ABCE-87FF-7D39739FE66E}"/>
              </a:ext>
            </a:extLst>
          </p:cNvPr>
          <p:cNvSpPr txBox="1"/>
          <p:nvPr/>
        </p:nvSpPr>
        <p:spPr>
          <a:xfrm rot="278743">
            <a:off x="258164" y="450690"/>
            <a:ext cx="4045188" cy="3506216"/>
          </a:xfrm>
          <a:prstGeom prst="rect">
            <a:avLst/>
          </a:prstGeom>
          <a:noFill/>
        </p:spPr>
        <p:txBody>
          <a:bodyPr wrap="square">
            <a:spAutoFit/>
          </a:bodyPr>
          <a:lstStyle/>
          <a:p>
            <a:pPr marL="257175" indent="-257175">
              <a:lnSpc>
                <a:spcPct val="107000"/>
              </a:lnSpc>
              <a:spcAft>
                <a:spcPts val="600"/>
              </a:spcAft>
              <a:buFont typeface="Wingdings" panose="05000000000000000000" pitchFamily="2" charset="2"/>
              <a:buChar char="§"/>
            </a:pPr>
            <a:r>
              <a:rPr lang="id-ID" dirty="0" smtClean="0">
                <a:latin typeface="Calibri" panose="020F0502020204030204" pitchFamily="34" charset="0"/>
                <a:ea typeface="Calibri" panose="020F0502020204030204" pitchFamily="34" charset="0"/>
                <a:cs typeface="Times New Roman" panose="02020603050405020304" pitchFamily="18" charset="0"/>
              </a:rPr>
              <a:t>Matahari </a:t>
            </a:r>
            <a:r>
              <a:rPr lang="id-ID" dirty="0">
                <a:latin typeface="Calibri" panose="020F0502020204030204" pitchFamily="34" charset="0"/>
                <a:ea typeface="Calibri" panose="020F0502020204030204" pitchFamily="34" charset="0"/>
                <a:cs typeface="Times New Roman" panose="02020603050405020304" pitchFamily="18" charset="0"/>
              </a:rPr>
              <a:t>merupakan sumber energi terbesar dalam kehidupan manusia yang bersumber dari radiasi sinar dan panas yang dipancarkan. </a:t>
            </a:r>
          </a:p>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Energi Matahari berasal dari proses reaksi fusi nuklir sehingga dapat menghasilkan panas sampai dengan suhu 15.000.000°C pada inti Matahari.</a:t>
            </a:r>
          </a:p>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Pemanfaatan energi Matahari dapat melalui dua cara, yaitu sel surya dan termal surya. </a:t>
            </a:r>
          </a:p>
        </p:txBody>
      </p:sp>
      <p:grpSp>
        <p:nvGrpSpPr>
          <p:cNvPr id="18" name="Group 17"/>
          <p:cNvGrpSpPr/>
          <p:nvPr/>
        </p:nvGrpSpPr>
        <p:grpSpPr>
          <a:xfrm>
            <a:off x="5364088" y="1563638"/>
            <a:ext cx="3384376" cy="2592288"/>
            <a:chOff x="5364088" y="1563638"/>
            <a:chExt cx="3384376" cy="2592288"/>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58662" t="30400" r="4326" b="19200"/>
            <a:stretch/>
          </p:blipFill>
          <p:spPr>
            <a:xfrm>
              <a:off x="5364088" y="1563638"/>
              <a:ext cx="3384376" cy="2592288"/>
            </a:xfrm>
            <a:prstGeom prst="rect">
              <a:avLst/>
            </a:prstGeom>
          </p:spPr>
        </p:pic>
        <p:sp>
          <p:nvSpPr>
            <p:cNvPr id="1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5777880" y="2053437"/>
              <a:ext cx="2520280" cy="161269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a:r>
                <a:rPr lang="en-US" sz="3600" b="1" dirty="0" err="1" smtClean="0">
                  <a:solidFill>
                    <a:srgbClr val="F06881"/>
                  </a:solidFill>
                  <a:latin typeface="Calibri" panose="020F0502020204030204" pitchFamily="34" charset="0"/>
                </a:rPr>
                <a:t>Energi</a:t>
              </a:r>
              <a:r>
                <a:rPr lang="en-US" sz="3600" b="1" dirty="0" smtClean="0">
                  <a:solidFill>
                    <a:srgbClr val="F06881"/>
                  </a:solidFill>
                  <a:latin typeface="Calibri" panose="020F0502020204030204" pitchFamily="34" charset="0"/>
                </a:rPr>
                <a:t> </a:t>
              </a:r>
              <a:r>
                <a:rPr lang="en-US" sz="3600" b="1" dirty="0" err="1" smtClean="0">
                  <a:solidFill>
                    <a:srgbClr val="F06881"/>
                  </a:solidFill>
                  <a:latin typeface="Calibri" panose="020F0502020204030204" pitchFamily="34" charset="0"/>
                </a:rPr>
                <a:t>Matahari</a:t>
              </a:r>
              <a:endParaRPr lang="en-US" sz="3600" b="1" dirty="0">
                <a:solidFill>
                  <a:srgbClr val="F06881"/>
                </a:solidFill>
                <a:latin typeface="Calibri" panose="020F0502020204030204" pitchFamily="34" charset="0"/>
              </a:endParaRPr>
            </a:p>
          </p:txBody>
        </p:sp>
      </p:grpSp>
    </p:spTree>
    <p:extLst>
      <p:ext uri="{BB962C8B-B14F-4D97-AF65-F5344CB8AC3E}">
        <p14:creationId xmlns:p14="http://schemas.microsoft.com/office/powerpoint/2010/main" val="246027393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3" dur="500"/>
                                        <p:tgtEl>
                                          <p:spTgt spid="15">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20" dur="500"/>
                                        <p:tgtEl>
                                          <p:spTgt spid="15">
                                            <p:txEl>
                                              <p:pRg st="1" end="1"/>
                                            </p:txEl>
                                          </p:spTgt>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24"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9E7"/>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t="-400" r="46063"/>
          <a:stretch/>
        </p:blipFill>
        <p:spPr>
          <a:xfrm>
            <a:off x="0" y="-20538"/>
            <a:ext cx="4932040" cy="51640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15" name="TextBox 14">
            <a:extLst>
              <a:ext uri="{FF2B5EF4-FFF2-40B4-BE49-F238E27FC236}">
                <a16:creationId xmlns:a16="http://schemas.microsoft.com/office/drawing/2014/main" id="{53AE699B-30D0-ABCE-87FF-7D39739FE66E}"/>
              </a:ext>
            </a:extLst>
          </p:cNvPr>
          <p:cNvSpPr txBox="1"/>
          <p:nvPr/>
        </p:nvSpPr>
        <p:spPr>
          <a:xfrm rot="278743">
            <a:off x="258164" y="456110"/>
            <a:ext cx="4045188" cy="3725635"/>
          </a:xfrm>
          <a:prstGeom prst="rect">
            <a:avLst/>
          </a:prstGeom>
          <a:noFill/>
        </p:spPr>
        <p:txBody>
          <a:bodyPr wrap="square">
            <a:spAutoFit/>
          </a:bodyPr>
          <a:lstStyle/>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Sel surya atau fotovoltaik merupakan suatu perangkat berbahan semikonduktor yang terdiri atas rangkaian diode tipe P dan N. Perangkat tersebut dapat mengubah secara langsung energi Matahari menjadi energi listrik. Sementara itu, termal surya dimanfaatkan sebagai pemanas air</a:t>
            </a:r>
            <a:r>
              <a:rPr lang="id-ID" dirty="0" smtClean="0">
                <a:latin typeface="Calibri" panose="020F0502020204030204" pitchFamily="34" charset="0"/>
                <a:ea typeface="Calibri" panose="020F0502020204030204" pitchFamily="34" charset="0"/>
                <a:cs typeface="Times New Roman" panose="02020603050405020304" pitchFamily="18" charset="0"/>
              </a:rPr>
              <a:t>.</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spcAft>
                <a:spcPts val="600"/>
              </a:spcAft>
              <a:buFont typeface="Wingdings" panose="05000000000000000000" pitchFamily="2" charset="2"/>
              <a:buChar char="§"/>
            </a:pPr>
            <a:r>
              <a:rPr lang="id-ID" dirty="0" smtClean="0">
                <a:latin typeface="Calibri" panose="020F0502020204030204" pitchFamily="34" charset="0"/>
                <a:ea typeface="Calibri" panose="020F0502020204030204" pitchFamily="34" charset="0"/>
                <a:cs typeface="Times New Roman" panose="02020603050405020304" pitchFamily="18" charset="0"/>
              </a:rPr>
              <a:t>Energi </a:t>
            </a:r>
            <a:r>
              <a:rPr lang="id-ID" dirty="0">
                <a:latin typeface="Calibri" panose="020F0502020204030204" pitchFamily="34" charset="0"/>
                <a:ea typeface="Calibri" panose="020F0502020204030204" pitchFamily="34" charset="0"/>
                <a:cs typeface="Times New Roman" panose="02020603050405020304" pitchFamily="18" charset="0"/>
              </a:rPr>
              <a:t>Matahari tidak menghasilkan emisi yang berbahaya bagi kehidupan manusia ataupun lingkungan. </a:t>
            </a:r>
          </a:p>
        </p:txBody>
      </p:sp>
      <p:grpSp>
        <p:nvGrpSpPr>
          <p:cNvPr id="3" name="Group 2"/>
          <p:cNvGrpSpPr/>
          <p:nvPr/>
        </p:nvGrpSpPr>
        <p:grpSpPr>
          <a:xfrm>
            <a:off x="5364088" y="1563638"/>
            <a:ext cx="3384376" cy="2700010"/>
            <a:chOff x="5364088" y="1563638"/>
            <a:chExt cx="3384376" cy="270001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58662" t="30400" r="4326" b="19200"/>
            <a:stretch/>
          </p:blipFill>
          <p:spPr>
            <a:xfrm>
              <a:off x="5364088" y="1563638"/>
              <a:ext cx="3384376" cy="2592288"/>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58504" y="2084351"/>
              <a:ext cx="2962535" cy="1855551"/>
            </a:xfrm>
            <a:prstGeom prst="rect">
              <a:avLst/>
            </a:prstGeom>
          </p:spPr>
        </p:pic>
        <p:sp>
          <p:nvSpPr>
            <p:cNvPr id="8" name="Rectangle 7">
              <a:extLst>
                <a:ext uri="{FF2B5EF4-FFF2-40B4-BE49-F238E27FC236}">
                  <a16:creationId xmlns:a16="http://schemas.microsoft.com/office/drawing/2014/main" id="{F873EA50-0368-C353-6925-8B0A846D3C0C}"/>
                </a:ext>
              </a:extLst>
            </p:cNvPr>
            <p:cNvSpPr/>
            <p:nvPr/>
          </p:nvSpPr>
          <p:spPr>
            <a:xfrm>
              <a:off x="7476812" y="4048204"/>
              <a:ext cx="1051891" cy="215444"/>
            </a:xfrm>
            <a:prstGeom prst="rect">
              <a:avLst/>
            </a:prstGeom>
          </p:spPr>
          <p:txBody>
            <a:bodyPr wrap="none">
              <a:spAutoFit/>
            </a:bodyPr>
            <a:lstStyle/>
            <a:p>
              <a:r>
                <a:rPr lang="en-US" sz="800" dirty="0" err="1" smtClean="0"/>
                <a:t>Sumber</a:t>
              </a:r>
              <a:r>
                <a:rPr lang="en-US" sz="800" dirty="0" smtClean="0"/>
                <a:t>: </a:t>
              </a:r>
              <a:r>
                <a:rPr lang="en-US" sz="800" i="1" dirty="0" smtClean="0"/>
                <a:t>freepik.com</a:t>
              </a:r>
              <a:endParaRPr lang="en-US" sz="800" dirty="0"/>
            </a:p>
          </p:txBody>
        </p:sp>
      </p:grpSp>
    </p:spTree>
    <p:extLst>
      <p:ext uri="{BB962C8B-B14F-4D97-AF65-F5344CB8AC3E}">
        <p14:creationId xmlns:p14="http://schemas.microsoft.com/office/powerpoint/2010/main" val="1128784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7" dur="500"/>
                                        <p:tgtEl>
                                          <p:spTgt spid="15">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11" dur="500"/>
                                        <p:tgtEl>
                                          <p:spTgt spid="15">
                                            <p:txEl>
                                              <p:pRg st="1" end="1"/>
                                            </p:txEl>
                                          </p:spTgt>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9E7"/>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t="-400" r="46063"/>
          <a:stretch/>
        </p:blipFill>
        <p:spPr>
          <a:xfrm>
            <a:off x="0" y="-20538"/>
            <a:ext cx="4932040" cy="51640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15" name="TextBox 14">
            <a:extLst>
              <a:ext uri="{FF2B5EF4-FFF2-40B4-BE49-F238E27FC236}">
                <a16:creationId xmlns:a16="http://schemas.microsoft.com/office/drawing/2014/main" id="{53AE699B-30D0-ABCE-87FF-7D39739FE66E}"/>
              </a:ext>
            </a:extLst>
          </p:cNvPr>
          <p:cNvSpPr txBox="1"/>
          <p:nvPr/>
        </p:nvSpPr>
        <p:spPr>
          <a:xfrm rot="278743">
            <a:off x="258164" y="347553"/>
            <a:ext cx="4045188" cy="3712491"/>
          </a:xfrm>
          <a:prstGeom prst="rect">
            <a:avLst/>
          </a:prstGeom>
          <a:noFill/>
        </p:spPr>
        <p:txBody>
          <a:bodyPr wrap="square">
            <a:spAutoFit/>
          </a:bodyPr>
          <a:lstStyle/>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Indonesia sebagai negara kepulauan yang memiliki garis pantai panjang sehingga berpotensi besar untuk menghasilkan energi listrik yang bersumber dari angin.</a:t>
            </a:r>
          </a:p>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Dalam proses konversi energi angin menjadi energi listrik, aliran angin dimanfaatkan sebagai penggerak baling-baling (rotor). Rotor yang bergerak menyebabkan generator juga bergerak sehingga menghasilkan energi listrik. </a:t>
            </a:r>
          </a:p>
        </p:txBody>
      </p:sp>
      <p:grpSp>
        <p:nvGrpSpPr>
          <p:cNvPr id="18" name="Group 17"/>
          <p:cNvGrpSpPr/>
          <p:nvPr/>
        </p:nvGrpSpPr>
        <p:grpSpPr>
          <a:xfrm>
            <a:off x="5364088" y="1563638"/>
            <a:ext cx="3384376" cy="2592288"/>
            <a:chOff x="5364088" y="1563638"/>
            <a:chExt cx="3384376" cy="2592288"/>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58662" t="30400" r="4326" b="19200"/>
            <a:stretch/>
          </p:blipFill>
          <p:spPr>
            <a:xfrm>
              <a:off x="5364088" y="1563638"/>
              <a:ext cx="3384376" cy="2592288"/>
            </a:xfrm>
            <a:prstGeom prst="rect">
              <a:avLst/>
            </a:prstGeom>
          </p:spPr>
        </p:pic>
        <p:sp>
          <p:nvSpPr>
            <p:cNvPr id="1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5777880" y="2053437"/>
              <a:ext cx="2520280" cy="161269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a:r>
                <a:rPr lang="en-US" sz="3600" b="1" dirty="0" err="1" smtClean="0">
                  <a:solidFill>
                    <a:srgbClr val="F06881"/>
                  </a:solidFill>
                  <a:latin typeface="Calibri" panose="020F0502020204030204" pitchFamily="34" charset="0"/>
                </a:rPr>
                <a:t>Energi</a:t>
              </a:r>
              <a:r>
                <a:rPr lang="en-US" sz="3600" b="1" dirty="0" smtClean="0">
                  <a:solidFill>
                    <a:srgbClr val="F06881"/>
                  </a:solidFill>
                  <a:latin typeface="Calibri" panose="020F0502020204030204" pitchFamily="34" charset="0"/>
                </a:rPr>
                <a:t> </a:t>
              </a:r>
              <a:r>
                <a:rPr lang="en-US" sz="3600" b="1" dirty="0" err="1" smtClean="0">
                  <a:solidFill>
                    <a:srgbClr val="F06881"/>
                  </a:solidFill>
                  <a:latin typeface="Calibri" panose="020F0502020204030204" pitchFamily="34" charset="0"/>
                </a:rPr>
                <a:t>Angin</a:t>
              </a:r>
              <a:endParaRPr lang="en-US" sz="3600" b="1" dirty="0">
                <a:solidFill>
                  <a:srgbClr val="F06881"/>
                </a:solidFill>
                <a:latin typeface="Calibri" panose="020F0502020204030204" pitchFamily="34" charset="0"/>
              </a:endParaRPr>
            </a:p>
          </p:txBody>
        </p:sp>
      </p:grpSp>
    </p:spTree>
    <p:extLst>
      <p:ext uri="{BB962C8B-B14F-4D97-AF65-F5344CB8AC3E}">
        <p14:creationId xmlns:p14="http://schemas.microsoft.com/office/powerpoint/2010/main" val="386088540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3" dur="500"/>
                                        <p:tgtEl>
                                          <p:spTgt spid="15">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20"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9E7"/>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t="-400" r="46063"/>
          <a:stretch/>
        </p:blipFill>
        <p:spPr>
          <a:xfrm>
            <a:off x="0" y="-20538"/>
            <a:ext cx="4932040" cy="51640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15" name="TextBox 14">
            <a:extLst>
              <a:ext uri="{FF2B5EF4-FFF2-40B4-BE49-F238E27FC236}">
                <a16:creationId xmlns:a16="http://schemas.microsoft.com/office/drawing/2014/main" id="{53AE699B-30D0-ABCE-87FF-7D39739FE66E}"/>
              </a:ext>
            </a:extLst>
          </p:cNvPr>
          <p:cNvSpPr txBox="1"/>
          <p:nvPr/>
        </p:nvSpPr>
        <p:spPr>
          <a:xfrm rot="278743">
            <a:off x="258164" y="469240"/>
            <a:ext cx="4045188" cy="3209853"/>
          </a:xfrm>
          <a:prstGeom prst="rect">
            <a:avLst/>
          </a:prstGeom>
          <a:noFill/>
        </p:spPr>
        <p:txBody>
          <a:bodyPr wrap="square">
            <a:spAutoFit/>
          </a:bodyPr>
          <a:lstStyle/>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Besar energi listrik yang dihasilkan oleh generator dipengaruhi oleh beberapa faktor, antara lain kecepatan angin, diameter rotor, dan jenis generator yang digunakan</a:t>
            </a:r>
            <a:r>
              <a:rPr lang="id-ID" dirty="0" smtClean="0">
                <a:latin typeface="Calibri" panose="020F0502020204030204" pitchFamily="34" charset="0"/>
                <a:ea typeface="Calibri" panose="020F0502020204030204" pitchFamily="34" charset="0"/>
                <a:cs typeface="Times New Roman" panose="02020603050405020304" pitchFamily="18" charset="0"/>
              </a:rPr>
              <a:t>.</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Untuk daerah pesisir, angin tidak hanya dimanfaatkan sebagai penghasil energi listrik, tetapi juga sebagai penggerak pompa air.</a:t>
            </a:r>
            <a:endParaRPr lang="en-ID"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endParaRPr lang="id-ID" dirty="0">
              <a:latin typeface="Calibri" panose="020F0502020204030204" pitchFamily="34" charset="0"/>
              <a:ea typeface="Calibri" panose="020F0502020204030204" pitchFamily="34" charset="0"/>
              <a:cs typeface="Times New Roman" panose="02020603050405020304" pitchFamily="18" charset="0"/>
            </a:endParaRPr>
          </a:p>
        </p:txBody>
      </p:sp>
      <p:grpSp>
        <p:nvGrpSpPr>
          <p:cNvPr id="7" name="Group 6"/>
          <p:cNvGrpSpPr/>
          <p:nvPr/>
        </p:nvGrpSpPr>
        <p:grpSpPr>
          <a:xfrm>
            <a:off x="5364088" y="1563638"/>
            <a:ext cx="3384376" cy="2700010"/>
            <a:chOff x="5364088" y="1563638"/>
            <a:chExt cx="3384376" cy="270001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58662" t="30400" r="4326" b="19200"/>
            <a:stretch/>
          </p:blipFill>
          <p:spPr>
            <a:xfrm>
              <a:off x="5364088" y="1563638"/>
              <a:ext cx="3384376" cy="2592288"/>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23333"/>
            <a:stretch/>
          </p:blipFill>
          <p:spPr>
            <a:xfrm>
              <a:off x="5511662" y="2160422"/>
              <a:ext cx="2984778" cy="1779480"/>
            </a:xfrm>
            <a:prstGeom prst="rect">
              <a:avLst/>
            </a:prstGeom>
          </p:spPr>
        </p:pic>
        <p:sp>
          <p:nvSpPr>
            <p:cNvPr id="12" name="Rectangle 11">
              <a:extLst>
                <a:ext uri="{FF2B5EF4-FFF2-40B4-BE49-F238E27FC236}">
                  <a16:creationId xmlns:a16="http://schemas.microsoft.com/office/drawing/2014/main" id="{F873EA50-0368-C353-6925-8B0A846D3C0C}"/>
                </a:ext>
              </a:extLst>
            </p:cNvPr>
            <p:cNvSpPr/>
            <p:nvPr/>
          </p:nvSpPr>
          <p:spPr>
            <a:xfrm>
              <a:off x="7476812" y="4048204"/>
              <a:ext cx="1051891" cy="215444"/>
            </a:xfrm>
            <a:prstGeom prst="rect">
              <a:avLst/>
            </a:prstGeom>
          </p:spPr>
          <p:txBody>
            <a:bodyPr wrap="none">
              <a:spAutoFit/>
            </a:bodyPr>
            <a:lstStyle/>
            <a:p>
              <a:r>
                <a:rPr lang="en-US" sz="800" dirty="0" err="1" smtClean="0"/>
                <a:t>Sumber</a:t>
              </a:r>
              <a:r>
                <a:rPr lang="en-US" sz="800" dirty="0" smtClean="0"/>
                <a:t>: </a:t>
              </a:r>
              <a:r>
                <a:rPr lang="en-US" sz="800" i="1" dirty="0" smtClean="0"/>
                <a:t>freepik.com</a:t>
              </a:r>
              <a:endParaRPr lang="en-US" sz="800" dirty="0"/>
            </a:p>
          </p:txBody>
        </p:sp>
      </p:grpSp>
    </p:spTree>
    <p:extLst>
      <p:ext uri="{BB962C8B-B14F-4D97-AF65-F5344CB8AC3E}">
        <p14:creationId xmlns:p14="http://schemas.microsoft.com/office/powerpoint/2010/main" val="364315265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7" dur="500"/>
                                        <p:tgtEl>
                                          <p:spTgt spid="15">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11" dur="500"/>
                                        <p:tgtEl>
                                          <p:spTgt spid="15">
                                            <p:txEl>
                                              <p:pRg st="1" end="1"/>
                                            </p:txEl>
                                          </p:spTgt>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9E7"/>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t="-400" r="46063"/>
          <a:stretch/>
        </p:blipFill>
        <p:spPr>
          <a:xfrm>
            <a:off x="0" y="-20538"/>
            <a:ext cx="4932040" cy="51640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15" name="TextBox 14">
            <a:extLst>
              <a:ext uri="{FF2B5EF4-FFF2-40B4-BE49-F238E27FC236}">
                <a16:creationId xmlns:a16="http://schemas.microsoft.com/office/drawing/2014/main" id="{53AE699B-30D0-ABCE-87FF-7D39739FE66E}"/>
              </a:ext>
            </a:extLst>
          </p:cNvPr>
          <p:cNvSpPr txBox="1"/>
          <p:nvPr/>
        </p:nvSpPr>
        <p:spPr>
          <a:xfrm rot="278743">
            <a:off x="258164" y="450690"/>
            <a:ext cx="4045188" cy="3506216"/>
          </a:xfrm>
          <a:prstGeom prst="rect">
            <a:avLst/>
          </a:prstGeom>
          <a:noFill/>
        </p:spPr>
        <p:txBody>
          <a:bodyPr wrap="square">
            <a:spAutoFit/>
          </a:bodyPr>
          <a:lstStyle/>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Air merupakan salah satu sumber daya alam yang jumlahnya tidak terbatas karena air mengalami siklus hidrologi. Siklus hidrologi adalah proses yang berlangsung secara terus-menerus, di mana air yang berada di Bumi akan kembali lagi ke Bumi. </a:t>
            </a:r>
          </a:p>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Adapun komponen utama dari PLTA di antaranya dam, turbin, dan generator. </a:t>
            </a:r>
          </a:p>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Dam berfungsi sebagai penampung air dalam jumlah yang cukup besar.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p:txBody>
      </p:sp>
      <p:grpSp>
        <p:nvGrpSpPr>
          <p:cNvPr id="18" name="Group 17"/>
          <p:cNvGrpSpPr/>
          <p:nvPr/>
        </p:nvGrpSpPr>
        <p:grpSpPr>
          <a:xfrm>
            <a:off x="5364088" y="1563638"/>
            <a:ext cx="3384376" cy="2592288"/>
            <a:chOff x="5364088" y="1563638"/>
            <a:chExt cx="3384376" cy="2592288"/>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58662" t="30400" r="4326" b="19200"/>
            <a:stretch/>
          </p:blipFill>
          <p:spPr>
            <a:xfrm>
              <a:off x="5364088" y="1563638"/>
              <a:ext cx="3384376" cy="2592288"/>
            </a:xfrm>
            <a:prstGeom prst="rect">
              <a:avLst/>
            </a:prstGeom>
          </p:spPr>
        </p:pic>
        <p:sp>
          <p:nvSpPr>
            <p:cNvPr id="1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5849888" y="2355726"/>
              <a:ext cx="2394520" cy="73433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a:r>
                <a:rPr lang="en-US" sz="3600" b="1" dirty="0" err="1" smtClean="0">
                  <a:solidFill>
                    <a:srgbClr val="F06881"/>
                  </a:solidFill>
                  <a:latin typeface="Calibri" panose="020F0502020204030204" pitchFamily="34" charset="0"/>
                </a:rPr>
                <a:t>Energi</a:t>
              </a:r>
              <a:r>
                <a:rPr lang="en-US" sz="3600" b="1" dirty="0" smtClean="0">
                  <a:solidFill>
                    <a:srgbClr val="F06881"/>
                  </a:solidFill>
                  <a:latin typeface="Calibri" panose="020F0502020204030204" pitchFamily="34" charset="0"/>
                </a:rPr>
                <a:t> Air</a:t>
              </a:r>
              <a:endParaRPr lang="en-US" sz="3600" b="1" dirty="0">
                <a:solidFill>
                  <a:srgbClr val="F06881"/>
                </a:solidFill>
                <a:latin typeface="Calibri" panose="020F0502020204030204" pitchFamily="34" charset="0"/>
              </a:endParaRPr>
            </a:p>
          </p:txBody>
        </p:sp>
      </p:grpSp>
    </p:spTree>
    <p:extLst>
      <p:ext uri="{BB962C8B-B14F-4D97-AF65-F5344CB8AC3E}">
        <p14:creationId xmlns:p14="http://schemas.microsoft.com/office/powerpoint/2010/main" val="12211102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3" dur="500"/>
                                        <p:tgtEl>
                                          <p:spTgt spid="15">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20" dur="500"/>
                                        <p:tgtEl>
                                          <p:spTgt spid="15">
                                            <p:txEl>
                                              <p:pRg st="1" end="1"/>
                                            </p:txEl>
                                          </p:spTgt>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24"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9E7"/>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t="-400" r="46063"/>
          <a:stretch/>
        </p:blipFill>
        <p:spPr>
          <a:xfrm>
            <a:off x="0" y="-20538"/>
            <a:ext cx="4932040" cy="51640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15" name="TextBox 14">
            <a:extLst>
              <a:ext uri="{FF2B5EF4-FFF2-40B4-BE49-F238E27FC236}">
                <a16:creationId xmlns:a16="http://schemas.microsoft.com/office/drawing/2014/main" id="{53AE699B-30D0-ABCE-87FF-7D39739FE66E}"/>
              </a:ext>
            </a:extLst>
          </p:cNvPr>
          <p:cNvSpPr txBox="1"/>
          <p:nvPr/>
        </p:nvSpPr>
        <p:spPr>
          <a:xfrm rot="278743">
            <a:off x="258164" y="384726"/>
            <a:ext cx="4045188" cy="4098943"/>
          </a:xfrm>
          <a:prstGeom prst="rect">
            <a:avLst/>
          </a:prstGeom>
          <a:noFill/>
        </p:spPr>
        <p:txBody>
          <a:bodyPr wrap="square">
            <a:spAutoFit/>
          </a:bodyPr>
          <a:lstStyle/>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Turbin merupakan komponen yang berfungsi mengubah energi potensial dari air yang berada di dam, menjadi energi mekanik yang dapat menggerakkan turbin. </a:t>
            </a:r>
          </a:p>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Generator berperan dalam konversi energi mekanik yang dihasilkan oleh turbin menjadi energi listrik. Prinsip kerja yang terjadi di generator memenuhi hukum Faraday.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Besar energi listrik yang dihasilkan PLTA dipengaruhi oleh kapasitas aliran air dan ketinggian </a:t>
            </a:r>
            <a:r>
              <a:rPr lang="id-ID" dirty="0" smtClean="0">
                <a:latin typeface="Calibri" panose="020F0502020204030204" pitchFamily="34" charset="0"/>
                <a:ea typeface="Calibri" panose="020F0502020204030204" pitchFamily="34" charset="0"/>
                <a:cs typeface="Times New Roman" panose="02020603050405020304" pitchFamily="18" charset="0"/>
              </a:rPr>
              <a:t>air. </a:t>
            </a:r>
            <a:endParaRPr lang="id-ID" dirty="0">
              <a:latin typeface="Calibri" panose="020F0502020204030204" pitchFamily="34" charset="0"/>
              <a:ea typeface="Calibri" panose="020F0502020204030204" pitchFamily="34" charset="0"/>
              <a:cs typeface="Times New Roman" panose="02020603050405020304" pitchFamily="18" charset="0"/>
            </a:endParaRPr>
          </a:p>
        </p:txBody>
      </p:sp>
      <p:grpSp>
        <p:nvGrpSpPr>
          <p:cNvPr id="8" name="Group 7"/>
          <p:cNvGrpSpPr/>
          <p:nvPr/>
        </p:nvGrpSpPr>
        <p:grpSpPr>
          <a:xfrm>
            <a:off x="5364088" y="1563638"/>
            <a:ext cx="3384376" cy="2592288"/>
            <a:chOff x="5364088" y="1563638"/>
            <a:chExt cx="3384376" cy="2592288"/>
          </a:xfrm>
        </p:grpSpPr>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58662" t="30400" r="4326" b="19200"/>
            <a:stretch/>
          </p:blipFill>
          <p:spPr>
            <a:xfrm>
              <a:off x="5364088" y="1563638"/>
              <a:ext cx="3384376" cy="2592288"/>
            </a:xfrm>
            <a:prstGeom prst="rect">
              <a:avLst/>
            </a:prstGeom>
          </p:spPr>
        </p:pic>
        <p:sp>
          <p:nvSpPr>
            <p:cNvPr id="10"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5849888" y="2355726"/>
              <a:ext cx="2394520" cy="73433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a:r>
                <a:rPr lang="en-US" sz="3600" b="1" dirty="0" err="1" smtClean="0">
                  <a:solidFill>
                    <a:srgbClr val="F06881"/>
                  </a:solidFill>
                  <a:latin typeface="Calibri" panose="020F0502020204030204" pitchFamily="34" charset="0"/>
                </a:rPr>
                <a:t>Energi</a:t>
              </a:r>
              <a:r>
                <a:rPr lang="en-US" sz="3600" b="1" dirty="0" smtClean="0">
                  <a:solidFill>
                    <a:srgbClr val="F06881"/>
                  </a:solidFill>
                  <a:latin typeface="Calibri" panose="020F0502020204030204" pitchFamily="34" charset="0"/>
                </a:rPr>
                <a:t> Air</a:t>
              </a:r>
              <a:endParaRPr lang="en-US" sz="3600" b="1" dirty="0">
                <a:solidFill>
                  <a:srgbClr val="F06881"/>
                </a:solidFill>
                <a:latin typeface="Calibri" panose="020F0502020204030204" pitchFamily="34" charset="0"/>
              </a:endParaRPr>
            </a:p>
          </p:txBody>
        </p:sp>
      </p:grpSp>
    </p:spTree>
    <p:extLst>
      <p:ext uri="{BB962C8B-B14F-4D97-AF65-F5344CB8AC3E}">
        <p14:creationId xmlns:p14="http://schemas.microsoft.com/office/powerpoint/2010/main" val="184315213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7" dur="500"/>
                                        <p:tgtEl>
                                          <p:spTgt spid="15">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11" dur="500"/>
                                        <p:tgtEl>
                                          <p:spTgt spid="15">
                                            <p:txEl>
                                              <p:pRg st="1" end="1"/>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15"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9E7"/>
        </a:solidFill>
        <a:effectLst/>
      </p:bgPr>
    </p:bg>
    <p:spTree>
      <p:nvGrpSpPr>
        <p:cNvPr id="1" name=""/>
        <p:cNvGrpSpPr/>
        <p:nvPr/>
      </p:nvGrpSpPr>
      <p:grpSpPr>
        <a:xfrm>
          <a:off x="0" y="0"/>
          <a:ext cx="0" cy="0"/>
          <a:chOff x="0" y="0"/>
          <a:chExt cx="0" cy="0"/>
        </a:xfrm>
      </p:grpSpPr>
      <p:grpSp>
        <p:nvGrpSpPr>
          <p:cNvPr id="27" name="Group 26"/>
          <p:cNvGrpSpPr/>
          <p:nvPr/>
        </p:nvGrpSpPr>
        <p:grpSpPr>
          <a:xfrm>
            <a:off x="1729548" y="250000"/>
            <a:ext cx="6118555" cy="4265966"/>
            <a:chOff x="1729548" y="250000"/>
            <a:chExt cx="6118555" cy="4265966"/>
          </a:xfrm>
        </p:grpSpPr>
        <p:grpSp>
          <p:nvGrpSpPr>
            <p:cNvPr id="26" name="Group 25"/>
            <p:cNvGrpSpPr/>
            <p:nvPr/>
          </p:nvGrpSpPr>
          <p:grpSpPr>
            <a:xfrm>
              <a:off x="1729548" y="250000"/>
              <a:ext cx="6118555" cy="4265966"/>
              <a:chOff x="1729548" y="250000"/>
              <a:chExt cx="6118555" cy="4265966"/>
            </a:xfrm>
          </p:grpSpPr>
          <p:grpSp>
            <p:nvGrpSpPr>
              <p:cNvPr id="23" name="Group 22"/>
              <p:cNvGrpSpPr/>
              <p:nvPr/>
            </p:nvGrpSpPr>
            <p:grpSpPr>
              <a:xfrm>
                <a:off x="1729548" y="3957646"/>
                <a:ext cx="6118555" cy="558320"/>
                <a:chOff x="1729548" y="3957646"/>
                <a:chExt cx="6118555" cy="558320"/>
              </a:xfrm>
            </p:grpSpPr>
            <p:sp>
              <p:nvSpPr>
                <p:cNvPr id="3" name="TextBox 2">
                  <a:extLst>
                    <a:ext uri="{FF2B5EF4-FFF2-40B4-BE49-F238E27FC236}">
                      <a16:creationId xmlns:a16="http://schemas.microsoft.com/office/drawing/2014/main" id="{E0F673A6-7552-A433-EECC-4D13C335EAD4}"/>
                    </a:ext>
                  </a:extLst>
                </p:cNvPr>
                <p:cNvSpPr txBox="1"/>
                <p:nvPr/>
              </p:nvSpPr>
              <p:spPr>
                <a:xfrm>
                  <a:off x="1729548" y="4226015"/>
                  <a:ext cx="5621729" cy="289951"/>
                </a:xfrm>
                <a:prstGeom prst="rect">
                  <a:avLst/>
                </a:prstGeom>
                <a:noFill/>
              </p:spPr>
              <p:txBody>
                <a:bodyPr wrap="square">
                  <a:spAutoFit/>
                </a:bodyPr>
                <a:lstStyle/>
                <a:p>
                  <a:pPr algn="ctr">
                    <a:lnSpc>
                      <a:spcPct val="107000"/>
                    </a:lnSpc>
                    <a:spcAft>
                      <a:spcPts val="600"/>
                    </a:spcAft>
                  </a:pPr>
                  <a:r>
                    <a:rPr lang="id-ID" sz="1200" dirty="0">
                      <a:latin typeface="Calibri" panose="020F0502020204030204" pitchFamily="34" charset="0"/>
                      <a:ea typeface="Calibri" panose="020F0502020204030204" pitchFamily="34" charset="0"/>
                      <a:cs typeface="Times New Roman" panose="02020603050405020304" pitchFamily="18" charset="0"/>
                    </a:rPr>
                    <a:t>Sistem Pembangkit Listrik Tenaga Air (PLTA</a:t>
                  </a:r>
                  <a:r>
                    <a:rPr lang="id-ID" sz="1200" dirty="0" smtClean="0">
                      <a:latin typeface="Calibri" panose="020F0502020204030204" pitchFamily="34" charset="0"/>
                      <a:ea typeface="Calibri" panose="020F0502020204030204" pitchFamily="34" charset="0"/>
                      <a:cs typeface="Times New Roman" panose="02020603050405020304" pitchFamily="18" charset="0"/>
                    </a:rPr>
                    <a:t>)</a:t>
                  </a:r>
                  <a:r>
                    <a:rPr lang="en-US" sz="1200" dirty="0" smtClean="0">
                      <a:latin typeface="Calibri" panose="020F0502020204030204" pitchFamily="34" charset="0"/>
                      <a:ea typeface="Calibri" panose="020F0502020204030204" pitchFamily="34" charset="0"/>
                      <a:cs typeface="Times New Roman" panose="02020603050405020304" pitchFamily="18" charset="0"/>
                    </a:rPr>
                    <a:t>.</a:t>
                  </a:r>
                  <a:r>
                    <a:rPr lang="id-ID" sz="1200" dirty="0" smtClean="0">
                      <a:latin typeface="Calibri" panose="020F0502020204030204" pitchFamily="34" charset="0"/>
                      <a:ea typeface="Calibri" panose="020F0502020204030204" pitchFamily="34" charset="0"/>
                      <a:cs typeface="Times New Roman" panose="02020603050405020304" pitchFamily="18" charset="0"/>
                    </a:rPr>
                    <a:t> </a:t>
                  </a:r>
                  <a:endParaRPr lang="en-ID" sz="1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9B2C066D-D20C-8891-DE49-D39AFC305E01}"/>
                    </a:ext>
                  </a:extLst>
                </p:cNvPr>
                <p:cNvSpPr txBox="1"/>
                <p:nvPr/>
              </p:nvSpPr>
              <p:spPr>
                <a:xfrm>
                  <a:off x="5508104" y="3957646"/>
                  <a:ext cx="2339999" cy="233975"/>
                </a:xfrm>
                <a:prstGeom prst="rect">
                  <a:avLst/>
                </a:prstGeom>
                <a:noFill/>
              </p:spPr>
              <p:txBody>
                <a:bodyPr wrap="square">
                  <a:spAutoFit/>
                </a:bodyPr>
                <a:lstStyle/>
                <a:p>
                  <a:pPr algn="just">
                    <a:lnSpc>
                      <a:spcPct val="107000"/>
                    </a:lnSpc>
                    <a:spcAft>
                      <a:spcPts val="600"/>
                    </a:spcAft>
                  </a:pPr>
                  <a:r>
                    <a:rPr lang="id-ID" sz="900" i="1" dirty="0">
                      <a:latin typeface="Calibri" panose="020F0502020204030204" pitchFamily="34" charset="0"/>
                      <a:ea typeface="Calibri" panose="020F0502020204030204" pitchFamily="34" charset="0"/>
                      <a:cs typeface="Times New Roman" panose="02020603050405020304" pitchFamily="18" charset="0"/>
                    </a:rPr>
                    <a:t>Sumber: commons.wikimedia.org</a:t>
                  </a:r>
                  <a:endParaRPr lang="en-ID" sz="900" dirty="0">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1" name="Group 20"/>
              <p:cNvGrpSpPr/>
              <p:nvPr/>
            </p:nvGrpSpPr>
            <p:grpSpPr>
              <a:xfrm>
                <a:off x="1805939" y="250000"/>
                <a:ext cx="5328610" cy="3743340"/>
                <a:chOff x="1805939" y="250000"/>
                <a:chExt cx="5328610" cy="3743340"/>
              </a:xfrm>
            </p:grpSpPr>
            <p:pic>
              <p:nvPicPr>
                <p:cNvPr id="1026" name="Picture 2">
                  <a:extLst>
                    <a:ext uri="{FF2B5EF4-FFF2-40B4-BE49-F238E27FC236}">
                      <a16:creationId xmlns:a16="http://schemas.microsoft.com/office/drawing/2014/main" id="{0715B4B8-5F34-D0BD-102A-A9281418C0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3647" y="411510"/>
                  <a:ext cx="5280902" cy="358183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B2C066D-D20C-8891-DE49-D39AFC305E01}"/>
                    </a:ext>
                  </a:extLst>
                </p:cNvPr>
                <p:cNvSpPr txBox="1"/>
                <p:nvPr/>
              </p:nvSpPr>
              <p:spPr>
                <a:xfrm>
                  <a:off x="5982420" y="2931790"/>
                  <a:ext cx="695683" cy="265457"/>
                </a:xfrm>
                <a:prstGeom prst="rect">
                  <a:avLst/>
                </a:prstGeom>
                <a:solidFill>
                  <a:srgbClr val="84A5CE"/>
                </a:solidFill>
              </p:spPr>
              <p:txBody>
                <a:bodyPr wrap="square">
                  <a:spAutoFit/>
                </a:bodyPr>
                <a:lstStyle/>
                <a:p>
                  <a:pPr algn="just">
                    <a:lnSpc>
                      <a:spcPct val="107000"/>
                    </a:lnSpc>
                    <a:spcAft>
                      <a:spcPts val="600"/>
                    </a:spcAft>
                  </a:pPr>
                  <a:r>
                    <a:rPr lang="en-US" sz="1100" dirty="0" smtClean="0">
                      <a:latin typeface="Calibri" panose="020F0502020204030204" pitchFamily="34" charset="0"/>
                      <a:ea typeface="Calibri" panose="020F0502020204030204" pitchFamily="34" charset="0"/>
                      <a:cs typeface="Times New Roman" panose="02020603050405020304" pitchFamily="18" charset="0"/>
                    </a:rPr>
                    <a:t>Sungai</a:t>
                  </a:r>
                  <a:endParaRPr lang="en-ID" sz="1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9B2C066D-D20C-8891-DE49-D39AFC305E01}"/>
                    </a:ext>
                  </a:extLst>
                </p:cNvPr>
                <p:cNvSpPr txBox="1"/>
                <p:nvPr/>
              </p:nvSpPr>
              <p:spPr>
                <a:xfrm>
                  <a:off x="5148064" y="2589196"/>
                  <a:ext cx="432048" cy="486610"/>
                </a:xfrm>
                <a:prstGeom prst="rect">
                  <a:avLst/>
                </a:prstGeom>
                <a:solidFill>
                  <a:srgbClr val="B2AFAD"/>
                </a:solidFill>
              </p:spPr>
              <p:txBody>
                <a:bodyPr wrap="square">
                  <a:spAutoFit/>
                </a:bodyPr>
                <a:lstStyle/>
                <a:p>
                  <a:pPr algn="just">
                    <a:lnSpc>
                      <a:spcPct val="107000"/>
                    </a:lnSpc>
                    <a:spcAft>
                      <a:spcPts val="600"/>
                    </a:spcAft>
                  </a:pPr>
                  <a:endParaRPr lang="en-ID" sz="1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B2C066D-D20C-8891-DE49-D39AFC305E01}"/>
                    </a:ext>
                  </a:extLst>
                </p:cNvPr>
                <p:cNvSpPr txBox="1"/>
                <p:nvPr/>
              </p:nvSpPr>
              <p:spPr>
                <a:xfrm rot="20759165">
                  <a:off x="4913625" y="2941793"/>
                  <a:ext cx="605804" cy="265457"/>
                </a:xfrm>
                <a:prstGeom prst="rect">
                  <a:avLst/>
                </a:prstGeom>
                <a:solidFill>
                  <a:srgbClr val="B2AFAD"/>
                </a:solidFill>
              </p:spPr>
              <p:txBody>
                <a:bodyPr wrap="square">
                  <a:spAutoFit/>
                </a:bodyPr>
                <a:lstStyle/>
                <a:p>
                  <a:pPr algn="just">
                    <a:lnSpc>
                      <a:spcPct val="107000"/>
                    </a:lnSpc>
                    <a:spcAft>
                      <a:spcPts val="600"/>
                    </a:spcAft>
                  </a:pPr>
                  <a:endParaRPr lang="en-ID" sz="1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9B2C066D-D20C-8891-DE49-D39AFC305E01}"/>
                    </a:ext>
                  </a:extLst>
                </p:cNvPr>
                <p:cNvSpPr txBox="1"/>
                <p:nvPr/>
              </p:nvSpPr>
              <p:spPr>
                <a:xfrm>
                  <a:off x="3707904" y="250000"/>
                  <a:ext cx="1728192" cy="486610"/>
                </a:xfrm>
                <a:prstGeom prst="rect">
                  <a:avLst/>
                </a:prstGeom>
                <a:solidFill>
                  <a:srgbClr val="FFF9E7"/>
                </a:solidFill>
              </p:spPr>
              <p:txBody>
                <a:bodyPr wrap="square">
                  <a:spAutoFit/>
                </a:bodyPr>
                <a:lstStyle/>
                <a:p>
                  <a:pPr algn="just">
                    <a:lnSpc>
                      <a:spcPct val="107000"/>
                    </a:lnSpc>
                    <a:spcAft>
                      <a:spcPts val="600"/>
                    </a:spcAft>
                  </a:pPr>
                  <a:endParaRPr lang="en-ID" sz="1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9B2C066D-D20C-8891-DE49-D39AFC305E01}"/>
                    </a:ext>
                  </a:extLst>
                </p:cNvPr>
                <p:cNvSpPr txBox="1"/>
                <p:nvPr/>
              </p:nvSpPr>
              <p:spPr>
                <a:xfrm>
                  <a:off x="4244839" y="1986018"/>
                  <a:ext cx="806419" cy="265457"/>
                </a:xfrm>
                <a:prstGeom prst="rect">
                  <a:avLst/>
                </a:prstGeom>
                <a:solidFill>
                  <a:srgbClr val="D6D4D3"/>
                </a:solidFill>
              </p:spPr>
              <p:txBody>
                <a:bodyPr wrap="square">
                  <a:spAutoFit/>
                </a:bodyPr>
                <a:lstStyle/>
                <a:p>
                  <a:pPr algn="just">
                    <a:lnSpc>
                      <a:spcPct val="107000"/>
                    </a:lnSpc>
                    <a:spcAft>
                      <a:spcPts val="600"/>
                    </a:spcAft>
                  </a:pPr>
                  <a:r>
                    <a:rPr lang="en-US" sz="1100" dirty="0" smtClean="0">
                      <a:latin typeface="Calibri" panose="020F0502020204030204" pitchFamily="34" charset="0"/>
                      <a:ea typeface="Calibri" panose="020F0502020204030204" pitchFamily="34" charset="0"/>
                      <a:cs typeface="Times New Roman" panose="02020603050405020304" pitchFamily="18" charset="0"/>
                    </a:rPr>
                    <a:t>Generator</a:t>
                  </a:r>
                  <a:endParaRPr lang="en-ID" sz="1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9B2C066D-D20C-8891-DE49-D39AFC305E01}"/>
                    </a:ext>
                  </a:extLst>
                </p:cNvPr>
                <p:cNvSpPr txBox="1"/>
                <p:nvPr/>
              </p:nvSpPr>
              <p:spPr>
                <a:xfrm>
                  <a:off x="4283968" y="1575153"/>
                  <a:ext cx="806419" cy="265457"/>
                </a:xfrm>
                <a:prstGeom prst="rect">
                  <a:avLst/>
                </a:prstGeom>
                <a:solidFill>
                  <a:srgbClr val="D6D4D3"/>
                </a:solidFill>
              </p:spPr>
              <p:txBody>
                <a:bodyPr wrap="square">
                  <a:spAutoFit/>
                </a:bodyPr>
                <a:lstStyle/>
                <a:p>
                  <a:pPr algn="just">
                    <a:lnSpc>
                      <a:spcPct val="107000"/>
                    </a:lnSpc>
                    <a:spcAft>
                      <a:spcPts val="600"/>
                    </a:spcAft>
                  </a:pPr>
                  <a:endParaRPr lang="en-ID" sz="1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6" name="TextBox 15">
                  <a:extLst>
                    <a:ext uri="{FF2B5EF4-FFF2-40B4-BE49-F238E27FC236}">
                      <a16:creationId xmlns:a16="http://schemas.microsoft.com/office/drawing/2014/main" id="{9B2C066D-D20C-8891-DE49-D39AFC305E01}"/>
                    </a:ext>
                  </a:extLst>
                </p:cNvPr>
                <p:cNvSpPr txBox="1"/>
                <p:nvPr/>
              </p:nvSpPr>
              <p:spPr>
                <a:xfrm>
                  <a:off x="1853646" y="1123278"/>
                  <a:ext cx="591361" cy="218265"/>
                </a:xfrm>
                <a:prstGeom prst="rect">
                  <a:avLst/>
                </a:prstGeom>
                <a:solidFill>
                  <a:srgbClr val="84A5CE"/>
                </a:solidFill>
              </p:spPr>
              <p:txBody>
                <a:bodyPr wrap="square">
                  <a:spAutoFit/>
                </a:bodyPr>
                <a:lstStyle/>
                <a:p>
                  <a:pPr algn="just">
                    <a:lnSpc>
                      <a:spcPct val="107000"/>
                    </a:lnSpc>
                    <a:spcAft>
                      <a:spcPts val="600"/>
                    </a:spcAft>
                  </a:pPr>
                  <a:endParaRPr lang="en-ID" sz="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p:cNvSpPr/>
                <p:nvPr/>
              </p:nvSpPr>
              <p:spPr>
                <a:xfrm>
                  <a:off x="1805939" y="1123278"/>
                  <a:ext cx="700833" cy="257506"/>
                </a:xfrm>
                <a:prstGeom prst="rect">
                  <a:avLst/>
                </a:prstGeom>
              </p:spPr>
              <p:txBody>
                <a:bodyPr wrap="none">
                  <a:spAutoFit/>
                </a:bodyPr>
                <a:lstStyle/>
                <a:p>
                  <a:pPr algn="just">
                    <a:lnSpc>
                      <a:spcPct val="107000"/>
                    </a:lnSpc>
                    <a:spcAft>
                      <a:spcPts val="600"/>
                    </a:spcAft>
                  </a:pPr>
                  <a:r>
                    <a:rPr lang="en-US" sz="1050" dirty="0">
                      <a:latin typeface="Calibri" panose="020F0502020204030204" pitchFamily="34" charset="0"/>
                      <a:ea typeface="Calibri" panose="020F0502020204030204" pitchFamily="34" charset="0"/>
                      <a:cs typeface="Times New Roman" panose="02020603050405020304" pitchFamily="18" charset="0"/>
                    </a:rPr>
                    <a:t>Reservoir</a:t>
                  </a:r>
                  <a:endParaRPr lang="en-ID" sz="1050" dirty="0">
                    <a:latin typeface="Calibri" panose="020F0502020204030204" pitchFamily="34" charset="0"/>
                    <a:ea typeface="Calibri" panose="020F0502020204030204"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9B2C066D-D20C-8891-DE49-D39AFC305E01}"/>
                    </a:ext>
                  </a:extLst>
                </p:cNvPr>
                <p:cNvSpPr txBox="1"/>
                <p:nvPr/>
              </p:nvSpPr>
              <p:spPr>
                <a:xfrm>
                  <a:off x="1853646" y="1715916"/>
                  <a:ext cx="571585" cy="265457"/>
                </a:xfrm>
                <a:prstGeom prst="rect">
                  <a:avLst/>
                </a:prstGeom>
                <a:solidFill>
                  <a:srgbClr val="84A5CE"/>
                </a:solidFill>
              </p:spPr>
              <p:txBody>
                <a:bodyPr wrap="square">
                  <a:spAutoFit/>
                </a:bodyPr>
                <a:lstStyle/>
                <a:p>
                  <a:pPr algn="just">
                    <a:lnSpc>
                      <a:spcPct val="107000"/>
                    </a:lnSpc>
                    <a:spcAft>
                      <a:spcPts val="600"/>
                    </a:spcAft>
                  </a:pPr>
                  <a:endParaRPr lang="en-ID" sz="1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7" name="Rectangle 16"/>
                <p:cNvSpPr/>
                <p:nvPr/>
              </p:nvSpPr>
              <p:spPr>
                <a:xfrm rot="362164">
                  <a:off x="3353969" y="2594742"/>
                  <a:ext cx="572697" cy="146315"/>
                </a:xfrm>
                <a:prstGeom prst="rect">
                  <a:avLst/>
                </a:prstGeom>
                <a:solidFill>
                  <a:srgbClr val="84A5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9B2C066D-D20C-8891-DE49-D39AFC305E01}"/>
                    </a:ext>
                  </a:extLst>
                </p:cNvPr>
                <p:cNvSpPr txBox="1"/>
                <p:nvPr/>
              </p:nvSpPr>
              <p:spPr>
                <a:xfrm>
                  <a:off x="5977195" y="1506189"/>
                  <a:ext cx="1037852" cy="273473"/>
                </a:xfrm>
                <a:prstGeom prst="rect">
                  <a:avLst/>
                </a:prstGeom>
                <a:solidFill>
                  <a:srgbClr val="FFF9E7"/>
                </a:solidFill>
              </p:spPr>
              <p:txBody>
                <a:bodyPr wrap="square">
                  <a:spAutoFit/>
                </a:bodyPr>
                <a:lstStyle/>
                <a:p>
                  <a:pPr algn="just">
                    <a:lnSpc>
                      <a:spcPct val="107000"/>
                    </a:lnSpc>
                    <a:spcAft>
                      <a:spcPts val="600"/>
                    </a:spcAft>
                  </a:pPr>
                  <a:r>
                    <a:rPr lang="en-ID" sz="1100" dirty="0" err="1" smtClean="0">
                      <a:latin typeface="Calibri" panose="020F0502020204030204" pitchFamily="34" charset="0"/>
                      <a:ea typeface="Calibri" panose="020F0502020204030204" pitchFamily="34" charset="0"/>
                      <a:cs typeface="Times New Roman" panose="02020603050405020304" pitchFamily="18" charset="0"/>
                    </a:rPr>
                    <a:t>Jalur</a:t>
                  </a:r>
                  <a:r>
                    <a:rPr lang="en-ID" sz="1100" dirty="0" smtClean="0">
                      <a:latin typeface="Calibri" panose="020F0502020204030204" pitchFamily="34" charset="0"/>
                      <a:ea typeface="Calibri" panose="020F0502020204030204" pitchFamily="34" charset="0"/>
                      <a:cs typeface="Times New Roman" panose="02020603050405020304" pitchFamily="18" charset="0"/>
                    </a:rPr>
                    <a:t> </a:t>
                  </a:r>
                  <a:r>
                    <a:rPr lang="en-ID" sz="1100" dirty="0" err="1" smtClean="0">
                      <a:latin typeface="Calibri" panose="020F0502020204030204" pitchFamily="34" charset="0"/>
                      <a:ea typeface="Calibri" panose="020F0502020204030204" pitchFamily="34" charset="0"/>
                      <a:cs typeface="Times New Roman" panose="02020603050405020304" pitchFamily="18" charset="0"/>
                    </a:rPr>
                    <a:t>transmisi</a:t>
                  </a:r>
                  <a:endParaRPr lang="en-ID" sz="1100" dirty="0">
                    <a:latin typeface="Calibri" panose="020F0502020204030204" pitchFamily="34" charset="0"/>
                    <a:ea typeface="Calibri" panose="020F0502020204030204" pitchFamily="34" charset="0"/>
                    <a:cs typeface="Times New Roman" panose="02020603050405020304" pitchFamily="18" charset="0"/>
                  </a:endParaRPr>
                </a:p>
              </p:txBody>
            </p:sp>
          </p:grpSp>
        </p:grpSp>
        <p:sp>
          <p:nvSpPr>
            <p:cNvPr id="24" name="Rectangle 23"/>
            <p:cNvSpPr/>
            <p:nvPr/>
          </p:nvSpPr>
          <p:spPr>
            <a:xfrm>
              <a:off x="4462718" y="3010272"/>
              <a:ext cx="556563" cy="273473"/>
            </a:xfrm>
            <a:prstGeom prst="rect">
              <a:avLst/>
            </a:prstGeom>
          </p:spPr>
          <p:txBody>
            <a:bodyPr wrap="none">
              <a:spAutoFit/>
            </a:bodyPr>
            <a:lstStyle/>
            <a:p>
              <a:pPr algn="just">
                <a:lnSpc>
                  <a:spcPct val="107000"/>
                </a:lnSpc>
                <a:spcAft>
                  <a:spcPts val="600"/>
                </a:spcAft>
              </a:pPr>
              <a:r>
                <a:rPr lang="en-US" sz="1100" dirty="0" err="1">
                  <a:latin typeface="Calibri" panose="020F0502020204030204" pitchFamily="34" charset="0"/>
                  <a:ea typeface="Calibri" panose="020F0502020204030204" pitchFamily="34" charset="0"/>
                  <a:cs typeface="Times New Roman" panose="02020603050405020304" pitchFamily="18" charset="0"/>
                </a:rPr>
                <a:t>Turbin</a:t>
              </a:r>
              <a:endParaRPr lang="en-ID" sz="1100" dirty="0">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177393953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9E7"/>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t="-400" r="46063"/>
          <a:stretch/>
        </p:blipFill>
        <p:spPr>
          <a:xfrm>
            <a:off x="0" y="-20538"/>
            <a:ext cx="4932040" cy="51640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15" name="TextBox 14">
            <a:extLst>
              <a:ext uri="{FF2B5EF4-FFF2-40B4-BE49-F238E27FC236}">
                <a16:creationId xmlns:a16="http://schemas.microsoft.com/office/drawing/2014/main" id="{53AE699B-30D0-ABCE-87FF-7D39739FE66E}"/>
              </a:ext>
            </a:extLst>
          </p:cNvPr>
          <p:cNvSpPr txBox="1"/>
          <p:nvPr/>
        </p:nvSpPr>
        <p:spPr>
          <a:xfrm rot="278743">
            <a:off x="258164" y="314354"/>
            <a:ext cx="4045188" cy="4239687"/>
          </a:xfrm>
          <a:prstGeom prst="rect">
            <a:avLst/>
          </a:prstGeom>
          <a:noFill/>
        </p:spPr>
        <p:txBody>
          <a:bodyPr wrap="square">
            <a:spAutoFit/>
          </a:bodyPr>
          <a:lstStyle/>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Berdasarkan daya listrik yang dihasilkan, PLTA dapat dibedakan menjadi empat </a:t>
            </a:r>
            <a:r>
              <a:rPr lang="id-ID" dirty="0" smtClean="0">
                <a:latin typeface="Calibri" panose="020F0502020204030204" pitchFamily="34" charset="0"/>
                <a:ea typeface="Calibri" panose="020F0502020204030204" pitchFamily="34" charset="0"/>
                <a:cs typeface="Times New Roman" panose="02020603050405020304" pitchFamily="18" charset="0"/>
              </a:rPr>
              <a:t>jenis</a:t>
            </a:r>
            <a:r>
              <a:rPr lang="en-US" dirty="0" smtClean="0">
                <a:latin typeface="Calibri" panose="020F0502020204030204" pitchFamily="34" charset="0"/>
                <a:ea typeface="Calibri" panose="020F0502020204030204" pitchFamily="34" charset="0"/>
                <a:cs typeface="Times New Roman" panose="02020603050405020304" pitchFamily="18" charset="0"/>
              </a:rPr>
              <a:t>. </a:t>
            </a:r>
            <a:endParaRPr lang="id-ID" dirty="0">
              <a:latin typeface="Calibri" panose="020F0502020204030204" pitchFamily="34" charset="0"/>
              <a:ea typeface="Calibri" panose="020F0502020204030204" pitchFamily="34" charset="0"/>
              <a:cs typeface="Times New Roman" panose="02020603050405020304" pitchFamily="18" charset="0"/>
            </a:endParaRPr>
          </a:p>
          <a:p>
            <a:pPr marL="539750" indent="-273050">
              <a:lnSpc>
                <a:spcPct val="107000"/>
              </a:lnSpc>
              <a:spcAft>
                <a:spcPts val="600"/>
              </a:spcAft>
              <a:buFont typeface="Wingdings" panose="05000000000000000000" pitchFamily="2" charset="2"/>
              <a:buChar char="ü"/>
            </a:pPr>
            <a:r>
              <a:rPr lang="en-US" i="1" dirty="0" smtClean="0">
                <a:latin typeface="Calibri" panose="020F0502020204030204" pitchFamily="34" charset="0"/>
                <a:ea typeface="Calibri" panose="020F0502020204030204" pitchFamily="34" charset="0"/>
                <a:cs typeface="Times New Roman" panose="02020603050405020304" pitchFamily="18" charset="0"/>
              </a:rPr>
              <a:t>P</a:t>
            </a:r>
            <a:r>
              <a:rPr lang="id-ID" i="1" dirty="0" smtClean="0">
                <a:latin typeface="Calibri" panose="020F0502020204030204" pitchFamily="34" charset="0"/>
                <a:ea typeface="Calibri" panose="020F0502020204030204" pitchFamily="34" charset="0"/>
                <a:cs typeface="Times New Roman" panose="02020603050405020304" pitchFamily="18" charset="0"/>
              </a:rPr>
              <a:t>ico </a:t>
            </a:r>
            <a:r>
              <a:rPr lang="id-ID" i="1" dirty="0">
                <a:latin typeface="Calibri" panose="020F0502020204030204" pitchFamily="34" charset="0"/>
                <a:ea typeface="Calibri" panose="020F0502020204030204" pitchFamily="34" charset="0"/>
                <a:cs typeface="Times New Roman" panose="02020603050405020304" pitchFamily="18" charset="0"/>
              </a:rPr>
              <a:t>hydro</a:t>
            </a:r>
            <a:r>
              <a:rPr lang="id-ID" dirty="0">
                <a:latin typeface="Calibri" panose="020F0502020204030204" pitchFamily="34" charset="0"/>
                <a:ea typeface="Calibri" panose="020F0502020204030204" pitchFamily="34" charset="0"/>
                <a:cs typeface="Times New Roman" panose="02020603050405020304" pitchFamily="18" charset="0"/>
              </a:rPr>
              <a:t> menghasilkan daya listrik sebesar 5 kW.</a:t>
            </a:r>
          </a:p>
          <a:p>
            <a:pPr marL="539750" indent="-273050">
              <a:lnSpc>
                <a:spcPct val="107000"/>
              </a:lnSpc>
              <a:spcAft>
                <a:spcPts val="600"/>
              </a:spcAft>
              <a:buFont typeface="Wingdings" panose="05000000000000000000" pitchFamily="2" charset="2"/>
              <a:buChar char="ü"/>
            </a:pPr>
            <a:r>
              <a:rPr lang="en-US" i="1" dirty="0" smtClean="0">
                <a:latin typeface="Calibri" panose="020F0502020204030204" pitchFamily="34" charset="0"/>
                <a:ea typeface="Calibri" panose="020F0502020204030204" pitchFamily="34" charset="0"/>
                <a:cs typeface="Times New Roman" panose="02020603050405020304" pitchFamily="18" charset="0"/>
              </a:rPr>
              <a:t>M</a:t>
            </a:r>
            <a:r>
              <a:rPr lang="id-ID" i="1" dirty="0" smtClean="0">
                <a:latin typeface="Calibri" panose="020F0502020204030204" pitchFamily="34" charset="0"/>
                <a:ea typeface="Calibri" panose="020F0502020204030204" pitchFamily="34" charset="0"/>
                <a:cs typeface="Times New Roman" panose="02020603050405020304" pitchFamily="18" charset="0"/>
              </a:rPr>
              <a:t>icro </a:t>
            </a:r>
            <a:r>
              <a:rPr lang="id-ID" i="1" dirty="0">
                <a:latin typeface="Calibri" panose="020F0502020204030204" pitchFamily="34" charset="0"/>
                <a:ea typeface="Calibri" panose="020F0502020204030204" pitchFamily="34" charset="0"/>
                <a:cs typeface="Times New Roman" panose="02020603050405020304" pitchFamily="18" charset="0"/>
              </a:rPr>
              <a:t>hydro</a:t>
            </a:r>
            <a:r>
              <a:rPr lang="id-ID" dirty="0">
                <a:latin typeface="Calibri" panose="020F0502020204030204" pitchFamily="34" charset="0"/>
                <a:ea typeface="Calibri" panose="020F0502020204030204" pitchFamily="34" charset="0"/>
                <a:cs typeface="Times New Roman" panose="02020603050405020304" pitchFamily="18" charset="0"/>
              </a:rPr>
              <a:t> menghasilkan daya listrik di atas 100 kW atau lebih kecil dari 1 MW.</a:t>
            </a:r>
          </a:p>
          <a:p>
            <a:pPr marL="539750" indent="-273050">
              <a:lnSpc>
                <a:spcPct val="107000"/>
              </a:lnSpc>
              <a:spcAft>
                <a:spcPts val="600"/>
              </a:spcAft>
              <a:buFont typeface="Wingdings" panose="05000000000000000000" pitchFamily="2" charset="2"/>
              <a:buChar char="ü"/>
            </a:pPr>
            <a:r>
              <a:rPr lang="en-US" i="1" dirty="0" smtClean="0">
                <a:latin typeface="Calibri" panose="020F0502020204030204" pitchFamily="34" charset="0"/>
                <a:ea typeface="Calibri" panose="020F0502020204030204" pitchFamily="34" charset="0"/>
                <a:cs typeface="Times New Roman" panose="02020603050405020304" pitchFamily="18" charset="0"/>
              </a:rPr>
              <a:t>M</a:t>
            </a:r>
            <a:r>
              <a:rPr lang="id-ID" i="1" dirty="0" smtClean="0">
                <a:latin typeface="Calibri" panose="020F0502020204030204" pitchFamily="34" charset="0"/>
                <a:ea typeface="Calibri" panose="020F0502020204030204" pitchFamily="34" charset="0"/>
                <a:cs typeface="Times New Roman" panose="02020603050405020304" pitchFamily="18" charset="0"/>
              </a:rPr>
              <a:t>ini </a:t>
            </a:r>
            <a:r>
              <a:rPr lang="id-ID" i="1" dirty="0">
                <a:latin typeface="Calibri" panose="020F0502020204030204" pitchFamily="34" charset="0"/>
                <a:ea typeface="Calibri" panose="020F0502020204030204" pitchFamily="34" charset="0"/>
                <a:cs typeface="Times New Roman" panose="02020603050405020304" pitchFamily="18" charset="0"/>
              </a:rPr>
              <a:t>hydro</a:t>
            </a:r>
            <a:r>
              <a:rPr lang="id-ID" dirty="0">
                <a:latin typeface="Calibri" panose="020F0502020204030204" pitchFamily="34" charset="0"/>
                <a:ea typeface="Calibri" panose="020F0502020204030204" pitchFamily="34" charset="0"/>
                <a:cs typeface="Times New Roman" panose="02020603050405020304" pitchFamily="18" charset="0"/>
              </a:rPr>
              <a:t> menghasilkan daya listrik di atas 100 kW.</a:t>
            </a:r>
          </a:p>
          <a:p>
            <a:pPr marL="539750" indent="-273050">
              <a:lnSpc>
                <a:spcPct val="107000"/>
              </a:lnSpc>
              <a:spcAft>
                <a:spcPts val="600"/>
              </a:spcAft>
              <a:buFont typeface="Wingdings" panose="05000000000000000000" pitchFamily="2" charset="2"/>
              <a:buChar char="ü"/>
            </a:pPr>
            <a:r>
              <a:rPr lang="en-US" i="1" dirty="0" smtClean="0">
                <a:latin typeface="Calibri" panose="020F0502020204030204" pitchFamily="34" charset="0"/>
                <a:ea typeface="Calibri" panose="020F0502020204030204" pitchFamily="34" charset="0"/>
                <a:cs typeface="Times New Roman" panose="02020603050405020304" pitchFamily="18" charset="0"/>
              </a:rPr>
              <a:t>L</a:t>
            </a:r>
            <a:r>
              <a:rPr lang="id-ID" i="1" dirty="0" smtClean="0">
                <a:latin typeface="Calibri" panose="020F0502020204030204" pitchFamily="34" charset="0"/>
                <a:ea typeface="Calibri" panose="020F0502020204030204" pitchFamily="34" charset="0"/>
                <a:cs typeface="Times New Roman" panose="02020603050405020304" pitchFamily="18" charset="0"/>
              </a:rPr>
              <a:t>arge </a:t>
            </a:r>
            <a:r>
              <a:rPr lang="id-ID" i="1" dirty="0">
                <a:latin typeface="Calibri" panose="020F0502020204030204" pitchFamily="34" charset="0"/>
                <a:ea typeface="Calibri" panose="020F0502020204030204" pitchFamily="34" charset="0"/>
                <a:cs typeface="Times New Roman" panose="02020603050405020304" pitchFamily="18" charset="0"/>
              </a:rPr>
              <a:t>hydro</a:t>
            </a:r>
            <a:r>
              <a:rPr lang="id-ID" dirty="0">
                <a:latin typeface="Calibri" panose="020F0502020204030204" pitchFamily="34" charset="0"/>
                <a:ea typeface="Calibri" panose="020F0502020204030204" pitchFamily="34" charset="0"/>
                <a:cs typeface="Times New Roman" panose="02020603050405020304" pitchFamily="18" charset="0"/>
              </a:rPr>
              <a:t> berupa bendungan atau dam yang menghasilkan daya listrik kurang dari 100 MW.</a:t>
            </a:r>
            <a:endParaRPr lang="en-ID" dirty="0">
              <a:latin typeface="Calibri" panose="020F0502020204030204" pitchFamily="34" charset="0"/>
              <a:ea typeface="Calibri" panose="020F0502020204030204" pitchFamily="34" charset="0"/>
              <a:cs typeface="Times New Roman" panose="02020603050405020304" pitchFamily="18" charset="0"/>
            </a:endParaRPr>
          </a:p>
        </p:txBody>
      </p:sp>
      <p:grpSp>
        <p:nvGrpSpPr>
          <p:cNvPr id="3" name="Group 2"/>
          <p:cNvGrpSpPr/>
          <p:nvPr/>
        </p:nvGrpSpPr>
        <p:grpSpPr>
          <a:xfrm>
            <a:off x="5364088" y="1563638"/>
            <a:ext cx="3674564" cy="2709785"/>
            <a:chOff x="5364088" y="1563638"/>
            <a:chExt cx="3674564" cy="2709785"/>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58662" t="30400" r="4326" b="19200"/>
            <a:stretch/>
          </p:blipFill>
          <p:spPr>
            <a:xfrm>
              <a:off x="5364088" y="1563638"/>
              <a:ext cx="3384376" cy="2592288"/>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95700" y="1683656"/>
              <a:ext cx="3036740" cy="2256245"/>
            </a:xfrm>
            <a:prstGeom prst="rect">
              <a:avLst/>
            </a:prstGeom>
            <a:ln>
              <a:noFill/>
            </a:ln>
            <a:effectLst>
              <a:outerShdw blurRad="190500" algn="tl" rotWithShape="0">
                <a:srgbClr val="000000">
                  <a:alpha val="70000"/>
                </a:srgbClr>
              </a:outerShdw>
            </a:effectLst>
          </p:spPr>
        </p:pic>
        <p:sp>
          <p:nvSpPr>
            <p:cNvPr id="9" name="TextBox 8">
              <a:extLst>
                <a:ext uri="{FF2B5EF4-FFF2-40B4-BE49-F238E27FC236}">
                  <a16:creationId xmlns:a16="http://schemas.microsoft.com/office/drawing/2014/main" id="{CF95BE1A-6E97-D274-DA6F-EDC11E8B8037}"/>
                </a:ext>
              </a:extLst>
            </p:cNvPr>
            <p:cNvSpPr txBox="1"/>
            <p:nvPr/>
          </p:nvSpPr>
          <p:spPr>
            <a:xfrm>
              <a:off x="6876256" y="4032908"/>
              <a:ext cx="2162396" cy="240515"/>
            </a:xfrm>
            <a:prstGeom prst="rect">
              <a:avLst/>
            </a:prstGeom>
            <a:noFill/>
          </p:spPr>
          <p:txBody>
            <a:bodyPr wrap="square">
              <a:spAutoFit/>
            </a:bodyPr>
            <a:lstStyle/>
            <a:p>
              <a:pPr>
                <a:lnSpc>
                  <a:spcPct val="107000"/>
                </a:lnSpc>
                <a:spcAft>
                  <a:spcPts val="600"/>
                </a:spcAft>
              </a:pPr>
              <a:r>
                <a:rPr lang="id-ID" sz="900" i="1" dirty="0">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latin typeface="Calibri" panose="020F0502020204030204" pitchFamily="34" charset="0"/>
                  <a:ea typeface="Calibri" panose="020F0502020204030204" pitchFamily="34" charset="0"/>
                  <a:cs typeface="Times New Roman" panose="02020603050405020304" pitchFamily="18" charset="0"/>
                </a:rPr>
                <a:t>commons.wikimedia.org</a:t>
              </a:r>
              <a:endParaRPr lang="en-ID" sz="900" dirty="0">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323798783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7" dur="500"/>
                                        <p:tgtEl>
                                          <p:spTgt spid="1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14" dur="500"/>
                                        <p:tgtEl>
                                          <p:spTgt spid="15">
                                            <p:txEl>
                                              <p:pRg st="1" end="1"/>
                                            </p:txEl>
                                          </p:spTgt>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18" dur="500"/>
                                        <p:tgtEl>
                                          <p:spTgt spid="15">
                                            <p:txEl>
                                              <p:pRg st="2" end="2"/>
                                            </p:txEl>
                                          </p:spTgt>
                                        </p:tgtEl>
                                      </p:cBhvr>
                                    </p:animEffect>
                                  </p:childTnLst>
                                </p:cTn>
                              </p:par>
                            </p:childTnLst>
                          </p:cTn>
                        </p:par>
                        <p:par>
                          <p:cTn id="19" fill="hold">
                            <p:stCondLst>
                              <p:cond delay="1500"/>
                            </p:stCondLst>
                            <p:childTnLst>
                              <p:par>
                                <p:cTn id="20" presetID="14" presetClass="entr" presetSubtype="10" fill="hold" nodeType="afterEffect">
                                  <p:stCondLst>
                                    <p:cond delay="0"/>
                                  </p:stCondLst>
                                  <p:childTnLst>
                                    <p:set>
                                      <p:cBhvr>
                                        <p:cTn id="21" dur="1" fill="hold">
                                          <p:stCondLst>
                                            <p:cond delay="0"/>
                                          </p:stCondLst>
                                        </p:cTn>
                                        <p:tgtEl>
                                          <p:spTgt spid="15">
                                            <p:txEl>
                                              <p:pRg st="3" end="3"/>
                                            </p:txEl>
                                          </p:spTgt>
                                        </p:tgtEl>
                                        <p:attrNameLst>
                                          <p:attrName>style.visibility</p:attrName>
                                        </p:attrNameLst>
                                      </p:cBhvr>
                                      <p:to>
                                        <p:strVal val="visible"/>
                                      </p:to>
                                    </p:set>
                                    <p:animEffect transition="in" filter="randombar(horizontal)">
                                      <p:cBhvr>
                                        <p:cTn id="22" dur="500"/>
                                        <p:tgtEl>
                                          <p:spTgt spid="15">
                                            <p:txEl>
                                              <p:pRg st="3" end="3"/>
                                            </p:txEl>
                                          </p:spTgt>
                                        </p:tgtEl>
                                      </p:cBhvr>
                                    </p:animEffect>
                                  </p:childTnLst>
                                </p:cTn>
                              </p:par>
                            </p:childTnLst>
                          </p:cTn>
                        </p:par>
                        <p:par>
                          <p:cTn id="23" fill="hold">
                            <p:stCondLst>
                              <p:cond delay="2000"/>
                            </p:stCondLst>
                            <p:childTnLst>
                              <p:par>
                                <p:cTn id="24" presetID="14" presetClass="entr" presetSubtype="10" fill="hold" nodeType="afterEffect">
                                  <p:stCondLst>
                                    <p:cond delay="0"/>
                                  </p:stCondLst>
                                  <p:childTnLst>
                                    <p:set>
                                      <p:cBhvr>
                                        <p:cTn id="25" dur="1" fill="hold">
                                          <p:stCondLst>
                                            <p:cond delay="0"/>
                                          </p:stCondLst>
                                        </p:cTn>
                                        <p:tgtEl>
                                          <p:spTgt spid="15">
                                            <p:txEl>
                                              <p:pRg st="4" end="4"/>
                                            </p:txEl>
                                          </p:spTgt>
                                        </p:tgtEl>
                                        <p:attrNameLst>
                                          <p:attrName>style.visibility</p:attrName>
                                        </p:attrNameLst>
                                      </p:cBhvr>
                                      <p:to>
                                        <p:strVal val="visible"/>
                                      </p:to>
                                    </p:set>
                                    <p:animEffect transition="in" filter="randombar(horizontal)">
                                      <p:cBhvr>
                                        <p:cTn id="26" dur="500"/>
                                        <p:tgtEl>
                                          <p:spTgt spid="15">
                                            <p:txEl>
                                              <p:pRg st="4" end="4"/>
                                            </p:txEl>
                                          </p:spTgt>
                                        </p:tgtEl>
                                      </p:cBhvr>
                                    </p:animEffect>
                                  </p:childTnLst>
                                </p:cTn>
                              </p:par>
                              <p:par>
                                <p:cTn id="27" presetID="42"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6F1DE"/>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6925" t="2401" r="16138" b="8001"/>
          <a:stretch/>
        </p:blipFill>
        <p:spPr>
          <a:xfrm>
            <a:off x="1619672" y="22120"/>
            <a:ext cx="6182228" cy="4654854"/>
          </a:xfrm>
          <a:prstGeom prst="rect">
            <a:avLst/>
          </a:prstGeom>
        </p:spPr>
      </p:pic>
      <p:grpSp>
        <p:nvGrpSpPr>
          <p:cNvPr id="4" name="Group 3"/>
          <p:cNvGrpSpPr/>
          <p:nvPr/>
        </p:nvGrpSpPr>
        <p:grpSpPr>
          <a:xfrm rot="21348299">
            <a:off x="2284438" y="431983"/>
            <a:ext cx="4519987" cy="621957"/>
            <a:chOff x="327640" y="168538"/>
            <a:chExt cx="4519987" cy="621957"/>
          </a:xfrm>
        </p:grpSpPr>
        <p:grpSp>
          <p:nvGrpSpPr>
            <p:cNvPr id="5" name="Group 4">
              <a:extLst>
                <a:ext uri="{FF2B5EF4-FFF2-40B4-BE49-F238E27FC236}">
                  <a16:creationId xmlns:a16="http://schemas.microsoft.com/office/drawing/2014/main" id="{9CF266A2-6451-4753-8CB3-556E57BFBEAB}"/>
                </a:ext>
              </a:extLst>
            </p:cNvPr>
            <p:cNvGrpSpPr/>
            <p:nvPr/>
          </p:nvGrpSpPr>
          <p:grpSpPr>
            <a:xfrm>
              <a:off x="327640" y="168538"/>
              <a:ext cx="4519987" cy="621957"/>
              <a:chOff x="914399" y="132142"/>
              <a:chExt cx="4519987" cy="621957"/>
            </a:xfrm>
          </p:grpSpPr>
          <p:sp>
            <p:nvSpPr>
              <p:cNvPr id="7" name="正方形/長方形 15">
                <a:extLst>
                  <a:ext uri="{FF2B5EF4-FFF2-40B4-BE49-F238E27FC236}">
                    <a16:creationId xmlns:a16="http://schemas.microsoft.com/office/drawing/2014/main" id="{2E47E29C-070C-452A-A721-5D7147939A1E}"/>
                  </a:ext>
                </a:extLst>
              </p:cNvPr>
              <p:cNvSpPr/>
              <p:nvPr/>
            </p:nvSpPr>
            <p:spPr>
              <a:xfrm>
                <a:off x="1005737" y="701032"/>
                <a:ext cx="2856070" cy="53067"/>
              </a:xfrm>
              <a:prstGeom prst="rect">
                <a:avLst/>
              </a:prstGeom>
              <a:solidFill>
                <a:schemeClr val="accent1">
                  <a:lumMod val="60000"/>
                  <a:lumOff val="40000"/>
                </a:schemeClr>
              </a:solidFill>
              <a:ln w="25400" cap="flat" cmpd="sng" algn="ctr">
                <a:noFill/>
                <a:prstDash val="solid"/>
              </a:ln>
              <a:effectLst/>
            </p:spPr>
            <p:txBody>
              <a:bodyPr rtlCol="0" anchor="ctr"/>
              <a:lstStyle/>
              <a:p>
                <a:pPr algn="ctr" defTabSz="914378">
                  <a:defRPr/>
                </a:pPr>
                <a:endParaRPr kumimoji="1" lang="ja-JP" altLang="en-US" kern="0">
                  <a:solidFill>
                    <a:sysClr val="window" lastClr="FFFFFF"/>
                  </a:solidFill>
                  <a:latin typeface="Open Sans"/>
                </a:endParaRPr>
              </a:p>
            </p:txBody>
          </p:sp>
          <p:sp>
            <p:nvSpPr>
              <p:cNvPr id="8" name="テキスト プレースホルダー 6">
                <a:extLst>
                  <a:ext uri="{FF2B5EF4-FFF2-40B4-BE49-F238E27FC236}">
                    <a16:creationId xmlns:a16="http://schemas.microsoft.com/office/drawing/2014/main" id="{29F1066E-F0CA-45D1-9935-2C3E7B4B16BB}"/>
                  </a:ext>
                </a:extLst>
              </p:cNvPr>
              <p:cNvSpPr txBox="1">
                <a:spLocks/>
              </p:cNvSpPr>
              <p:nvPr/>
            </p:nvSpPr>
            <p:spPr>
              <a:xfrm>
                <a:off x="914399" y="132142"/>
                <a:ext cx="4519987"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id-ID" b="1" dirty="0">
                    <a:solidFill>
                      <a:schemeClr val="tx1"/>
                    </a:solidFill>
                    <a:latin typeface="Calibri" panose="020F0502020204030204" pitchFamily="34" charset="0"/>
                  </a:rPr>
                  <a:t>PENDAHULUAN</a:t>
                </a:r>
                <a:endParaRPr lang="en-US" b="1" dirty="0">
                  <a:solidFill>
                    <a:schemeClr val="tx1"/>
                  </a:solidFill>
                  <a:latin typeface="Calibri" panose="020F0502020204030204" pitchFamily="34" charset="0"/>
                </a:endParaRPr>
              </a:p>
            </p:txBody>
          </p:sp>
        </p:grpSp>
        <p:pic>
          <p:nvPicPr>
            <p:cNvPr id="6" name="Picture 12"/>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4375040" flipH="1">
              <a:off x="3123931" y="314617"/>
              <a:ext cx="412389" cy="412389"/>
            </a:xfrm>
            <a:prstGeom prst="rect">
              <a:avLst/>
            </a:prstGeom>
            <a:effectLst>
              <a:outerShdw blurRad="50800" dist="38100" algn="l" rotWithShape="0">
                <a:prstClr val="black">
                  <a:alpha val="40000"/>
                </a:prstClr>
              </a:outerShdw>
            </a:effectLst>
          </p:spPr>
        </p:pic>
      </p:grpSp>
      <p:sp>
        <p:nvSpPr>
          <p:cNvPr id="9" name="Rectangle 8">
            <a:extLst>
              <a:ext uri="{FF2B5EF4-FFF2-40B4-BE49-F238E27FC236}">
                <a16:creationId xmlns:a16="http://schemas.microsoft.com/office/drawing/2014/main" id="{FB781876-F70B-492D-AB74-D4FFEB23E75A}"/>
              </a:ext>
            </a:extLst>
          </p:cNvPr>
          <p:cNvSpPr/>
          <p:nvPr/>
        </p:nvSpPr>
        <p:spPr>
          <a:xfrm rot="21390260">
            <a:off x="2350109" y="1182659"/>
            <a:ext cx="5264527" cy="2862322"/>
          </a:xfrm>
          <a:prstGeom prst="rect">
            <a:avLst/>
          </a:prstGeom>
        </p:spPr>
        <p:txBody>
          <a:bodyPr wrap="square">
            <a:spAutoFit/>
          </a:bodyPr>
          <a:lstStyle/>
          <a:p>
            <a:pPr marL="285743" indent="-285743">
              <a:buFont typeface="Wingdings" panose="05000000000000000000" pitchFamily="2" charset="2"/>
              <a:buChar char="ü"/>
            </a:pPr>
            <a:r>
              <a:rPr lang="id-ID" dirty="0">
                <a:latin typeface="Calibri" panose="020F0502020204030204" pitchFamily="34" charset="0"/>
              </a:rPr>
              <a:t>Sebagian besar sumber energi utama/primer untuk konversi energi listrik pada pembangkit listrik masih menggunakan sumber energi tak terbarukan, seperti minyak bumi, batu bara, dan gas alam. </a:t>
            </a:r>
          </a:p>
          <a:p>
            <a:pPr marL="285743" indent="-285743">
              <a:buFont typeface="Wingdings" panose="05000000000000000000" pitchFamily="2" charset="2"/>
              <a:buChar char="ü"/>
            </a:pPr>
            <a:r>
              <a:rPr lang="id-ID" dirty="0">
                <a:latin typeface="Calibri" panose="020F0502020204030204" pitchFamily="34" charset="0"/>
              </a:rPr>
              <a:t>Sumber-sumber energi tersebut menghasilkan zat dalam jumlah banyak yang dapat mencemari atau merusak alam. Solusi terbaik untuk masalah tersebut, yaitu dengan mempercepat pengalihan sumber energi tak terbarukan menjadi sumber energi terbarukan yang lebih ramah lingkungan. </a:t>
            </a:r>
          </a:p>
        </p:txBody>
      </p:sp>
    </p:spTree>
    <p:extLst>
      <p:ext uri="{BB962C8B-B14F-4D97-AF65-F5344CB8AC3E}">
        <p14:creationId xmlns:p14="http://schemas.microsoft.com/office/powerpoint/2010/main" val="3146788424"/>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500"/>
                                        <p:tgtEl>
                                          <p:spTgt spid="9">
                                            <p:txEl>
                                              <p:pRg st="0" end="0"/>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fade">
                                      <p:cBhvr>
                                        <p:cTn id="15"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9E7"/>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t="-400" r="46063"/>
          <a:stretch/>
        </p:blipFill>
        <p:spPr>
          <a:xfrm>
            <a:off x="0" y="-20538"/>
            <a:ext cx="4932040" cy="51640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15" name="TextBox 14">
            <a:extLst>
              <a:ext uri="{FF2B5EF4-FFF2-40B4-BE49-F238E27FC236}">
                <a16:creationId xmlns:a16="http://schemas.microsoft.com/office/drawing/2014/main" id="{53AE699B-30D0-ABCE-87FF-7D39739FE66E}"/>
              </a:ext>
            </a:extLst>
          </p:cNvPr>
          <p:cNvSpPr txBox="1"/>
          <p:nvPr/>
        </p:nvSpPr>
        <p:spPr>
          <a:xfrm rot="278743">
            <a:off x="258164" y="450690"/>
            <a:ext cx="4045188" cy="3506216"/>
          </a:xfrm>
          <a:prstGeom prst="rect">
            <a:avLst/>
          </a:prstGeom>
          <a:noFill/>
        </p:spPr>
        <p:txBody>
          <a:bodyPr wrap="square">
            <a:spAutoFit/>
          </a:bodyPr>
          <a:lstStyle/>
          <a:p>
            <a:pPr marL="257175" indent="-257175">
              <a:lnSpc>
                <a:spcPct val="107000"/>
              </a:lnSpc>
              <a:spcAft>
                <a:spcPts val="600"/>
              </a:spcAft>
              <a:buFont typeface="Wingdings" panose="05000000000000000000" pitchFamily="2" charset="2"/>
              <a:buChar char="§"/>
            </a:pPr>
            <a:r>
              <a:rPr lang="id-ID" dirty="0" smtClean="0">
                <a:latin typeface="Calibri" panose="020F0502020204030204" pitchFamily="34" charset="0"/>
                <a:ea typeface="Calibri" panose="020F0502020204030204" pitchFamily="34" charset="0"/>
                <a:cs typeface="Times New Roman" panose="02020603050405020304" pitchFamily="18" charset="0"/>
              </a:rPr>
              <a:t>Geotermal atau panas </a:t>
            </a:r>
            <a:r>
              <a:rPr lang="id-ID" dirty="0">
                <a:latin typeface="Calibri" panose="020F0502020204030204" pitchFamily="34" charset="0"/>
                <a:ea typeface="Calibri" panose="020F0502020204030204" pitchFamily="34" charset="0"/>
                <a:cs typeface="Times New Roman" panose="02020603050405020304" pitchFamily="18" charset="0"/>
              </a:rPr>
              <a:t>bumi merupakan sumber energi yang terdiri atas air dan secara terus-menurus mengalami siklus hidrologi serta termal yang secara kontinu dihasilkan dari bagian dalam Bumi.</a:t>
            </a:r>
          </a:p>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Sistem panas bumi di Indonesia terjadi karena adanya tiga lempengan yang saling berinteraksi, yaitu lempeng Pasifik lempeng Indo-Australia, dan lempeng Eurasia. </a:t>
            </a:r>
            <a:endParaRPr lang="id-ID" dirty="0">
              <a:latin typeface="Calibri" panose="020F0502020204030204" pitchFamily="34" charset="0"/>
              <a:ea typeface="Calibri" panose="020F0502020204030204" pitchFamily="34" charset="0"/>
              <a:cs typeface="Times New Roman" panose="02020603050405020304" pitchFamily="18" charset="0"/>
            </a:endParaRPr>
          </a:p>
        </p:txBody>
      </p:sp>
      <p:grpSp>
        <p:nvGrpSpPr>
          <p:cNvPr id="18" name="Group 17"/>
          <p:cNvGrpSpPr/>
          <p:nvPr/>
        </p:nvGrpSpPr>
        <p:grpSpPr>
          <a:xfrm>
            <a:off x="5364088" y="1563638"/>
            <a:ext cx="3384376" cy="2592288"/>
            <a:chOff x="5364088" y="1563638"/>
            <a:chExt cx="3384376" cy="2592288"/>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58662" t="30400" r="4326" b="19200"/>
            <a:stretch/>
          </p:blipFill>
          <p:spPr>
            <a:xfrm>
              <a:off x="5364088" y="1563638"/>
              <a:ext cx="3384376" cy="2592288"/>
            </a:xfrm>
            <a:prstGeom prst="rect">
              <a:avLst/>
            </a:prstGeom>
          </p:spPr>
        </p:pic>
        <p:sp>
          <p:nvSpPr>
            <p:cNvPr id="1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5806343" y="2033501"/>
              <a:ext cx="2538536" cy="73433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a:r>
                <a:rPr lang="en-US" sz="3600" b="1" dirty="0" err="1" smtClean="0">
                  <a:solidFill>
                    <a:srgbClr val="F06881"/>
                  </a:solidFill>
                  <a:latin typeface="Calibri" panose="020F0502020204030204" pitchFamily="34" charset="0"/>
                </a:rPr>
                <a:t>Energi</a:t>
              </a:r>
              <a:r>
                <a:rPr lang="en-US" sz="3600" b="1" dirty="0" smtClean="0">
                  <a:solidFill>
                    <a:srgbClr val="F06881"/>
                  </a:solidFill>
                  <a:latin typeface="Calibri" panose="020F0502020204030204" pitchFamily="34" charset="0"/>
                </a:rPr>
                <a:t> </a:t>
              </a:r>
              <a:r>
                <a:rPr lang="en-US" sz="3600" b="1" dirty="0" err="1" smtClean="0">
                  <a:solidFill>
                    <a:srgbClr val="F06881"/>
                  </a:solidFill>
                  <a:latin typeface="Calibri" panose="020F0502020204030204" pitchFamily="34" charset="0"/>
                </a:rPr>
                <a:t>Panas</a:t>
              </a:r>
              <a:r>
                <a:rPr lang="en-US" sz="3600" b="1" dirty="0" smtClean="0">
                  <a:solidFill>
                    <a:srgbClr val="F06881"/>
                  </a:solidFill>
                  <a:latin typeface="Calibri" panose="020F0502020204030204" pitchFamily="34" charset="0"/>
                </a:rPr>
                <a:t> </a:t>
              </a:r>
              <a:r>
                <a:rPr lang="en-US" sz="3600" b="1" dirty="0" err="1" smtClean="0">
                  <a:solidFill>
                    <a:srgbClr val="F06881"/>
                  </a:solidFill>
                  <a:latin typeface="Calibri" panose="020F0502020204030204" pitchFamily="34" charset="0"/>
                </a:rPr>
                <a:t>Bumi</a:t>
              </a:r>
              <a:endParaRPr lang="en-US" sz="3600" b="1" dirty="0">
                <a:solidFill>
                  <a:srgbClr val="F06881"/>
                </a:solidFill>
                <a:latin typeface="Calibri" panose="020F0502020204030204" pitchFamily="34" charset="0"/>
              </a:endParaRPr>
            </a:p>
          </p:txBody>
        </p:sp>
      </p:grpSp>
    </p:spTree>
    <p:extLst>
      <p:ext uri="{BB962C8B-B14F-4D97-AF65-F5344CB8AC3E}">
        <p14:creationId xmlns:p14="http://schemas.microsoft.com/office/powerpoint/2010/main" val="218976848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3" dur="500"/>
                                        <p:tgtEl>
                                          <p:spTgt spid="15">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20"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9E7"/>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t="-400" r="46063"/>
          <a:stretch/>
        </p:blipFill>
        <p:spPr>
          <a:xfrm>
            <a:off x="0" y="-20538"/>
            <a:ext cx="4932040" cy="51640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15" name="TextBox 14">
            <a:extLst>
              <a:ext uri="{FF2B5EF4-FFF2-40B4-BE49-F238E27FC236}">
                <a16:creationId xmlns:a16="http://schemas.microsoft.com/office/drawing/2014/main" id="{53AE699B-30D0-ABCE-87FF-7D39739FE66E}"/>
              </a:ext>
            </a:extLst>
          </p:cNvPr>
          <p:cNvSpPr txBox="1"/>
          <p:nvPr/>
        </p:nvSpPr>
        <p:spPr>
          <a:xfrm rot="278743">
            <a:off x="258164" y="469859"/>
            <a:ext cx="4045188" cy="3042821"/>
          </a:xfrm>
          <a:prstGeom prst="rect">
            <a:avLst/>
          </a:prstGeom>
          <a:noFill/>
        </p:spPr>
        <p:txBody>
          <a:bodyPr wrap="square">
            <a:spAutoFit/>
          </a:bodyPr>
          <a:lstStyle/>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Sekitar 40% cadangan energi panas bumi dunia terletak di bawah tanah Indonesia. Indonesia berada di lingkaran api </a:t>
            </a:r>
            <a:r>
              <a:rPr lang="id-ID" i="1" dirty="0">
                <a:latin typeface="Calibri" panose="020F0502020204030204" pitchFamily="34" charset="0"/>
                <a:ea typeface="Calibri" panose="020F0502020204030204" pitchFamily="34" charset="0"/>
                <a:cs typeface="Times New Roman" panose="02020603050405020304" pitchFamily="18" charset="0"/>
              </a:rPr>
              <a:t>(ring of fire)</a:t>
            </a:r>
            <a:r>
              <a:rPr lang="id-ID" dirty="0">
                <a:latin typeface="Calibri" panose="020F0502020204030204" pitchFamily="34" charset="0"/>
                <a:ea typeface="Calibri" panose="020F0502020204030204" pitchFamily="34" charset="0"/>
                <a:cs typeface="Times New Roman" panose="02020603050405020304" pitchFamily="18" charset="0"/>
              </a:rPr>
              <a:t>, yaitu daerah yang sering terjadi gempa bumi dan letusan gunung berapi. Indonesia memiliki potensi besar untuk mengembangkan energi terbarukan yang bersumber dari panas bumi</a:t>
            </a:r>
            <a:r>
              <a:rPr lang="id-ID" dirty="0" smtClean="0">
                <a:latin typeface="Calibri" panose="020F0502020204030204" pitchFamily="34" charset="0"/>
                <a:ea typeface="Calibri" panose="020F0502020204030204" pitchFamily="34" charset="0"/>
                <a:cs typeface="Times New Roman" panose="02020603050405020304" pitchFamily="18" charset="0"/>
              </a:rPr>
              <a:t>.</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p:txBody>
      </p:sp>
      <p:grpSp>
        <p:nvGrpSpPr>
          <p:cNvPr id="8" name="Group 7"/>
          <p:cNvGrpSpPr/>
          <p:nvPr/>
        </p:nvGrpSpPr>
        <p:grpSpPr>
          <a:xfrm>
            <a:off x="5364088" y="1563638"/>
            <a:ext cx="3528392" cy="2736304"/>
            <a:chOff x="5364088" y="1563638"/>
            <a:chExt cx="3528392" cy="2736304"/>
          </a:xfrm>
        </p:grpSpPr>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58662" t="30400" r="4326" b="19200"/>
            <a:stretch/>
          </p:blipFill>
          <p:spPr>
            <a:xfrm>
              <a:off x="5364088" y="1563638"/>
              <a:ext cx="3384376" cy="2592288"/>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8104" y="1716363"/>
              <a:ext cx="3024336" cy="2207757"/>
            </a:xfrm>
            <a:prstGeom prst="rect">
              <a:avLst/>
            </a:prstGeom>
            <a:ln>
              <a:noFill/>
            </a:ln>
            <a:effectLst>
              <a:outerShdw blurRad="190500" algn="tl" rotWithShape="0">
                <a:srgbClr val="000000">
                  <a:alpha val="70000"/>
                </a:srgbClr>
              </a:outerShdw>
            </a:effectLst>
          </p:spPr>
        </p:pic>
        <p:sp>
          <p:nvSpPr>
            <p:cNvPr id="11" name="TextBox 10">
              <a:extLst>
                <a:ext uri="{FF2B5EF4-FFF2-40B4-BE49-F238E27FC236}">
                  <a16:creationId xmlns:a16="http://schemas.microsoft.com/office/drawing/2014/main" id="{CF95BE1A-6E97-D274-DA6F-EDC11E8B8037}"/>
                </a:ext>
              </a:extLst>
            </p:cNvPr>
            <p:cNvSpPr txBox="1"/>
            <p:nvPr/>
          </p:nvSpPr>
          <p:spPr>
            <a:xfrm>
              <a:off x="7452320" y="4059427"/>
              <a:ext cx="1440160" cy="240515"/>
            </a:xfrm>
            <a:prstGeom prst="rect">
              <a:avLst/>
            </a:prstGeom>
            <a:noFill/>
          </p:spPr>
          <p:txBody>
            <a:bodyPr wrap="square">
              <a:spAutoFit/>
            </a:bodyPr>
            <a:lstStyle/>
            <a:p>
              <a:pPr>
                <a:lnSpc>
                  <a:spcPct val="107000"/>
                </a:lnSpc>
                <a:spcAft>
                  <a:spcPts val="600"/>
                </a:spcAft>
              </a:pPr>
              <a:r>
                <a:rPr lang="id-ID" sz="900" i="1" dirty="0">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latin typeface="Calibri" panose="020F0502020204030204" pitchFamily="34" charset="0"/>
                  <a:ea typeface="Calibri" panose="020F0502020204030204" pitchFamily="34" charset="0"/>
                  <a:cs typeface="Times New Roman" panose="02020603050405020304" pitchFamily="18" charset="0"/>
                </a:rPr>
                <a:t>pxhere.com</a:t>
              </a:r>
              <a:endParaRPr lang="en-ID" sz="900" dirty="0">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22638664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7" dur="500"/>
                                        <p:tgtEl>
                                          <p:spTgt spid="15">
                                            <p:txEl>
                                              <p:pRg st="0" end="0"/>
                                            </p:txEl>
                                          </p:spTgt>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9E7"/>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t="-400" r="46063"/>
          <a:stretch/>
        </p:blipFill>
        <p:spPr>
          <a:xfrm>
            <a:off x="0" y="-20538"/>
            <a:ext cx="4932040" cy="51640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15" name="TextBox 14">
            <a:extLst>
              <a:ext uri="{FF2B5EF4-FFF2-40B4-BE49-F238E27FC236}">
                <a16:creationId xmlns:a16="http://schemas.microsoft.com/office/drawing/2014/main" id="{53AE699B-30D0-ABCE-87FF-7D39739FE66E}"/>
              </a:ext>
            </a:extLst>
          </p:cNvPr>
          <p:cNvSpPr txBox="1"/>
          <p:nvPr/>
        </p:nvSpPr>
        <p:spPr>
          <a:xfrm rot="278743">
            <a:off x="258164" y="466309"/>
            <a:ext cx="4045188" cy="2746457"/>
          </a:xfrm>
          <a:prstGeom prst="rect">
            <a:avLst/>
          </a:prstGeom>
          <a:noFill/>
        </p:spPr>
        <p:txBody>
          <a:bodyPr wrap="square">
            <a:spAutoFit/>
          </a:bodyPr>
          <a:lstStyle/>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Prinsip kerja Pembangkit Listrik Tenaga Panas bumi (PLTP) adalah uap yang keluar dari pengeboran air. Air tersebut dialirkan melalui pipa untuk menggerakkan turbin yang sudah dihubungkan dengan generator. Selanjutnya dari generator, energi panas bumi dikonversi menjadi energi listrik. </a:t>
            </a:r>
            <a:endParaRPr lang="id-ID" dirty="0">
              <a:latin typeface="Calibri" panose="020F0502020204030204" pitchFamily="34" charset="0"/>
              <a:ea typeface="Calibri" panose="020F0502020204030204" pitchFamily="34" charset="0"/>
              <a:cs typeface="Times New Roman" panose="02020603050405020304" pitchFamily="18" charset="0"/>
            </a:endParaRPr>
          </a:p>
        </p:txBody>
      </p:sp>
      <p:grpSp>
        <p:nvGrpSpPr>
          <p:cNvPr id="8" name="Group 7"/>
          <p:cNvGrpSpPr/>
          <p:nvPr/>
        </p:nvGrpSpPr>
        <p:grpSpPr>
          <a:xfrm>
            <a:off x="5364088" y="1563638"/>
            <a:ext cx="3384376" cy="2712545"/>
            <a:chOff x="5364088" y="1563638"/>
            <a:chExt cx="3384376" cy="2712545"/>
          </a:xfrm>
        </p:grpSpPr>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58662" t="30400" r="4326" b="19200"/>
            <a:stretch/>
          </p:blipFill>
          <p:spPr>
            <a:xfrm>
              <a:off x="5364088" y="1563638"/>
              <a:ext cx="3384376" cy="2592288"/>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95700" y="1707654"/>
              <a:ext cx="3036740" cy="2207757"/>
            </a:xfrm>
            <a:prstGeom prst="rect">
              <a:avLst/>
            </a:prstGeom>
            <a:ln>
              <a:noFill/>
            </a:ln>
            <a:effectLst>
              <a:outerShdw blurRad="190500" algn="tl" rotWithShape="0">
                <a:srgbClr val="000000">
                  <a:alpha val="70000"/>
                </a:srgbClr>
              </a:outerShdw>
            </a:effectLst>
          </p:spPr>
        </p:pic>
        <p:sp>
          <p:nvSpPr>
            <p:cNvPr id="11" name="TextBox 10">
              <a:extLst>
                <a:ext uri="{FF2B5EF4-FFF2-40B4-BE49-F238E27FC236}">
                  <a16:creationId xmlns:a16="http://schemas.microsoft.com/office/drawing/2014/main" id="{CF95BE1A-6E97-D274-DA6F-EDC11E8B8037}"/>
                </a:ext>
              </a:extLst>
            </p:cNvPr>
            <p:cNvSpPr txBox="1"/>
            <p:nvPr/>
          </p:nvSpPr>
          <p:spPr>
            <a:xfrm>
              <a:off x="7498201" y="4035668"/>
              <a:ext cx="1224136" cy="240515"/>
            </a:xfrm>
            <a:prstGeom prst="rect">
              <a:avLst/>
            </a:prstGeom>
            <a:noFill/>
          </p:spPr>
          <p:txBody>
            <a:bodyPr wrap="square">
              <a:spAutoFit/>
            </a:bodyPr>
            <a:lstStyle/>
            <a:p>
              <a:pPr>
                <a:lnSpc>
                  <a:spcPct val="107000"/>
                </a:lnSpc>
                <a:spcAft>
                  <a:spcPts val="600"/>
                </a:spcAft>
              </a:pPr>
              <a:r>
                <a:rPr lang="id-ID" sz="900" i="1" dirty="0">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latin typeface="Calibri" panose="020F0502020204030204" pitchFamily="34" charset="0"/>
                  <a:ea typeface="Calibri" panose="020F0502020204030204" pitchFamily="34" charset="0"/>
                  <a:cs typeface="Times New Roman" panose="02020603050405020304" pitchFamily="18" charset="0"/>
                </a:rPr>
                <a:t>pxhere.com</a:t>
              </a:r>
              <a:endParaRPr lang="en-ID" sz="900" dirty="0">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393350849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7" dur="500"/>
                                        <p:tgtEl>
                                          <p:spTgt spid="15">
                                            <p:txEl>
                                              <p:pRg st="0" end="0"/>
                                            </p:txEl>
                                          </p:spTgt>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9E7"/>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t="-400" r="46063"/>
          <a:stretch/>
        </p:blipFill>
        <p:spPr>
          <a:xfrm>
            <a:off x="0" y="-20538"/>
            <a:ext cx="4932040" cy="51640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15" name="TextBox 14">
            <a:extLst>
              <a:ext uri="{FF2B5EF4-FFF2-40B4-BE49-F238E27FC236}">
                <a16:creationId xmlns:a16="http://schemas.microsoft.com/office/drawing/2014/main" id="{53AE699B-30D0-ABCE-87FF-7D39739FE66E}"/>
              </a:ext>
            </a:extLst>
          </p:cNvPr>
          <p:cNvSpPr txBox="1"/>
          <p:nvPr/>
        </p:nvSpPr>
        <p:spPr>
          <a:xfrm rot="278743">
            <a:off x="258164" y="288493"/>
            <a:ext cx="4045188" cy="4472250"/>
          </a:xfrm>
          <a:prstGeom prst="rect">
            <a:avLst/>
          </a:prstGeom>
          <a:noFill/>
        </p:spPr>
        <p:txBody>
          <a:bodyPr wrap="square">
            <a:spAutoFit/>
          </a:bodyPr>
          <a:lstStyle/>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Bioenergi adalah sumber energi terbarukan yang berasal dari bahan baku organik.</a:t>
            </a:r>
          </a:p>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Bioenergi menghasilkan tiga jenis sumber energi, yaitu biomassa, biofuel, dan biogas. </a:t>
            </a:r>
          </a:p>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Salah satu bentuk bioenergi yang terus dikembangkan adalah biofuel, yang merupakan sumber energi yang dihasilkan dari biomassa.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spcAft>
                <a:spcPts val="600"/>
              </a:spcAft>
              <a:buFont typeface="Wingdings" panose="05000000000000000000" pitchFamily="2" charset="2"/>
              <a:buChar char="§"/>
            </a:pPr>
            <a:r>
              <a:rPr lang="id-ID" dirty="0" smtClean="0">
                <a:latin typeface="Calibri" panose="020F0502020204030204" pitchFamily="34" charset="0"/>
                <a:ea typeface="Calibri" panose="020F0502020204030204" pitchFamily="34" charset="0"/>
                <a:cs typeface="Times New Roman" panose="02020603050405020304" pitchFamily="18" charset="0"/>
              </a:rPr>
              <a:t>Biofuel </a:t>
            </a:r>
            <a:r>
              <a:rPr lang="id-ID" dirty="0">
                <a:latin typeface="Calibri" panose="020F0502020204030204" pitchFamily="34" charset="0"/>
                <a:ea typeface="Calibri" panose="020F0502020204030204" pitchFamily="34" charset="0"/>
                <a:cs typeface="Times New Roman" panose="02020603050405020304" pitchFamily="18" charset="0"/>
              </a:rPr>
              <a:t>dapat dihasilkan secara langsung dari tanaman atau secara tidak langsung dari limbah industri atau </a:t>
            </a:r>
            <a:r>
              <a:rPr lang="id-ID" dirty="0" smtClean="0">
                <a:latin typeface="Calibri" panose="020F0502020204030204" pitchFamily="34" charset="0"/>
                <a:ea typeface="Calibri" panose="020F0502020204030204" pitchFamily="34" charset="0"/>
                <a:cs typeface="Times New Roman" panose="02020603050405020304" pitchFamily="18" charset="0"/>
              </a:rPr>
              <a:t>pertanian</a:t>
            </a:r>
            <a:r>
              <a:rPr lang="en-US" dirty="0" smtClean="0">
                <a:latin typeface="Calibri" panose="020F0502020204030204" pitchFamily="34" charset="0"/>
                <a:ea typeface="Calibri" panose="020F0502020204030204" pitchFamily="34" charset="0"/>
                <a:cs typeface="Times New Roman" panose="02020603050405020304" pitchFamily="18" charset="0"/>
              </a:rPr>
              <a:t>.</a:t>
            </a:r>
            <a:endParaRPr lang="id-ID" dirty="0">
              <a:latin typeface="Calibri" panose="020F0502020204030204" pitchFamily="34" charset="0"/>
              <a:ea typeface="Calibri" panose="020F0502020204030204" pitchFamily="34" charset="0"/>
              <a:cs typeface="Times New Roman" panose="02020603050405020304" pitchFamily="18" charset="0"/>
            </a:endParaRPr>
          </a:p>
        </p:txBody>
      </p:sp>
      <p:grpSp>
        <p:nvGrpSpPr>
          <p:cNvPr id="18" name="Group 17"/>
          <p:cNvGrpSpPr/>
          <p:nvPr/>
        </p:nvGrpSpPr>
        <p:grpSpPr>
          <a:xfrm>
            <a:off x="5364088" y="1563638"/>
            <a:ext cx="3384376" cy="2592288"/>
            <a:chOff x="5364088" y="1563638"/>
            <a:chExt cx="3384376" cy="2592288"/>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58662" t="30400" r="4326" b="19200"/>
            <a:stretch/>
          </p:blipFill>
          <p:spPr>
            <a:xfrm>
              <a:off x="5364088" y="1563638"/>
              <a:ext cx="3384376" cy="2592288"/>
            </a:xfrm>
            <a:prstGeom prst="rect">
              <a:avLst/>
            </a:prstGeom>
          </p:spPr>
        </p:pic>
        <p:sp>
          <p:nvSpPr>
            <p:cNvPr id="1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5806343" y="2326387"/>
              <a:ext cx="2538536" cy="73433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a:r>
                <a:rPr lang="en-US" sz="3600" b="1" dirty="0" err="1" smtClean="0">
                  <a:solidFill>
                    <a:srgbClr val="F06881"/>
                  </a:solidFill>
                  <a:latin typeface="Calibri" panose="020F0502020204030204" pitchFamily="34" charset="0"/>
                </a:rPr>
                <a:t>Bioenergi</a:t>
              </a:r>
              <a:endParaRPr lang="en-US" sz="3600" b="1" dirty="0">
                <a:solidFill>
                  <a:srgbClr val="F06881"/>
                </a:solidFill>
                <a:latin typeface="Calibri" panose="020F0502020204030204" pitchFamily="34" charset="0"/>
              </a:endParaRPr>
            </a:p>
          </p:txBody>
        </p:sp>
      </p:grpSp>
    </p:spTree>
    <p:extLst>
      <p:ext uri="{BB962C8B-B14F-4D97-AF65-F5344CB8AC3E}">
        <p14:creationId xmlns:p14="http://schemas.microsoft.com/office/powerpoint/2010/main" val="189774448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3" dur="500"/>
                                        <p:tgtEl>
                                          <p:spTgt spid="15">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20" dur="500"/>
                                        <p:tgtEl>
                                          <p:spTgt spid="15">
                                            <p:txEl>
                                              <p:pRg st="1" end="1"/>
                                            </p:txEl>
                                          </p:spTgt>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24" dur="500"/>
                                        <p:tgtEl>
                                          <p:spTgt spid="15">
                                            <p:txEl>
                                              <p:pRg st="2" end="2"/>
                                            </p:txEl>
                                          </p:spTgt>
                                        </p:tgtEl>
                                      </p:cBhvr>
                                    </p:animEffect>
                                  </p:childTnLst>
                                </p:cTn>
                              </p:par>
                            </p:childTnLst>
                          </p:cTn>
                        </p:par>
                        <p:par>
                          <p:cTn id="25" fill="hold">
                            <p:stCondLst>
                              <p:cond delay="2500"/>
                            </p:stCondLst>
                            <p:childTnLst>
                              <p:par>
                                <p:cTn id="26" presetID="14" presetClass="entr" presetSubtype="10" fill="hold" nodeType="afterEffect">
                                  <p:stCondLst>
                                    <p:cond delay="0"/>
                                  </p:stCondLst>
                                  <p:childTnLst>
                                    <p:set>
                                      <p:cBhvr>
                                        <p:cTn id="27" dur="1" fill="hold">
                                          <p:stCondLst>
                                            <p:cond delay="0"/>
                                          </p:stCondLst>
                                        </p:cTn>
                                        <p:tgtEl>
                                          <p:spTgt spid="15">
                                            <p:txEl>
                                              <p:pRg st="3" end="3"/>
                                            </p:txEl>
                                          </p:spTgt>
                                        </p:tgtEl>
                                        <p:attrNameLst>
                                          <p:attrName>style.visibility</p:attrName>
                                        </p:attrNameLst>
                                      </p:cBhvr>
                                      <p:to>
                                        <p:strVal val="visible"/>
                                      </p:to>
                                    </p:set>
                                    <p:animEffect transition="in" filter="randombar(horizontal)">
                                      <p:cBhvr>
                                        <p:cTn id="28"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35844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40719" y="2483150"/>
            <a:ext cx="4057620" cy="2272099"/>
          </a:xfrm>
          <a:prstGeom prst="rect">
            <a:avLst/>
          </a:prstGeom>
        </p:spPr>
      </p:pic>
      <p:grpSp>
        <p:nvGrpSpPr>
          <p:cNvPr id="3" name="Group 2">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4"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Energi</a:t>
              </a:r>
              <a:endParaRPr lang="en-US" b="1" dirty="0">
                <a:solidFill>
                  <a:schemeClr val="tx1"/>
                </a:solidFill>
                <a:latin typeface="Calibri" panose="020F0502020204030204" pitchFamily="34" charset="0"/>
              </a:endParaRPr>
            </a:p>
          </p:txBody>
        </p:sp>
        <p:sp>
          <p:nvSpPr>
            <p:cNvPr id="5"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6"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正方形/長方形 15">
              <a:extLst>
                <a:ext uri="{FF2B5EF4-FFF2-40B4-BE49-F238E27FC236}">
                  <a16:creationId xmlns:a16="http://schemas.microsoft.com/office/drawing/2014/main" id="{57DC62A0-338C-462D-955E-1DD70283263E}"/>
                </a:ext>
              </a:extLst>
            </p:cNvPr>
            <p:cNvSpPr/>
            <p:nvPr/>
          </p:nvSpPr>
          <p:spPr>
            <a:xfrm>
              <a:off x="1005737" y="701031"/>
              <a:ext cx="1152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8" name="TextBox 7">
              <a:extLst>
                <a:ext uri="{FF2B5EF4-FFF2-40B4-BE49-F238E27FC236}">
                  <a16:creationId xmlns:a16="http://schemas.microsoft.com/office/drawing/2014/main" id="{B212A415-2C76-476C-9864-670DA094215C}"/>
                </a:ext>
              </a:extLst>
            </p:cNvPr>
            <p:cNvSpPr txBox="1"/>
            <p:nvPr/>
          </p:nvSpPr>
          <p:spPr>
            <a:xfrm>
              <a:off x="376823" y="254009"/>
              <a:ext cx="402674" cy="523220"/>
            </a:xfrm>
            <a:prstGeom prst="rect">
              <a:avLst/>
            </a:prstGeom>
            <a:noFill/>
          </p:spPr>
          <p:txBody>
            <a:bodyPr wrap="none" rtlCol="0">
              <a:spAutoFit/>
            </a:bodyPr>
            <a:lstStyle/>
            <a:p>
              <a:r>
                <a:rPr lang="id-ID" sz="2800" b="1" dirty="0">
                  <a:solidFill>
                    <a:schemeClr val="bg1"/>
                  </a:solidFill>
                  <a:latin typeface="Calibri" panose="020F0502020204030204" pitchFamily="34" charset="0"/>
                </a:rPr>
                <a:t>A</a:t>
              </a:r>
              <a:endParaRPr lang="en-US" sz="2800" b="1" dirty="0">
                <a:solidFill>
                  <a:schemeClr val="bg1"/>
                </a:solidFill>
                <a:latin typeface="Calibri" panose="020F0502020204030204" pitchFamily="34" charset="0"/>
              </a:endParaRPr>
            </a:p>
          </p:txBody>
        </p:sp>
      </p:grpSp>
      <p:grpSp>
        <p:nvGrpSpPr>
          <p:cNvPr id="9" name="Group 8"/>
          <p:cNvGrpSpPr/>
          <p:nvPr/>
        </p:nvGrpSpPr>
        <p:grpSpPr>
          <a:xfrm>
            <a:off x="3641035" y="452332"/>
            <a:ext cx="4171325" cy="4536504"/>
            <a:chOff x="4716015" y="453373"/>
            <a:chExt cx="4171325" cy="4536504"/>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48278"/>
            <a:stretch/>
          </p:blipFill>
          <p:spPr>
            <a:xfrm>
              <a:off x="4716015" y="453373"/>
              <a:ext cx="4171325" cy="4536504"/>
            </a:xfrm>
            <a:prstGeom prst="rect">
              <a:avLst/>
            </a:prstGeom>
          </p:spPr>
        </p:pic>
        <p:sp>
          <p:nvSpPr>
            <p:cNvPr id="11" name="Rectangle 10"/>
            <p:cNvSpPr/>
            <p:nvPr/>
          </p:nvSpPr>
          <p:spPr>
            <a:xfrm>
              <a:off x="4871077" y="1491630"/>
              <a:ext cx="3240360" cy="2031325"/>
            </a:xfrm>
            <a:prstGeom prst="rect">
              <a:avLst/>
            </a:prstGeom>
          </p:spPr>
          <p:txBody>
            <a:bodyPr wrap="square">
              <a:spAutoFit/>
            </a:bodyPr>
            <a:lstStyle/>
            <a:p>
              <a:r>
                <a:rPr lang="id-ID" dirty="0">
                  <a:latin typeface="Calibri" panose="020F0502020204030204" pitchFamily="34" charset="0"/>
                </a:rPr>
                <a:t>Energi merupakan kemampuan untuk melakukan usaha. Energi memiliki peran penting dalam kehidupan makhluk hidup karena hampir semua aktivitas </a:t>
              </a:r>
              <a:r>
                <a:rPr lang="en-US" dirty="0" err="1">
                  <a:latin typeface="Calibri" panose="020F0502020204030204" pitchFamily="34" charset="0"/>
                </a:rPr>
                <a:t>makhluk</a:t>
              </a:r>
              <a:r>
                <a:rPr lang="en-US" dirty="0">
                  <a:latin typeface="Calibri" panose="020F0502020204030204" pitchFamily="34" charset="0"/>
                </a:rPr>
                <a:t> </a:t>
              </a:r>
              <a:r>
                <a:rPr lang="en-US" dirty="0" err="1">
                  <a:latin typeface="Calibri" panose="020F0502020204030204" pitchFamily="34" charset="0"/>
                </a:rPr>
                <a:t>hidup</a:t>
              </a:r>
              <a:r>
                <a:rPr lang="en-US" dirty="0">
                  <a:latin typeface="Calibri" panose="020F0502020204030204" pitchFamily="34" charset="0"/>
                </a:rPr>
                <a:t> </a:t>
              </a:r>
              <a:r>
                <a:rPr lang="id-ID" dirty="0">
                  <a:latin typeface="Calibri" panose="020F0502020204030204" pitchFamily="34" charset="0"/>
                </a:rPr>
                <a:t>memerlukan energi. </a:t>
              </a:r>
              <a:endParaRPr lang="id-ID" dirty="0">
                <a:latin typeface="Calibri" panose="020F0502020204030204" pitchFamily="34" charset="0"/>
              </a:endParaRPr>
            </a:p>
          </p:txBody>
        </p:sp>
      </p:grpSp>
    </p:spTree>
    <p:extLst>
      <p:ext uri="{BB962C8B-B14F-4D97-AF65-F5344CB8AC3E}">
        <p14:creationId xmlns:p14="http://schemas.microsoft.com/office/powerpoint/2010/main" val="425681752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50"/>
                                        <p:tgtEl>
                                          <p:spTgt spid="3"/>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par>
                                <p:cTn id="12" presetID="42"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40719" y="2483150"/>
            <a:ext cx="4057620" cy="2272099"/>
          </a:xfrm>
          <a:prstGeom prst="rect">
            <a:avLst/>
          </a:prstGeom>
        </p:spPr>
      </p:pic>
      <p:grpSp>
        <p:nvGrpSpPr>
          <p:cNvPr id="3" name="Group 2">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4"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Energi</a:t>
              </a:r>
              <a:endParaRPr lang="en-US" b="1" dirty="0">
                <a:solidFill>
                  <a:schemeClr val="tx1"/>
                </a:solidFill>
                <a:latin typeface="Calibri" panose="020F0502020204030204" pitchFamily="34" charset="0"/>
              </a:endParaRPr>
            </a:p>
          </p:txBody>
        </p:sp>
        <p:sp>
          <p:nvSpPr>
            <p:cNvPr id="5"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6"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正方形/長方形 15">
              <a:extLst>
                <a:ext uri="{FF2B5EF4-FFF2-40B4-BE49-F238E27FC236}">
                  <a16:creationId xmlns:a16="http://schemas.microsoft.com/office/drawing/2014/main" id="{57DC62A0-338C-462D-955E-1DD70283263E}"/>
                </a:ext>
              </a:extLst>
            </p:cNvPr>
            <p:cNvSpPr/>
            <p:nvPr/>
          </p:nvSpPr>
          <p:spPr>
            <a:xfrm>
              <a:off x="1005737" y="701031"/>
              <a:ext cx="1152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8" name="TextBox 7">
              <a:extLst>
                <a:ext uri="{FF2B5EF4-FFF2-40B4-BE49-F238E27FC236}">
                  <a16:creationId xmlns:a16="http://schemas.microsoft.com/office/drawing/2014/main" id="{B212A415-2C76-476C-9864-670DA094215C}"/>
                </a:ext>
              </a:extLst>
            </p:cNvPr>
            <p:cNvSpPr txBox="1"/>
            <p:nvPr/>
          </p:nvSpPr>
          <p:spPr>
            <a:xfrm>
              <a:off x="376823" y="254009"/>
              <a:ext cx="402674" cy="523220"/>
            </a:xfrm>
            <a:prstGeom prst="rect">
              <a:avLst/>
            </a:prstGeom>
            <a:noFill/>
          </p:spPr>
          <p:txBody>
            <a:bodyPr wrap="none" rtlCol="0">
              <a:spAutoFit/>
            </a:bodyPr>
            <a:lstStyle/>
            <a:p>
              <a:r>
                <a:rPr lang="id-ID" sz="2800" b="1" dirty="0">
                  <a:solidFill>
                    <a:schemeClr val="bg1"/>
                  </a:solidFill>
                  <a:latin typeface="Calibri" panose="020F0502020204030204" pitchFamily="34" charset="0"/>
                </a:rPr>
                <a:t>A</a:t>
              </a:r>
              <a:endParaRPr lang="en-US" sz="2800" b="1" dirty="0">
                <a:solidFill>
                  <a:schemeClr val="bg1"/>
                </a:solidFill>
                <a:latin typeface="Calibri" panose="020F0502020204030204" pitchFamily="34" charset="0"/>
              </a:endParaRPr>
            </a:p>
          </p:txBody>
        </p:sp>
      </p:gr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48278"/>
          <a:stretch/>
        </p:blipFill>
        <p:spPr>
          <a:xfrm>
            <a:off x="3641035" y="452332"/>
            <a:ext cx="4171325" cy="4536504"/>
          </a:xfrm>
          <a:prstGeom prst="rect">
            <a:avLst/>
          </a:prstGeom>
        </p:spPr>
      </p:pic>
      <p:sp>
        <p:nvSpPr>
          <p:cNvPr id="11" name="Rectangle 10"/>
          <p:cNvSpPr/>
          <p:nvPr/>
        </p:nvSpPr>
        <p:spPr>
          <a:xfrm>
            <a:off x="3796097" y="1490589"/>
            <a:ext cx="3240360" cy="1477328"/>
          </a:xfrm>
          <a:prstGeom prst="rect">
            <a:avLst/>
          </a:prstGeom>
        </p:spPr>
        <p:txBody>
          <a:bodyPr wrap="square">
            <a:spAutoFit/>
          </a:bodyPr>
          <a:lstStyle/>
          <a:p>
            <a:r>
              <a:rPr lang="id-ID" dirty="0">
                <a:latin typeface="Calibri" panose="020F0502020204030204" pitchFamily="34" charset="0"/>
              </a:rPr>
              <a:t>Energi merupakan suatu hal yang tidak dapat diciptakan dan dimusnahkan. Namun, dapat diubah dari satu bentuk ke bentuk energi yang lain. </a:t>
            </a:r>
            <a:endParaRPr lang="id-ID" dirty="0">
              <a:latin typeface="Calibri" panose="020F0502020204030204" pitchFamily="34" charset="0"/>
            </a:endParaRPr>
          </a:p>
        </p:txBody>
      </p:sp>
    </p:spTree>
    <p:extLst>
      <p:ext uri="{BB962C8B-B14F-4D97-AF65-F5344CB8AC3E}">
        <p14:creationId xmlns:p14="http://schemas.microsoft.com/office/powerpoint/2010/main" val="4260889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40719" y="2483150"/>
            <a:ext cx="4057620" cy="2272099"/>
          </a:xfrm>
          <a:prstGeom prst="rect">
            <a:avLst/>
          </a:prstGeom>
        </p:spPr>
      </p:pic>
      <p:grpSp>
        <p:nvGrpSpPr>
          <p:cNvPr id="3" name="Group 2">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4"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Energi</a:t>
              </a:r>
              <a:endParaRPr lang="en-US" b="1" dirty="0">
                <a:solidFill>
                  <a:schemeClr val="tx1"/>
                </a:solidFill>
                <a:latin typeface="Calibri" panose="020F0502020204030204" pitchFamily="34" charset="0"/>
              </a:endParaRPr>
            </a:p>
          </p:txBody>
        </p:sp>
        <p:sp>
          <p:nvSpPr>
            <p:cNvPr id="5"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6"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正方形/長方形 15">
              <a:extLst>
                <a:ext uri="{FF2B5EF4-FFF2-40B4-BE49-F238E27FC236}">
                  <a16:creationId xmlns:a16="http://schemas.microsoft.com/office/drawing/2014/main" id="{57DC62A0-338C-462D-955E-1DD70283263E}"/>
                </a:ext>
              </a:extLst>
            </p:cNvPr>
            <p:cNvSpPr/>
            <p:nvPr/>
          </p:nvSpPr>
          <p:spPr>
            <a:xfrm>
              <a:off x="1005737" y="701031"/>
              <a:ext cx="1152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8" name="TextBox 7">
              <a:extLst>
                <a:ext uri="{FF2B5EF4-FFF2-40B4-BE49-F238E27FC236}">
                  <a16:creationId xmlns:a16="http://schemas.microsoft.com/office/drawing/2014/main" id="{B212A415-2C76-476C-9864-670DA094215C}"/>
                </a:ext>
              </a:extLst>
            </p:cNvPr>
            <p:cNvSpPr txBox="1"/>
            <p:nvPr/>
          </p:nvSpPr>
          <p:spPr>
            <a:xfrm>
              <a:off x="376823" y="254009"/>
              <a:ext cx="402674" cy="523220"/>
            </a:xfrm>
            <a:prstGeom prst="rect">
              <a:avLst/>
            </a:prstGeom>
            <a:noFill/>
          </p:spPr>
          <p:txBody>
            <a:bodyPr wrap="none" rtlCol="0">
              <a:spAutoFit/>
            </a:bodyPr>
            <a:lstStyle/>
            <a:p>
              <a:r>
                <a:rPr lang="id-ID" sz="2800" b="1" dirty="0">
                  <a:solidFill>
                    <a:schemeClr val="bg1"/>
                  </a:solidFill>
                  <a:latin typeface="Calibri" panose="020F0502020204030204" pitchFamily="34" charset="0"/>
                </a:rPr>
                <a:t>A</a:t>
              </a:r>
              <a:endParaRPr lang="en-US" sz="2800" b="1" dirty="0">
                <a:solidFill>
                  <a:schemeClr val="bg1"/>
                </a:solidFill>
                <a:latin typeface="Calibri" panose="020F0502020204030204" pitchFamily="34" charset="0"/>
              </a:endParaRPr>
            </a:p>
          </p:txBody>
        </p:sp>
      </p:gr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48278"/>
          <a:stretch/>
        </p:blipFill>
        <p:spPr>
          <a:xfrm>
            <a:off x="3641035" y="452332"/>
            <a:ext cx="4171325" cy="4536504"/>
          </a:xfrm>
          <a:prstGeom prst="rect">
            <a:avLst/>
          </a:prstGeom>
        </p:spPr>
      </p:pic>
      <p:sp>
        <p:nvSpPr>
          <p:cNvPr id="11" name="Rectangle 10"/>
          <p:cNvSpPr/>
          <p:nvPr/>
        </p:nvSpPr>
        <p:spPr>
          <a:xfrm>
            <a:off x="3796097" y="1490589"/>
            <a:ext cx="3240360" cy="1754326"/>
          </a:xfrm>
          <a:prstGeom prst="rect">
            <a:avLst/>
          </a:prstGeom>
        </p:spPr>
        <p:txBody>
          <a:bodyPr wrap="square">
            <a:spAutoFit/>
          </a:bodyPr>
          <a:lstStyle/>
          <a:p>
            <a:r>
              <a:rPr lang="id-ID" dirty="0">
                <a:latin typeface="Calibri" panose="020F0502020204030204" pitchFamily="34" charset="0"/>
              </a:rPr>
              <a:t>Sumber energi merupakan segala sesuatu yang dapat menghasilkan energi. Dengan adanya sumber energi, semua aktivitas dalam kehidupan manusia dapat dilakukan.</a:t>
            </a:r>
            <a:endParaRPr lang="id-ID" dirty="0">
              <a:latin typeface="Calibri" panose="020F0502020204030204" pitchFamily="34" charset="0"/>
            </a:endParaRPr>
          </a:p>
        </p:txBody>
      </p:sp>
    </p:spTree>
    <p:extLst>
      <p:ext uri="{BB962C8B-B14F-4D97-AF65-F5344CB8AC3E}">
        <p14:creationId xmlns:p14="http://schemas.microsoft.com/office/powerpoint/2010/main" val="35054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11" name="Group 10"/>
          <p:cNvGrpSpPr/>
          <p:nvPr/>
        </p:nvGrpSpPr>
        <p:grpSpPr>
          <a:xfrm>
            <a:off x="1887627" y="428505"/>
            <a:ext cx="4158089" cy="594500"/>
            <a:chOff x="981691" y="188216"/>
            <a:chExt cx="4158089" cy="594500"/>
          </a:xfrm>
        </p:grpSpPr>
        <p:sp>
          <p:nvSpPr>
            <p:cNvPr id="16" name="正方形/長方形 15">
              <a:extLst>
                <a:ext uri="{FF2B5EF4-FFF2-40B4-BE49-F238E27FC236}">
                  <a16:creationId xmlns:a16="http://schemas.microsoft.com/office/drawing/2014/main" id="{57DC62A0-338C-462D-955E-1DD70283263E}"/>
                </a:ext>
              </a:extLst>
            </p:cNvPr>
            <p:cNvSpPr/>
            <p:nvPr/>
          </p:nvSpPr>
          <p:spPr>
            <a:xfrm>
              <a:off x="1164389" y="732066"/>
              <a:ext cx="3672000" cy="50650"/>
            </a:xfrm>
            <a:prstGeom prst="rect">
              <a:avLst/>
            </a:prstGeom>
            <a:solidFill>
              <a:srgbClr val="3C537C"/>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13"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981691" y="188216"/>
              <a:ext cx="4158089"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800" b="1" dirty="0" err="1" smtClean="0">
                  <a:solidFill>
                    <a:srgbClr val="F06881"/>
                  </a:solidFill>
                  <a:latin typeface="Calibri" panose="020F0502020204030204" pitchFamily="34" charset="0"/>
                </a:rPr>
                <a:t>Klasifikasi</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Sumber</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Energi</a:t>
              </a:r>
              <a:endParaRPr lang="en-US" sz="2800" b="1" dirty="0">
                <a:solidFill>
                  <a:srgbClr val="F06881"/>
                </a:solidFill>
                <a:latin typeface="Calibri" panose="020F0502020204030204" pitchFamily="34" charset="0"/>
              </a:endParaRPr>
            </a:p>
          </p:txBody>
        </p:sp>
      </p:grpSp>
      <p:grpSp>
        <p:nvGrpSpPr>
          <p:cNvPr id="22" name="Group 21"/>
          <p:cNvGrpSpPr/>
          <p:nvPr/>
        </p:nvGrpSpPr>
        <p:grpSpPr>
          <a:xfrm>
            <a:off x="1069902" y="1238927"/>
            <a:ext cx="2949217" cy="3465330"/>
            <a:chOff x="1036346" y="1180204"/>
            <a:chExt cx="2949217" cy="3465330"/>
          </a:xfrm>
        </p:grpSpPr>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3150" t="29400" r="65350" b="4801"/>
            <a:stretch/>
          </p:blipFill>
          <p:spPr>
            <a:xfrm>
              <a:off x="1036346" y="1180204"/>
              <a:ext cx="2949217" cy="3465330"/>
            </a:xfrm>
            <a:prstGeom prst="rect">
              <a:avLst/>
            </a:prstGeom>
          </p:spPr>
        </p:pic>
        <p:sp>
          <p:nvSpPr>
            <p:cNvPr id="18" name="Rectangle 17"/>
            <p:cNvSpPr/>
            <p:nvPr/>
          </p:nvSpPr>
          <p:spPr>
            <a:xfrm>
              <a:off x="1625555" y="1605665"/>
              <a:ext cx="1531701" cy="392583"/>
            </a:xfrm>
            <a:prstGeom prst="rect">
              <a:avLst/>
            </a:prstGeom>
          </p:spPr>
          <p:txBody>
            <a:bodyPr wrap="none">
              <a:spAutoFit/>
            </a:bodyPr>
            <a:lstStyle/>
            <a:p>
              <a:pPr>
                <a:lnSpc>
                  <a:spcPct val="107000"/>
                </a:lnSpc>
                <a:spcAft>
                  <a:spcPts val="600"/>
                </a:spcAft>
              </a:pPr>
              <a:r>
                <a:rPr lang="id-ID" b="1" dirty="0">
                  <a:solidFill>
                    <a:srgbClr val="714430"/>
                  </a:solidFill>
                  <a:latin typeface="Calibri" panose="020F0502020204030204" pitchFamily="34" charset="0"/>
                  <a:ea typeface="Calibri" panose="020F0502020204030204" pitchFamily="34" charset="0"/>
                  <a:cs typeface="Times New Roman" panose="02020603050405020304" pitchFamily="18" charset="0"/>
                </a:rPr>
                <a:t> Energi Primer</a:t>
              </a:r>
              <a:endParaRPr lang="en-ID" dirty="0">
                <a:solidFill>
                  <a:srgbClr val="71443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0" name="Rectangle 19"/>
            <p:cNvSpPr/>
            <p:nvPr/>
          </p:nvSpPr>
          <p:spPr>
            <a:xfrm>
              <a:off x="1268341" y="2105902"/>
              <a:ext cx="2664296" cy="2166875"/>
            </a:xfrm>
            <a:prstGeom prst="rect">
              <a:avLst/>
            </a:prstGeom>
          </p:spPr>
          <p:txBody>
            <a:bodyPr wrap="square">
              <a:spAutoFit/>
            </a:bodyPr>
            <a:lstStyle/>
            <a:p>
              <a:pPr>
                <a:lnSpc>
                  <a:spcPct val="107000"/>
                </a:lnSpc>
                <a:spcAft>
                  <a:spcPts val="600"/>
                </a:spcAft>
              </a:pPr>
              <a:r>
                <a:rPr lang="en-US" dirty="0">
                  <a:latin typeface="Calibri" panose="020F0502020204030204" pitchFamily="34" charset="0"/>
                  <a:ea typeface="Calibri" panose="020F0502020204030204" pitchFamily="34" charset="0"/>
                  <a:cs typeface="Times New Roman" panose="02020603050405020304" pitchFamily="18" charset="0"/>
                </a:rPr>
                <a:t>E</a:t>
              </a:r>
              <a:r>
                <a:rPr lang="id-ID" dirty="0">
                  <a:latin typeface="Calibri" panose="020F0502020204030204" pitchFamily="34" charset="0"/>
                  <a:ea typeface="Calibri" panose="020F0502020204030204" pitchFamily="34" charset="0"/>
                  <a:cs typeface="Times New Roman" panose="02020603050405020304" pitchFamily="18" charset="0"/>
                </a:rPr>
                <a:t>nergi yang berasal dari sumber energi di alam, tanpa mengalami perubahan energi. Contoh</a:t>
              </a:r>
              <a:r>
                <a:rPr lang="en-US" dirty="0" err="1">
                  <a:latin typeface="Calibri" panose="020F0502020204030204" pitchFamily="34" charset="0"/>
                  <a:ea typeface="Calibri" panose="020F0502020204030204" pitchFamily="34" charset="0"/>
                  <a:cs typeface="Times New Roman" panose="02020603050405020304" pitchFamily="18" charset="0"/>
                </a:rPr>
                <a:t>nya</a:t>
              </a:r>
              <a:r>
                <a:rPr lang="id-ID" dirty="0">
                  <a:latin typeface="Calibri" panose="020F0502020204030204" pitchFamily="34" charset="0"/>
                  <a:ea typeface="Calibri" panose="020F0502020204030204" pitchFamily="34" charset="0"/>
                  <a:cs typeface="Times New Roman" panose="02020603050405020304" pitchFamily="18" charset="0"/>
                </a:rPr>
                <a:t> batu bara, nuklir, minyak bumi, angin, air, dan Matahari.</a:t>
              </a:r>
              <a:endParaRPr lang="en-ID" dirty="0">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4" name="Group 23"/>
          <p:cNvGrpSpPr/>
          <p:nvPr/>
        </p:nvGrpSpPr>
        <p:grpSpPr>
          <a:xfrm>
            <a:off x="4749572" y="1399113"/>
            <a:ext cx="2949217" cy="3391600"/>
            <a:chOff x="4716016" y="1340390"/>
            <a:chExt cx="2949217" cy="339160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34650" t="28000" r="33851" b="7602"/>
            <a:stretch/>
          </p:blipFill>
          <p:spPr>
            <a:xfrm>
              <a:off x="4716016" y="1340390"/>
              <a:ext cx="2949217" cy="3391600"/>
            </a:xfrm>
            <a:prstGeom prst="rect">
              <a:avLst/>
            </a:prstGeom>
          </p:spPr>
        </p:pic>
        <p:sp>
          <p:nvSpPr>
            <p:cNvPr id="19" name="Rectangle 18"/>
            <p:cNvSpPr/>
            <p:nvPr/>
          </p:nvSpPr>
          <p:spPr>
            <a:xfrm>
              <a:off x="5076056" y="1646691"/>
              <a:ext cx="1785361" cy="388696"/>
            </a:xfrm>
            <a:prstGeom prst="rect">
              <a:avLst/>
            </a:prstGeom>
          </p:spPr>
          <p:txBody>
            <a:bodyPr wrap="none">
              <a:spAutoFit/>
            </a:bodyPr>
            <a:lstStyle/>
            <a:p>
              <a:pPr>
                <a:lnSpc>
                  <a:spcPct val="107000"/>
                </a:lnSpc>
                <a:spcAft>
                  <a:spcPts val="600"/>
                </a:spcAft>
              </a:pPr>
              <a:r>
                <a:rPr lang="id-ID" b="1" dirty="0">
                  <a:solidFill>
                    <a:srgbClr val="714430"/>
                  </a:solidFill>
                  <a:latin typeface="Calibri" panose="020F0502020204030204" pitchFamily="34" charset="0"/>
                  <a:ea typeface="Calibri" panose="020F0502020204030204" pitchFamily="34" charset="0"/>
                  <a:cs typeface="Times New Roman" panose="02020603050405020304" pitchFamily="18" charset="0"/>
                </a:rPr>
                <a:t> Energi </a:t>
              </a:r>
              <a:r>
                <a:rPr lang="en-US" b="1" dirty="0" err="1"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Sekunder</a:t>
              </a:r>
              <a:endParaRPr lang="en-ID" dirty="0">
                <a:solidFill>
                  <a:srgbClr val="71443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1" name="Rectangle 20"/>
            <p:cNvSpPr/>
            <p:nvPr/>
          </p:nvSpPr>
          <p:spPr>
            <a:xfrm>
              <a:off x="4833905" y="2105902"/>
              <a:ext cx="2592288" cy="1574149"/>
            </a:xfrm>
            <a:prstGeom prst="rect">
              <a:avLst/>
            </a:prstGeom>
          </p:spPr>
          <p:txBody>
            <a:bodyPr wrap="square">
              <a:spAutoFit/>
            </a:bodyPr>
            <a:lstStyle/>
            <a:p>
              <a:pPr>
                <a:lnSpc>
                  <a:spcPct val="107000"/>
                </a:lnSpc>
                <a:spcAft>
                  <a:spcPts val="600"/>
                </a:spcAft>
              </a:pPr>
              <a:r>
                <a:rPr lang="en-US" dirty="0">
                  <a:latin typeface="Calibri" panose="020F0502020204030204" pitchFamily="34" charset="0"/>
                  <a:ea typeface="Calibri" panose="020F0502020204030204" pitchFamily="34" charset="0"/>
                  <a:cs typeface="Times New Roman" panose="02020603050405020304" pitchFamily="18" charset="0"/>
                </a:rPr>
                <a:t>E</a:t>
              </a:r>
              <a:r>
                <a:rPr lang="id-ID" dirty="0">
                  <a:latin typeface="Calibri" panose="020F0502020204030204" pitchFamily="34" charset="0"/>
                  <a:ea typeface="Calibri" panose="020F0502020204030204" pitchFamily="34" charset="0"/>
                  <a:cs typeface="Times New Roman" panose="02020603050405020304" pitchFamily="18" charset="0"/>
                </a:rPr>
                <a:t>nergi primer yang sudah mengalami proses tertentu. Contoh</a:t>
              </a:r>
              <a:r>
                <a:rPr lang="en-US" dirty="0">
                  <a:latin typeface="Calibri" panose="020F0502020204030204" pitchFamily="34" charset="0"/>
                  <a:ea typeface="Calibri" panose="020F0502020204030204" pitchFamily="34" charset="0"/>
                  <a:cs typeface="Times New Roman" panose="02020603050405020304" pitchFamily="18" charset="0"/>
                </a:rPr>
                <a:t>:</a:t>
              </a:r>
              <a:r>
                <a:rPr lang="id-ID" dirty="0">
                  <a:latin typeface="Calibri" panose="020F0502020204030204" pitchFamily="34" charset="0"/>
                  <a:ea typeface="Calibri" panose="020F0502020204030204" pitchFamily="34" charset="0"/>
                  <a:cs typeface="Times New Roman" panose="02020603050405020304" pitchFamily="18" charset="0"/>
                </a:rPr>
                <a:t> listrik yang dihasilkan dari pembangkit listrik.</a:t>
              </a:r>
              <a:endParaRPr lang="en-ID" sz="2400" dirty="0">
                <a:latin typeface="Calibri" panose="020F0502020204030204" pitchFamily="34" charset="0"/>
                <a:ea typeface="Calibri" panose="020F0502020204030204" pitchFamily="34" charset="0"/>
                <a:cs typeface="Times New Roman" panose="02020603050405020304" pitchFamily="18" charset="0"/>
              </a:endParaRPr>
            </a:p>
          </p:txBody>
        </p:sp>
      </p:grpSp>
      <p:pic>
        <p:nvPicPr>
          <p:cNvPr id="23" name="Picture 22"/>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99401"/>
            <a:ext cx="936104" cy="1416344"/>
          </a:xfrm>
          <a:prstGeom prst="rect">
            <a:avLst/>
          </a:prstGeom>
        </p:spPr>
      </p:pic>
    </p:spTree>
    <p:extLst>
      <p:ext uri="{BB962C8B-B14F-4D97-AF65-F5344CB8AC3E}">
        <p14:creationId xmlns:p14="http://schemas.microsoft.com/office/powerpoint/2010/main" val="28949312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randombar(horizontal)">
                                      <p:cBhvr>
                                        <p:cTn id="14" dur="500"/>
                                        <p:tgtEl>
                                          <p:spTgt spid="22"/>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randombar(horizontal)">
                                      <p:cBhvr>
                                        <p:cTn id="1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3"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Energi</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Tidak</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Terbarukan</a:t>
              </a:r>
              <a:endParaRPr lang="en-US" b="1" dirty="0">
                <a:solidFill>
                  <a:schemeClr val="tx1"/>
                </a:solidFill>
                <a:latin typeface="Calibri" panose="020F0502020204030204" pitchFamily="34" charset="0"/>
              </a:endParaRPr>
            </a:p>
          </p:txBody>
        </p:sp>
        <p:sp>
          <p:nvSpPr>
            <p:cNvPr id="4"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5"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6" name="正方形/長方形 15">
              <a:extLst>
                <a:ext uri="{FF2B5EF4-FFF2-40B4-BE49-F238E27FC236}">
                  <a16:creationId xmlns:a16="http://schemas.microsoft.com/office/drawing/2014/main" id="{57DC62A0-338C-462D-955E-1DD70283263E}"/>
                </a:ext>
              </a:extLst>
            </p:cNvPr>
            <p:cNvSpPr/>
            <p:nvPr/>
          </p:nvSpPr>
          <p:spPr>
            <a:xfrm>
              <a:off x="1005737" y="701031"/>
              <a:ext cx="4104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TextBox 6">
              <a:extLst>
                <a:ext uri="{FF2B5EF4-FFF2-40B4-BE49-F238E27FC236}">
                  <a16:creationId xmlns:a16="http://schemas.microsoft.com/office/drawing/2014/main" id="{B212A415-2C76-476C-9864-670DA094215C}"/>
                </a:ext>
              </a:extLst>
            </p:cNvPr>
            <p:cNvSpPr txBox="1"/>
            <p:nvPr/>
          </p:nvSpPr>
          <p:spPr>
            <a:xfrm>
              <a:off x="376823" y="254009"/>
              <a:ext cx="386644" cy="523220"/>
            </a:xfrm>
            <a:prstGeom prst="rect">
              <a:avLst/>
            </a:prstGeom>
            <a:noFill/>
          </p:spPr>
          <p:txBody>
            <a:bodyPr wrap="none" rtlCol="0">
              <a:spAutoFit/>
            </a:bodyPr>
            <a:lstStyle/>
            <a:p>
              <a:r>
                <a:rPr lang="en-US" sz="2800" b="1" dirty="0">
                  <a:solidFill>
                    <a:schemeClr val="bg1"/>
                  </a:solidFill>
                  <a:latin typeface="Calibri" panose="020F0502020204030204" pitchFamily="34" charset="0"/>
                </a:rPr>
                <a:t>B</a:t>
              </a:r>
            </a:p>
          </p:txBody>
        </p:sp>
      </p:grpSp>
      <p:grpSp>
        <p:nvGrpSpPr>
          <p:cNvPr id="11" name="Group 10"/>
          <p:cNvGrpSpPr/>
          <p:nvPr/>
        </p:nvGrpSpPr>
        <p:grpSpPr>
          <a:xfrm>
            <a:off x="3641035" y="452332"/>
            <a:ext cx="4171325" cy="4536504"/>
            <a:chOff x="4716015" y="453373"/>
            <a:chExt cx="4171325" cy="4536504"/>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48278"/>
            <a:stretch/>
          </p:blipFill>
          <p:spPr>
            <a:xfrm>
              <a:off x="4716015" y="453373"/>
              <a:ext cx="4171325" cy="4536504"/>
            </a:xfrm>
            <a:prstGeom prst="rect">
              <a:avLst/>
            </a:prstGeom>
          </p:spPr>
        </p:pic>
        <p:sp>
          <p:nvSpPr>
            <p:cNvPr id="10" name="Rectangle 9"/>
            <p:cNvSpPr/>
            <p:nvPr/>
          </p:nvSpPr>
          <p:spPr>
            <a:xfrm>
              <a:off x="4871077" y="1491630"/>
              <a:ext cx="3240360" cy="2585323"/>
            </a:xfrm>
            <a:prstGeom prst="rect">
              <a:avLst/>
            </a:prstGeom>
          </p:spPr>
          <p:txBody>
            <a:bodyPr wrap="square">
              <a:spAutoFit/>
            </a:bodyPr>
            <a:lstStyle/>
            <a:p>
              <a:r>
                <a:rPr lang="en-US" dirty="0" smtClean="0"/>
                <a:t>E</a:t>
              </a:r>
              <a:r>
                <a:rPr lang="id-ID" dirty="0" smtClean="0"/>
                <a:t>nergi </a:t>
              </a:r>
              <a:r>
                <a:rPr lang="id-ID" dirty="0"/>
                <a:t>yang dihasilkan oleh sumber energi yang ketersediaannya terbatas di alam. Jika telah habis, sumber energi ini tidak dapat diperbarui kembali. Contoh sumber energi tidak terbarukan adalah batu bara, minyak bumi, dan gas alam.</a:t>
              </a:r>
              <a:endParaRPr lang="id-ID" sz="2400" dirty="0">
                <a:latin typeface="Calibri" panose="020F0502020204030204" pitchFamily="34" charset="0"/>
              </a:endParaRPr>
            </a:p>
          </p:txBody>
        </p:sp>
      </p:gr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346" y="2179526"/>
            <a:ext cx="2385630" cy="2589636"/>
          </a:xfrm>
          <a:prstGeom prst="rect">
            <a:avLst/>
          </a:prstGeom>
        </p:spPr>
      </p:pic>
    </p:spTree>
    <p:extLst>
      <p:ext uri="{BB962C8B-B14F-4D97-AF65-F5344CB8AC3E}">
        <p14:creationId xmlns:p14="http://schemas.microsoft.com/office/powerpoint/2010/main" val="25689036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4" presetClass="entr" presetSubtype="1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43312" t="36400" r="5501" b="13201"/>
          <a:stretch/>
        </p:blipFill>
        <p:spPr>
          <a:xfrm>
            <a:off x="4067944" y="1635646"/>
            <a:ext cx="4680520" cy="2592288"/>
          </a:xfrm>
          <a:prstGeom prst="rect">
            <a:avLst/>
          </a:prstGeom>
        </p:spPr>
      </p:pic>
      <p:sp>
        <p:nvSpPr>
          <p:cNvPr id="9" name="Rectangle 8"/>
          <p:cNvSpPr/>
          <p:nvPr/>
        </p:nvSpPr>
        <p:spPr>
          <a:xfrm>
            <a:off x="4168415" y="1768882"/>
            <a:ext cx="4572000" cy="2243819"/>
          </a:xfrm>
          <a:prstGeom prst="rect">
            <a:avLst/>
          </a:prstGeom>
        </p:spPr>
        <p:txBody>
          <a:bodyPr>
            <a:spAutoFit/>
          </a:bodyPr>
          <a:lstStyle/>
          <a:p>
            <a:pPr marL="257175" indent="-257175">
              <a:lnSpc>
                <a:spcPct val="107000"/>
              </a:lnSpc>
              <a:spcAft>
                <a:spcPts val="600"/>
              </a:spcAft>
              <a:buFont typeface="Wingdings" panose="05000000000000000000" pitchFamily="2" charset="2"/>
              <a:buChar char="§"/>
            </a:pPr>
            <a:r>
              <a:rPr lang="en-US" dirty="0" smtClean="0">
                <a:latin typeface="Calibri" panose="020F0502020204030204" pitchFamily="34" charset="0"/>
                <a:ea typeface="Calibri" panose="020F0502020204030204" pitchFamily="34" charset="0"/>
                <a:cs typeface="Times New Roman" panose="02020603050405020304" pitchFamily="18" charset="0"/>
              </a:rPr>
              <a:t>S</a:t>
            </a:r>
            <a:r>
              <a:rPr lang="id-ID" dirty="0" smtClean="0">
                <a:latin typeface="Calibri" panose="020F0502020204030204" pitchFamily="34" charset="0"/>
                <a:ea typeface="Calibri" panose="020F0502020204030204" pitchFamily="34" charset="0"/>
                <a:cs typeface="Times New Roman" panose="02020603050405020304" pitchFamily="18" charset="0"/>
              </a:rPr>
              <a:t>alah </a:t>
            </a:r>
            <a:r>
              <a:rPr lang="id-ID" dirty="0">
                <a:latin typeface="Calibri" panose="020F0502020204030204" pitchFamily="34" charset="0"/>
                <a:ea typeface="Calibri" panose="020F0502020204030204" pitchFamily="34" charset="0"/>
                <a:cs typeface="Times New Roman" panose="02020603050405020304" pitchFamily="18" charset="0"/>
              </a:rPr>
              <a:t>satu bahan bakar fosil yang terbentuk dari batuan sedimen yang berasal dari sisa tumbuhan pada masa prasejarah. </a:t>
            </a:r>
          </a:p>
          <a:p>
            <a:pPr marL="257175" indent="-257175">
              <a:lnSpc>
                <a:spcPct val="107000"/>
              </a:lnSpc>
              <a:spcAft>
                <a:spcPts val="600"/>
              </a:spcAft>
              <a:buFont typeface="Wingdings" panose="05000000000000000000" pitchFamily="2" charset="2"/>
              <a:buChar char="§"/>
            </a:pPr>
            <a:r>
              <a:rPr lang="en-US" dirty="0" smtClean="0">
                <a:latin typeface="Calibri" panose="020F0502020204030204" pitchFamily="34" charset="0"/>
                <a:ea typeface="Calibri" panose="020F0502020204030204" pitchFamily="34" charset="0"/>
                <a:cs typeface="Times New Roman" panose="02020603050405020304" pitchFamily="18" charset="0"/>
              </a:rPr>
              <a:t>S</a:t>
            </a:r>
            <a:r>
              <a:rPr lang="id-ID" dirty="0" smtClean="0">
                <a:latin typeface="Calibri" panose="020F0502020204030204" pitchFamily="34" charset="0"/>
                <a:ea typeface="Calibri" panose="020F0502020204030204" pitchFamily="34" charset="0"/>
                <a:cs typeface="Times New Roman" panose="02020603050405020304" pitchFamily="18" charset="0"/>
              </a:rPr>
              <a:t>enyawa </a:t>
            </a:r>
            <a:r>
              <a:rPr lang="id-ID" dirty="0">
                <a:latin typeface="Calibri" panose="020F0502020204030204" pitchFamily="34" charset="0"/>
                <a:ea typeface="Calibri" panose="020F0502020204030204" pitchFamily="34" charset="0"/>
                <a:cs typeface="Times New Roman" panose="02020603050405020304" pitchFamily="18" charset="0"/>
              </a:rPr>
              <a:t>hidrokarbon yang dapat dibakar, memiliki bentuk fisik seperti batu, dan berwarna hitam. Unsur utama batu bara terdiri atas hidrogen, karbon, dan oksigen</a:t>
            </a:r>
            <a:r>
              <a:rPr lang="id-ID" dirty="0" smtClean="0">
                <a:latin typeface="Calibri" panose="020F0502020204030204" pitchFamily="34" charset="0"/>
                <a:ea typeface="Calibri" panose="020F0502020204030204" pitchFamily="34" charset="0"/>
                <a:cs typeface="Times New Roman" panose="02020603050405020304" pitchFamily="18" charset="0"/>
              </a:rPr>
              <a:t>.</a:t>
            </a:r>
            <a:endParaRPr lang="id-ID" dirty="0">
              <a:latin typeface="Calibri" panose="020F0502020204030204" pitchFamily="34" charset="0"/>
              <a:ea typeface="Calibri" panose="020F0502020204030204" pitchFamily="34" charset="0"/>
              <a:cs typeface="Times New Roman" panose="02020603050405020304" pitchFamily="18" charset="0"/>
            </a:endParaRPr>
          </a:p>
        </p:txBody>
      </p:sp>
      <p:grpSp>
        <p:nvGrpSpPr>
          <p:cNvPr id="15" name="Group 14"/>
          <p:cNvGrpSpPr/>
          <p:nvPr/>
        </p:nvGrpSpPr>
        <p:grpSpPr>
          <a:xfrm>
            <a:off x="251520" y="339502"/>
            <a:ext cx="3888432" cy="4104456"/>
            <a:chOff x="251520" y="339502"/>
            <a:chExt cx="3888432" cy="4104456"/>
          </a:xfrm>
        </p:grpSpPr>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1574" t="11200" r="55900" b="9002"/>
            <a:stretch/>
          </p:blipFill>
          <p:spPr>
            <a:xfrm>
              <a:off x="251520" y="339502"/>
              <a:ext cx="3888432" cy="4104456"/>
            </a:xfrm>
            <a:prstGeom prst="rect">
              <a:avLst/>
            </a:prstGeom>
          </p:spPr>
        </p:pic>
        <p:sp>
          <p:nvSpPr>
            <p:cNvPr id="7" name="Rectangle 6">
              <a:extLst>
                <a:ext uri="{FF2B5EF4-FFF2-40B4-BE49-F238E27FC236}">
                  <a16:creationId xmlns:a16="http://schemas.microsoft.com/office/drawing/2014/main" id="{F873EA50-0368-C353-6925-8B0A846D3C0C}"/>
                </a:ext>
              </a:extLst>
            </p:cNvPr>
            <p:cNvSpPr/>
            <p:nvPr/>
          </p:nvSpPr>
          <p:spPr>
            <a:xfrm>
              <a:off x="2256699" y="3951527"/>
              <a:ext cx="966931" cy="215444"/>
            </a:xfrm>
            <a:prstGeom prst="rect">
              <a:avLst/>
            </a:prstGeom>
          </p:spPr>
          <p:txBody>
            <a:bodyPr wrap="none">
              <a:spAutoFit/>
            </a:bodyPr>
            <a:lstStyle/>
            <a:p>
              <a:r>
                <a:rPr lang="en-US" sz="800" dirty="0" err="1" smtClean="0"/>
                <a:t>Sumber</a:t>
              </a:r>
              <a:r>
                <a:rPr lang="en-US" sz="800" dirty="0" smtClean="0"/>
                <a:t>: </a:t>
              </a:r>
              <a:r>
                <a:rPr lang="en-US" sz="800" i="1" dirty="0" smtClean="0"/>
                <a:t>flickr.com</a:t>
              </a:r>
              <a:endParaRPr lang="en-US" sz="800" dirty="0"/>
            </a:p>
          </p:txBody>
        </p:sp>
      </p:grpSp>
      <p:grpSp>
        <p:nvGrpSpPr>
          <p:cNvPr id="14" name="Group 13"/>
          <p:cNvGrpSpPr/>
          <p:nvPr/>
        </p:nvGrpSpPr>
        <p:grpSpPr>
          <a:xfrm>
            <a:off x="4067944" y="771550"/>
            <a:ext cx="4608512" cy="936104"/>
            <a:chOff x="4067944" y="771550"/>
            <a:chExt cx="4608512" cy="936104"/>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3312" t="19599" r="6288" b="62201"/>
            <a:stretch/>
          </p:blipFill>
          <p:spPr>
            <a:xfrm>
              <a:off x="4067944" y="771550"/>
              <a:ext cx="4608512" cy="936104"/>
            </a:xfrm>
            <a:prstGeom prst="rect">
              <a:avLst/>
            </a:prstGeom>
          </p:spPr>
        </p:pic>
        <p:sp>
          <p:nvSpPr>
            <p:cNvPr id="6" name="Rectangle 5"/>
            <p:cNvSpPr/>
            <p:nvPr/>
          </p:nvSpPr>
          <p:spPr>
            <a:xfrm>
              <a:off x="4355976" y="952738"/>
              <a:ext cx="2148345" cy="532903"/>
            </a:xfrm>
            <a:prstGeom prst="rect">
              <a:avLst/>
            </a:prstGeom>
          </p:spPr>
          <p:txBody>
            <a:bodyPr wrap="none">
              <a:spAutoFit/>
            </a:bodyPr>
            <a:lstStyle/>
            <a:p>
              <a:pPr marL="514350" indent="-514350">
                <a:lnSpc>
                  <a:spcPct val="107000"/>
                </a:lnSpc>
                <a:spcAft>
                  <a:spcPts val="600"/>
                </a:spcAft>
                <a:buFont typeface="+mj-lt"/>
                <a:buAutoNum type="arabicPeriod"/>
              </a:pPr>
              <a:r>
                <a:rPr lang="en-US" sz="2800" b="1" dirty="0" err="1"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Batu</a:t>
              </a:r>
              <a:r>
                <a:rPr lang="en-US" sz="2800" b="1" dirty="0" smtClean="0">
                  <a:solidFill>
                    <a:srgbClr val="714430"/>
                  </a:solidFill>
                  <a:latin typeface="Calibri" panose="020F0502020204030204" pitchFamily="34" charset="0"/>
                  <a:ea typeface="Calibri" panose="020F0502020204030204" pitchFamily="34" charset="0"/>
                  <a:cs typeface="Times New Roman" panose="02020603050405020304" pitchFamily="18" charset="0"/>
                </a:rPr>
                <a:t> bara</a:t>
              </a:r>
              <a:endParaRPr lang="en-ID" sz="2800" dirty="0">
                <a:solidFill>
                  <a:srgbClr val="714430"/>
                </a:solidFill>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22006092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outVertical)">
                                      <p:cBhvr>
                                        <p:cTn id="7" dur="500"/>
                                        <p:tgtEl>
                                          <p:spTgt spid="14"/>
                                        </p:tgtEl>
                                      </p:cBhvr>
                                    </p:animEffect>
                                  </p:childTnLst>
                                </p:cTn>
                              </p:par>
                              <p:par>
                                <p:cTn id="8" presetID="42"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4" presetClass="entr" presetSubtype="10" fill="hold" nodeType="with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randombar(horizontal)">
                                      <p:cBhvr>
                                        <p:cTn id="19" dur="500"/>
                                        <p:tgtEl>
                                          <p:spTgt spid="9">
                                            <p:txEl>
                                              <p:pRg st="0" end="0"/>
                                            </p:txEl>
                                          </p:spTgt>
                                        </p:tgtEl>
                                      </p:cBhvr>
                                    </p:animEffect>
                                  </p:childTnLst>
                                </p:cTn>
                              </p:par>
                            </p:childTnLst>
                          </p:cTn>
                        </p:par>
                        <p:par>
                          <p:cTn id="20" fill="hold">
                            <p:stCondLst>
                              <p:cond delay="1500"/>
                            </p:stCondLst>
                            <p:childTnLst>
                              <p:par>
                                <p:cTn id="21" presetID="14" presetClass="entr" presetSubtype="10" fill="hold" nodeType="after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animEffect transition="in" filter="randombar(horizontal)">
                                      <p:cBhvr>
                                        <p:cTn id="23"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4816</TotalTime>
  <Words>1581</Words>
  <Application>Microsoft Office PowerPoint</Application>
  <PresentationFormat>On-screen Show (16:9)</PresentationFormat>
  <Paragraphs>130</Paragraphs>
  <Slides>34</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MS PGothic</vt:lpstr>
      <vt:lpstr>Arial</vt:lpstr>
      <vt:lpstr>Calibri</vt:lpstr>
      <vt:lpstr>Open Sans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Puspa Rini</dc:creator>
  <cp:lastModifiedBy>Hani Trifani</cp:lastModifiedBy>
  <cp:revision>157</cp:revision>
  <dcterms:created xsi:type="dcterms:W3CDTF">2022-05-23T06:23:33Z</dcterms:created>
  <dcterms:modified xsi:type="dcterms:W3CDTF">2022-07-13T09:52:59Z</dcterms:modified>
</cp:coreProperties>
</file>