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8" r:id="rId2"/>
    <p:sldId id="283" r:id="rId3"/>
    <p:sldId id="312" r:id="rId4"/>
    <p:sldId id="339" r:id="rId5"/>
    <p:sldId id="316" r:id="rId6"/>
    <p:sldId id="340" r:id="rId7"/>
    <p:sldId id="341" r:id="rId8"/>
    <p:sldId id="348" r:id="rId9"/>
    <p:sldId id="343" r:id="rId10"/>
    <p:sldId id="344" r:id="rId11"/>
    <p:sldId id="342" r:id="rId12"/>
    <p:sldId id="345" r:id="rId13"/>
    <p:sldId id="349" r:id="rId14"/>
    <p:sldId id="350" r:id="rId15"/>
    <p:sldId id="357" r:id="rId16"/>
    <p:sldId id="346" r:id="rId17"/>
    <p:sldId id="351" r:id="rId18"/>
    <p:sldId id="347" r:id="rId19"/>
    <p:sldId id="353" r:id="rId20"/>
    <p:sldId id="354" r:id="rId21"/>
    <p:sldId id="358" r:id="rId22"/>
    <p:sldId id="355" r:id="rId23"/>
    <p:sldId id="352" r:id="rId24"/>
    <p:sldId id="356" r:id="rId2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CACA"/>
    <a:srgbClr val="A58469"/>
    <a:srgbClr val="F05120"/>
    <a:srgbClr val="005C4A"/>
    <a:srgbClr val="579488"/>
    <a:srgbClr val="9DD526"/>
    <a:srgbClr val="FB3803"/>
    <a:srgbClr val="EF5361"/>
    <a:srgbClr val="000000"/>
    <a:srgbClr val="F48E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09" autoAdjust="0"/>
    <p:restoredTop sz="94424" autoAdjust="0"/>
  </p:normalViewPr>
  <p:slideViewPr>
    <p:cSldViewPr>
      <p:cViewPr varScale="1">
        <p:scale>
          <a:sx n="96" d="100"/>
          <a:sy n="96" d="100"/>
        </p:scale>
        <p:origin x="624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6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Teks</a:t>
            </a:r>
            <a:r>
              <a:rPr lang="en-US" dirty="0"/>
              <a:t> </a:t>
            </a:r>
            <a:r>
              <a:rPr lang="en-US" dirty="0" err="1"/>
              <a:t>warna</a:t>
            </a:r>
            <a:r>
              <a:rPr lang="en-US" dirty="0"/>
              <a:t> “PAI” </a:t>
            </a:r>
            <a:r>
              <a:rPr lang="en-US" dirty="0" err="1"/>
              <a:t>diubah</a:t>
            </a:r>
            <a:r>
              <a:rPr lang="en-US" baseline="0" dirty="0"/>
              <a:t> </a:t>
            </a:r>
            <a:r>
              <a:rPr lang="en-US" baseline="0" dirty="0" err="1"/>
              <a:t>sesuai</a:t>
            </a:r>
            <a:r>
              <a:rPr lang="en-US" baseline="0" dirty="0"/>
              <a:t> cover </a:t>
            </a:r>
            <a:r>
              <a:rPr lang="en-US" baseline="0" dirty="0" err="1"/>
              <a:t>dan</a:t>
            </a:r>
            <a:r>
              <a:rPr lang="en-US" baseline="0" dirty="0"/>
              <a:t> </a:t>
            </a:r>
            <a:r>
              <a:rPr lang="en-US" baseline="0" dirty="0" err="1"/>
              <a:t>tingkat</a:t>
            </a:r>
            <a:r>
              <a:rPr lang="en-US" baseline="0" dirty="0"/>
              <a:t> </a:t>
            </a:r>
            <a:r>
              <a:rPr lang="en-US" baseline="0" dirty="0" err="1"/>
              <a:t>kelas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550FB-E1D1-6EED-9D3A-55FAAE9AB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2AD586-039C-FC44-049A-AE5503A86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E39AD4-9347-F66A-1F0E-9C8EBDA44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5213A-4ED7-47A6-A565-1B82D2F9D783}" type="datetimeFigureOut">
              <a:rPr lang="en-ID" smtClean="0"/>
              <a:t>02/04/2023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9D4DF8-1FCE-A408-1E82-DC3C4444C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41B17C-D084-9901-5B62-1AC9FEFE5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D877-703A-458F-8A92-9E00601063F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2710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0"/>
            <a:ext cx="9141714" cy="5143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50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9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0.png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microsoft.com/office/2007/relationships/hdphoto" Target="../media/hdphoto4.wdp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5.png"/><Relationship Id="rId7" Type="http://schemas.microsoft.com/office/2007/relationships/hdphoto" Target="../media/hdphoto6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microsoft.com/office/2007/relationships/hdphoto" Target="../media/hdphoto4.wdp"/><Relationship Id="rId4" Type="http://schemas.openxmlformats.org/officeDocument/2006/relationships/image" Target="../media/image12.png"/><Relationship Id="rId9" Type="http://schemas.microsoft.com/office/2007/relationships/hdphoto" Target="../media/hdphoto7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" y="0"/>
            <a:ext cx="9132965" cy="5143500"/>
          </a:xfrm>
          <a:prstGeom prst="rect">
            <a:avLst/>
          </a:prstGeom>
        </p:spPr>
      </p:pic>
      <p:cxnSp>
        <p:nvCxnSpPr>
          <p:cNvPr id="9" name="直線コネクタ 9"/>
          <p:cNvCxnSpPr/>
          <p:nvPr/>
        </p:nvCxnSpPr>
        <p:spPr>
          <a:xfrm>
            <a:off x="3810025" y="2876550"/>
            <a:ext cx="4495775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520978" y="1194343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27159" y="2977351"/>
            <a:ext cx="2461508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SMP/MTs KELAS VII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251549" y="895351"/>
            <a:ext cx="2269429" cy="2971800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3657600" y="1876747"/>
            <a:ext cx="4495775" cy="7182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>
                <a:solidFill>
                  <a:srgbClr val="F05120"/>
                </a:solidFill>
                <a:cs typeface="Arial" pitchFamily="34" charset="0"/>
              </a:rPr>
              <a:t>MATEMATIKA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760" y="976271"/>
            <a:ext cx="2017261" cy="2890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280918"/>
            <a:ext cx="4114799" cy="8185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91402" y="536368"/>
            <a:ext cx="31444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3.2 </a:t>
            </a:r>
            <a:r>
              <a:rPr lang="en-ID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Perbandingan</a:t>
            </a:r>
            <a:r>
              <a:rPr lang="en-ID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Senilai</a:t>
            </a:r>
            <a:endParaRPr lang="en-US" sz="21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F5C5543F-9AE3-0FB7-ABED-E3F02EA5ED82}"/>
                  </a:ext>
                </a:extLst>
              </p:cNvPr>
              <p:cNvSpPr txBox="1"/>
              <p:nvPr/>
            </p:nvSpPr>
            <p:spPr>
              <a:xfrm>
                <a:off x="166161" y="1077033"/>
                <a:ext cx="8825438" cy="13664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senilai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satu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naik (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bertambah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lain juga naik (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bertambah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den>
                    </m:f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diperoleh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𝒂𝒚</m:t>
                      </m:r>
                      <m:r>
                        <a:rPr lang="en-US" sz="1600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600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𝒃𝒙</m:t>
                      </m:r>
                      <m:r>
                        <a:rPr lang="en-US" sz="1600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F5C5543F-9AE3-0FB7-ABED-E3F02EA5ED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161" y="1077033"/>
                <a:ext cx="8825438" cy="1366464"/>
              </a:xfrm>
              <a:prstGeom prst="rect">
                <a:avLst/>
              </a:prstGeom>
              <a:blipFill>
                <a:blip r:embed="rId4"/>
                <a:stretch>
                  <a:fillRect l="-276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9A72C793-CD46-4431-BC31-363C589A969F}"/>
                  </a:ext>
                </a:extLst>
              </p:cNvPr>
              <p:cNvSpPr/>
              <p:nvPr/>
            </p:nvSpPr>
            <p:spPr>
              <a:xfrm>
                <a:off x="591401" y="2594208"/>
                <a:ext cx="7924800" cy="1871512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</m:oMath>
                </a14:m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𝑎𝑦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𝑏𝑥</m:t>
                    </m:r>
                  </m:oMath>
                </a14:m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ctr">
                  <a:lnSpc>
                    <a:spcPct val="150000"/>
                  </a:lnSpc>
                </a:pPr>
                <a:endParaRPr lang="en-US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</m:oMath>
                </a14:m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dicari</a:t>
                </a:r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memindahkan</a:t>
                </a:r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</m:oMath>
                </a14:m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</a:t>
                </a:r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ruas</a:t>
                </a:r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kanan</a:t>
                </a:r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4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menjadi</a:t>
                </a:r>
                <a:r>
                  <a:rPr lang="en-US" sz="1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num>
                      <m:den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den>
                    </m:f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Sementara</a:t>
                </a:r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itu</a:t>
                </a:r>
                <a:r>
                  <a:rPr lang="en-US" sz="1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4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US" sz="1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mencari</a:t>
                </a:r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dicari</a:t>
                </a:r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memindahkan</a:t>
                </a:r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</m:oMath>
                </a14:m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</a:t>
                </a:r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ruas</a:t>
                </a:r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kiri</a:t>
                </a:r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4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menjadi</a:t>
                </a:r>
                <a:r>
                  <a:rPr lang="en-US" sz="1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den>
                    </m:f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den>
                    </m:f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</m:oMath>
                </a14:m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</m:oMath>
                </a14:m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disebut</a:t>
                </a:r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sebagai</a:t>
                </a:r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b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US" sz="14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b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senilai</a:t>
                </a:r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9A72C793-CD46-4431-BC31-363C589A96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401" y="2594208"/>
                <a:ext cx="7924800" cy="1871512"/>
              </a:xfrm>
              <a:prstGeom prst="roundRect">
                <a:avLst/>
              </a:prstGeom>
              <a:blipFill>
                <a:blip r:embed="rId5"/>
                <a:stretch>
                  <a:fillRect b="-22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A8D5E3E4-9449-4885-90FD-76BE75A6FF4F}"/>
              </a:ext>
            </a:extLst>
          </p:cNvPr>
          <p:cNvGrpSpPr/>
          <p:nvPr/>
        </p:nvGrpSpPr>
        <p:grpSpPr>
          <a:xfrm>
            <a:off x="3719037" y="2884366"/>
            <a:ext cx="859843" cy="447605"/>
            <a:chOff x="6587323" y="1235059"/>
            <a:chExt cx="1088065" cy="444884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F3131E3-AC24-46CA-9CA6-520405CD8EC2}"/>
                </a:ext>
              </a:extLst>
            </p:cNvPr>
            <p:cNvGrpSpPr/>
            <p:nvPr/>
          </p:nvGrpSpPr>
          <p:grpSpPr>
            <a:xfrm>
              <a:off x="6587323" y="1235059"/>
              <a:ext cx="1088065" cy="444884"/>
              <a:chOff x="6592187" y="1277590"/>
              <a:chExt cx="1088065" cy="444884"/>
            </a:xfrm>
          </p:grpSpPr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691027D9-57F3-4383-8134-BEF60B7693F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13451" y="1277590"/>
                <a:ext cx="0" cy="444884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23CA08D9-D29E-4B96-80D2-D323A742680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680251" y="1277590"/>
                <a:ext cx="0" cy="444884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4D7BDE4C-9E5D-404E-897A-FF8B3698BF1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592187" y="1722474"/>
                <a:ext cx="1088065" cy="0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3A40BC95-DCC7-4C37-96E6-E661E129CB1E}"/>
                </a:ext>
              </a:extLst>
            </p:cNvPr>
            <p:cNvGrpSpPr/>
            <p:nvPr/>
          </p:nvGrpSpPr>
          <p:grpSpPr>
            <a:xfrm>
              <a:off x="6906299" y="1236175"/>
              <a:ext cx="477794" cy="207647"/>
              <a:chOff x="6592187" y="1277590"/>
              <a:chExt cx="1088065" cy="444884"/>
            </a:xfrm>
          </p:grpSpPr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F8E17F14-9EC5-4FEE-A891-FEF595E495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13451" y="1277590"/>
                <a:ext cx="0" cy="444884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273F05D8-97EC-48F4-B087-EBEFA10F4A4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680251" y="1277590"/>
                <a:ext cx="0" cy="444884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162C08A4-C97E-492E-8A2E-E85AF46109B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592187" y="1722474"/>
                <a:ext cx="1088065" cy="0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600240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0" grpId="0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40A8B18-2220-FF80-72CA-5C5CC4F3A1FF}"/>
                  </a:ext>
                </a:extLst>
              </p:cNvPr>
              <p:cNvSpPr txBox="1"/>
              <p:nvPr/>
            </p:nvSpPr>
            <p:spPr>
              <a:xfrm>
                <a:off x="457200" y="1504950"/>
                <a:ext cx="4876800" cy="23008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antara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banyak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pak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buku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tulis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banyak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anak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 :7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banyak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anak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581 dan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banyak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buku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tulis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 :7=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:581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581</m:t>
                        </m:r>
                      </m:den>
                    </m:f>
                    <m:r>
                      <a:rPr lang="en-US" sz="14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kalikan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kedua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ruas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7×581</m:t>
                    </m:r>
                    <m:r>
                      <a:rPr lang="en-US" sz="1400" b="0" i="0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ID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sehingga </a:t>
                </a:r>
              </a:p>
              <a:p>
                <a:pPr algn="just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3×581=7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  <m:r>
                      <a:rPr lang="en-US" sz="1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r>
                      <a:rPr lang="en-US" sz="1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3×</m:t>
                    </m:r>
                    <m:r>
                      <a:rPr lang="en-US" sz="1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581=249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40A8B18-2220-FF80-72CA-5C5CC4F3A1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504950"/>
                <a:ext cx="4876800" cy="2300823"/>
              </a:xfrm>
              <a:prstGeom prst="rect">
                <a:avLst/>
              </a:prstGeom>
              <a:blipFill>
                <a:blip r:embed="rId2"/>
                <a:stretch>
                  <a:fillRect l="-375" r="-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F3B63442-34FD-9EF8-E26D-08337888BDA4}"/>
              </a:ext>
            </a:extLst>
          </p:cNvPr>
          <p:cNvSpPr txBox="1"/>
          <p:nvPr/>
        </p:nvSpPr>
        <p:spPr>
          <a:xfrm>
            <a:off x="457200" y="613886"/>
            <a:ext cx="51054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Sekolah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SMP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Mandiri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membeli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pak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buku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tulis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setiap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7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anak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Jika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terdapat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581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anak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berapa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banyak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buku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tulis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harus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dibeli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ID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allout: Bent Line 4">
            <a:extLst>
              <a:ext uri="{FF2B5EF4-FFF2-40B4-BE49-F238E27FC236}">
                <a16:creationId xmlns:a16="http://schemas.microsoft.com/office/drawing/2014/main" id="{03DC5580-5995-4CBC-A9B8-824D2B1489B0}"/>
              </a:ext>
            </a:extLst>
          </p:cNvPr>
          <p:cNvSpPr/>
          <p:nvPr/>
        </p:nvSpPr>
        <p:spPr>
          <a:xfrm>
            <a:off x="6324600" y="1352550"/>
            <a:ext cx="1681517" cy="116417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88489"/>
              <a:gd name="adj6" fmla="val -59969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Catatan</a:t>
            </a:r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Tuliskan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besaran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tak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diketahui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sebagai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variabel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nip Single Corner Rectangle 47">
            <a:extLst>
              <a:ext uri="{FF2B5EF4-FFF2-40B4-BE49-F238E27FC236}">
                <a16:creationId xmlns:a16="http://schemas.microsoft.com/office/drawing/2014/main" id="{F55360DF-1D16-0E45-295D-B83B04522588}"/>
              </a:ext>
            </a:extLst>
          </p:cNvPr>
          <p:cNvSpPr/>
          <p:nvPr/>
        </p:nvSpPr>
        <p:spPr>
          <a:xfrm>
            <a:off x="457200" y="222554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682867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9370"/>
            <a:ext cx="4876800" cy="8185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1000" y="299078"/>
            <a:ext cx="52759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3.3 </a:t>
            </a:r>
            <a:r>
              <a:rPr lang="en-ID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Perbandingan</a:t>
            </a:r>
            <a:r>
              <a:rPr lang="en-ID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Berbalik</a:t>
            </a:r>
            <a:r>
              <a:rPr lang="en-ID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Nilai</a:t>
            </a:r>
            <a:endParaRPr lang="en-US" sz="21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F5C5543F-9AE3-0FB7-ABED-E3F02EA5ED82}"/>
                  </a:ext>
                </a:extLst>
              </p:cNvPr>
              <p:cNvSpPr txBox="1"/>
              <p:nvPr/>
            </p:nvSpPr>
            <p:spPr>
              <a:xfrm>
                <a:off x="187354" y="849493"/>
                <a:ext cx="856464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naik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rata-rata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tertentu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lain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turun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kedua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itu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disebut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𝐛𝐞𝐫𝐛𝐚𝐧𝐝𝐢𝐧𝐠</m:t>
                    </m:r>
                    <m:r>
                      <a:rPr lang="en-US" sz="1600" b="1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600" b="1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𝐭𝐞𝐫𝐛𝐚𝐥𝐢𝐤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F5C5543F-9AE3-0FB7-ABED-E3F02EA5ED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354" y="849493"/>
                <a:ext cx="8564643" cy="830997"/>
              </a:xfrm>
              <a:prstGeom prst="rect">
                <a:avLst/>
              </a:prstGeom>
              <a:blipFill>
                <a:blip r:embed="rId3"/>
                <a:stretch>
                  <a:fillRect b="-29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Snip Single Corner Rectangle 47">
            <a:extLst>
              <a:ext uri="{FF2B5EF4-FFF2-40B4-BE49-F238E27FC236}">
                <a16:creationId xmlns:a16="http://schemas.microsoft.com/office/drawing/2014/main" id="{06E74C2F-03C8-47F2-B81E-0A5DA4EBE26B}"/>
              </a:ext>
            </a:extLst>
          </p:cNvPr>
          <p:cNvSpPr/>
          <p:nvPr/>
        </p:nvSpPr>
        <p:spPr>
          <a:xfrm>
            <a:off x="187354" y="1664282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llout: Left Arrow 14">
                <a:extLst>
                  <a:ext uri="{FF2B5EF4-FFF2-40B4-BE49-F238E27FC236}">
                    <a16:creationId xmlns:a16="http://schemas.microsoft.com/office/drawing/2014/main" id="{F66083A1-DCB7-40A5-A7C1-58F831C4539F}"/>
                  </a:ext>
                </a:extLst>
              </p:cNvPr>
              <p:cNvSpPr/>
              <p:nvPr/>
            </p:nvSpPr>
            <p:spPr>
              <a:xfrm>
                <a:off x="6019800" y="2056839"/>
                <a:ext cx="2971800" cy="2115111"/>
              </a:xfrm>
              <a:prstGeom prst="leftArrowCallout">
                <a:avLst>
                  <a:gd name="adj1" fmla="val 18221"/>
                  <a:gd name="adj2" fmla="val 17669"/>
                  <a:gd name="adj3" fmla="val 25000"/>
                  <a:gd name="adj4" fmla="val 75000"/>
                </a:avLst>
              </a:prstGeom>
              <a:solidFill>
                <a:schemeClr val="bg2"/>
              </a:solidFill>
              <a:ln w="28575">
                <a:solidFill>
                  <a:srgbClr val="002060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Berdasarkan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tabel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angsuran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naik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2 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kali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lipat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waktu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yang </a:t>
                </a:r>
                <a:r>
                  <a:rPr lang="en-US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dibutuhkan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akan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berkurang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menjadi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sz="14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ID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kalinya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5" name="Callout: Left Arrow 14">
                <a:extLst>
                  <a:ext uri="{FF2B5EF4-FFF2-40B4-BE49-F238E27FC236}">
                    <a16:creationId xmlns:a16="http://schemas.microsoft.com/office/drawing/2014/main" id="{F66083A1-DCB7-40A5-A7C1-58F831C453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9800" y="2056839"/>
                <a:ext cx="2971800" cy="2115111"/>
              </a:xfrm>
              <a:prstGeom prst="leftArrowCallout">
                <a:avLst>
                  <a:gd name="adj1" fmla="val 18221"/>
                  <a:gd name="adj2" fmla="val 17669"/>
                  <a:gd name="adj3" fmla="val 25000"/>
                  <a:gd name="adj4" fmla="val 75000"/>
                </a:avLst>
              </a:prstGeom>
              <a:blipFill>
                <a:blip r:embed="rId4"/>
                <a:stretch>
                  <a:fillRect/>
                </a:stretch>
              </a:blipFill>
              <a:ln w="28575">
                <a:solidFill>
                  <a:srgbClr val="00206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9300314"/>
              </p:ext>
            </p:extLst>
          </p:nvPr>
        </p:nvGraphicFramePr>
        <p:xfrm>
          <a:off x="1905000" y="2056839"/>
          <a:ext cx="2438400" cy="2405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729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Angsuran</a:t>
                      </a:r>
                      <a:r>
                        <a:rPr lang="en-US" sz="1400" dirty="0" smtClean="0"/>
                        <a:t> per </a:t>
                      </a:r>
                      <a:r>
                        <a:rPr lang="en-US" sz="1400" dirty="0" err="1" smtClean="0"/>
                        <a:t>bulan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Waktu</a:t>
                      </a:r>
                      <a:r>
                        <a:rPr lang="en-US" sz="1400" dirty="0" smtClean="0"/>
                        <a:t> yang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dibutuhkan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67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 </a:t>
                      </a:r>
                      <a:r>
                        <a:rPr lang="en-US" sz="1400" dirty="0" err="1" smtClean="0"/>
                        <a:t>juta</a:t>
                      </a:r>
                      <a:r>
                        <a:rPr lang="en-US" sz="1400" dirty="0" smtClean="0"/>
                        <a:t> rupiah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 </a:t>
                      </a:r>
                      <a:r>
                        <a:rPr lang="en-US" sz="1400" dirty="0" err="1" smtClean="0"/>
                        <a:t>bulan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467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 </a:t>
                      </a:r>
                      <a:r>
                        <a:rPr lang="en-US" sz="1400" dirty="0" err="1" smtClean="0"/>
                        <a:t>juta</a:t>
                      </a:r>
                      <a:r>
                        <a:rPr lang="en-US" sz="1400" dirty="0" smtClean="0"/>
                        <a:t> rupiah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6 </a:t>
                      </a:r>
                      <a:r>
                        <a:rPr lang="en-US" sz="1400" dirty="0" err="1" smtClean="0"/>
                        <a:t>bulan</a:t>
                      </a:r>
                      <a:endParaRPr lang="en-US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467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 </a:t>
                      </a:r>
                      <a:r>
                        <a:rPr lang="en-US" sz="1400" dirty="0" err="1" smtClean="0"/>
                        <a:t>juta</a:t>
                      </a:r>
                      <a:r>
                        <a:rPr lang="en-US" sz="1400" dirty="0" smtClean="0"/>
                        <a:t> rupiah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4 </a:t>
                      </a:r>
                      <a:r>
                        <a:rPr lang="en-US" sz="1400" dirty="0" err="1" smtClean="0"/>
                        <a:t>bulan</a:t>
                      </a:r>
                      <a:endParaRPr lang="en-US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467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 </a:t>
                      </a:r>
                      <a:r>
                        <a:rPr lang="en-US" sz="1400" dirty="0" err="1" smtClean="0"/>
                        <a:t>juta</a:t>
                      </a:r>
                      <a:r>
                        <a:rPr lang="en-US" sz="1400" dirty="0" smtClean="0"/>
                        <a:t> rupiah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3 </a:t>
                      </a:r>
                      <a:r>
                        <a:rPr lang="en-US" sz="1400" dirty="0" err="1" smtClean="0"/>
                        <a:t>bulan</a:t>
                      </a:r>
                      <a:endParaRPr lang="en-US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911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 </a:t>
                      </a:r>
                      <a:r>
                        <a:rPr lang="en-US" sz="1400" dirty="0" err="1" smtClean="0"/>
                        <a:t>juta</a:t>
                      </a:r>
                      <a:r>
                        <a:rPr lang="en-US" sz="1400" dirty="0" smtClean="0"/>
                        <a:t> rupiah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12 </a:t>
                      </a:r>
                      <a:r>
                        <a:rPr lang="en-US" sz="1400" dirty="0" err="1" smtClean="0"/>
                        <a:t>bulan</a:t>
                      </a:r>
                      <a:endParaRPr lang="en-US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7" name="Straight Arrow Connector 6"/>
          <p:cNvCxnSpPr/>
          <p:nvPr/>
        </p:nvCxnSpPr>
        <p:spPr>
          <a:xfrm>
            <a:off x="1676400" y="3222754"/>
            <a:ext cx="0" cy="83273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4495800" y="3222754"/>
            <a:ext cx="0" cy="77834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572000" y="3639119"/>
            <a:ext cx="947057" cy="27298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Mengecil</a:t>
            </a:r>
            <a:endParaRPr lang="en-US" sz="1400" dirty="0"/>
          </a:p>
        </p:txBody>
      </p:sp>
      <p:sp>
        <p:nvSpPr>
          <p:cNvPr id="17" name="Rectangle 16"/>
          <p:cNvSpPr/>
          <p:nvPr/>
        </p:nvSpPr>
        <p:spPr>
          <a:xfrm>
            <a:off x="547007" y="3679954"/>
            <a:ext cx="976993" cy="27298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Membesar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1476912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1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1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0" grpId="0"/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0FAD8A-D7A6-495F-A71C-6972B692CB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33350"/>
            <a:ext cx="5486400" cy="685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E0FA5F9-9D95-4129-8A4F-0800EAE63210}"/>
                  </a:ext>
                </a:extLst>
              </p:cNvPr>
              <p:cNvSpPr txBox="1"/>
              <p:nvPr/>
            </p:nvSpPr>
            <p:spPr>
              <a:xfrm>
                <a:off x="155803" y="1047750"/>
                <a:ext cx="8831637" cy="30754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b>
                        <m: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</m:sSub>
                    <m:r>
                      <a:rPr lang="en-US" sz="1600" b="1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</m:t>
                    </m:r>
                    <m:sSub>
                      <m:sSubPr>
                        <m:ctrlP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b>
                        <m: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</m:sSub>
                    <m:r>
                      <a:rPr lang="en-US" sz="1600" b="1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b="1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𝒂</m:t>
                    </m:r>
                    <m:r>
                      <a:rPr lang="en-US" sz="1600" b="1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</m:t>
                    </m:r>
                    <m:r>
                      <a:rPr lang="en-US" sz="1600" b="1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𝒃</m:t>
                    </m:r>
                  </m:oMath>
                </a14:m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  <m:sub>
                        <m: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</m:sSub>
                    <m:r>
                      <a:rPr lang="en-US" sz="1600" b="1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</m:t>
                    </m:r>
                    <m:sSub>
                      <m:sSubPr>
                        <m:ctrlP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  <m:sub>
                        <m: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</m:sSub>
                    <m:r>
                      <a:rPr lang="en-US" sz="1600" b="1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b="1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𝒃</m:t>
                    </m:r>
                    <m:r>
                      <a:rPr lang="en-US" sz="1600" b="1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 </m:t>
                    </m:r>
                    <m:r>
                      <a:rPr lang="en-US" sz="1600" b="1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𝒂</m:t>
                    </m:r>
                  </m:oMath>
                </a14:m>
                <a:r>
                  <a:rPr lang="en-ID" sz="1600" b="1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sz="1600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</m:t>
                    </m:r>
                    <m:r>
                      <a:rPr lang="en-US" sz="1600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</m:oMath>
                </a14:m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dibalik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menjadi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sz="1600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</m:t>
                    </m:r>
                    <m:r>
                      <a:rPr lang="en-US" sz="1600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</m:oMath>
                </a14:m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  <m:sub>
                        <m: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</m:sSub>
                    <m:r>
                      <a:rPr lang="en-US" sz="1600" b="1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</m:t>
                    </m:r>
                    <m:sSub>
                      <m:sSubPr>
                        <m:ctrlP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  <m:sub>
                        <m: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</m:sSub>
                    <m:r>
                      <a:rPr lang="en-US" sz="1600" b="1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  <m:r>
                      <a:rPr lang="en-US" sz="1600" b="1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</m:t>
                    </m:r>
                    <m:f>
                      <m:fPr>
                        <m:ctrlP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  <m:r>
                      <a:rPr lang="en-US" sz="160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Kedua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menyatakan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hal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sama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kita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mempunyai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1600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</m:t>
                    </m:r>
                    <m:sSub>
                      <m:sSubPr>
                        <m:ctrlP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1600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den>
                    </m:f>
                    <m:r>
                      <a:rPr lang="en-US" sz="1600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</m:t>
                    </m:r>
                    <m:f>
                      <m:fPr>
                        <m:ctrlP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atau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600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sz="1600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</m:t>
                    </m:r>
                    <m:f>
                      <m:fPr>
                        <m:ctrlP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sz="1600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600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sz="1600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600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</m:den>
                        </m:f>
                      </m:den>
                    </m:f>
                  </m:oMath>
                </a14:m>
                <a:r>
                  <a:rPr lang="en-ID" sz="16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600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sz="1600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den>
                    </m:f>
                    <m:r>
                      <a:rPr lang="en-US" sz="1600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f>
                      <m:fPr>
                        <m:ctrlP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num>
                      <m:den>
                        <m: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den>
                    </m:f>
                    <m:r>
                      <a:rPr lang="en-US" sz="1600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num>
                      <m:den>
                        <m: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1600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</m:t>
                    </m:r>
                    <m:sSub>
                      <m:sSubPr>
                        <m:ctrlP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1600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sz="1600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 </m:t>
                    </m:r>
                    <m:r>
                      <a:rPr lang="en-US" sz="1600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sz="1600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US" sz="16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US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besaran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𝑋</m:t>
                    </m:r>
                  </m:oMath>
                </a14:m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besaran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𝑌</m:t>
                    </m:r>
                  </m:oMath>
                </a14:m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berkaitan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b>
                        <m: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</m:sSub>
                    <m:r>
                      <a:rPr lang="en-US" sz="1600" b="1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</m:t>
                    </m:r>
                    <m:f>
                      <m:fPr>
                        <m:ctrlP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sz="1600" b="1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n-US" sz="1600" b="1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  <m:r>
                      <a:rPr lang="en-US" sz="1600" b="1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b="1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𝒂</m:t>
                    </m:r>
                    <m:r>
                      <a:rPr lang="en-US" sz="1600" b="1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</m:t>
                    </m:r>
                    <m:r>
                      <a:rPr lang="en-US" sz="1600" b="1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𝒃</m:t>
                    </m:r>
                  </m:oMath>
                </a14:m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ID" sz="16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andingkan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1600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</m:t>
                    </m:r>
                    <m:sSub>
                      <m:sSubPr>
                        <m:ctrlP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1600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sz="1600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</m:t>
                    </m:r>
                    <m:r>
                      <a:rPr lang="en-US" sz="1600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</m:oMath>
                </a14:m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senilai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Tulisan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sama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𝒃</m:t>
                    </m:r>
                    <m:sSub>
                      <m:sSubPr>
                        <m:ctrlP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b>
                        <m: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</m:sSub>
                    <m:r>
                      <a:rPr lang="en-US" sz="1600" b="1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sSub>
                          <m:sSubPr>
                            <m:ctrlPr>
                              <a:rPr lang="en-US" sz="1600" b="1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n-US" sz="1600" b="1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en-ID" sz="1600" dirty="0" err="1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6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b>
                        <m: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</m:sSub>
                    <m:r>
                      <a:rPr lang="en-US" sz="1600" b="1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sSub>
                          <m:sSubPr>
                            <m:ctrlPr>
                              <a:rPr lang="en-US" sz="1600" b="1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n-US" sz="1600" b="1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  <m:r>
                      <a:rPr lang="en-US" sz="1600" b="1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f>
                      <m:fPr>
                        <m:ctrlP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1600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  <m:r>
                      <a:rPr lang="en-US" sz="1600" b="1" i="1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bertambah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akan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bertambah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kecil</a:t>
                </a:r>
                <a:r>
                  <a: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E0FA5F9-9D95-4129-8A4F-0800EAE632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803" y="1047750"/>
                <a:ext cx="8831637" cy="3075457"/>
              </a:xfrm>
              <a:prstGeom prst="rect">
                <a:avLst/>
              </a:prstGeom>
              <a:blipFill>
                <a:blip r:embed="rId4"/>
                <a:stretch>
                  <a:fillRect l="-276" r="-4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3028F100-A033-438C-5C78-19E690571925}"/>
              </a:ext>
            </a:extLst>
          </p:cNvPr>
          <p:cNvSpPr txBox="1"/>
          <p:nvPr/>
        </p:nvSpPr>
        <p:spPr>
          <a:xfrm>
            <a:off x="152400" y="264125"/>
            <a:ext cx="548640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Cara </a:t>
            </a:r>
            <a:r>
              <a:rPr lang="en-ID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Menyatakan</a:t>
            </a:r>
            <a:r>
              <a:rPr lang="en-ID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ID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Besaran</a:t>
            </a:r>
            <a:r>
              <a:rPr lang="en-ID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Berbalik</a:t>
            </a:r>
            <a:r>
              <a:rPr lang="en-ID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Nilai</a:t>
            </a:r>
            <a:endParaRPr lang="en-ID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06482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40A8B18-2220-FF80-72CA-5C5CC4F3A1FF}"/>
                  </a:ext>
                </a:extLst>
              </p:cNvPr>
              <p:cNvSpPr txBox="1"/>
              <p:nvPr/>
            </p:nvSpPr>
            <p:spPr>
              <a:xfrm>
                <a:off x="92676" y="1891025"/>
                <a:ext cx="7527324" cy="16605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  <a:p>
                <a:pPr>
                  <a:lnSpc>
                    <a:spcPct val="150000"/>
                  </a:lnSpc>
                </a:pPr>
                <a:r>
                  <a:rPr lang="en-ID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Pada</a:t>
                </a:r>
                <a:r>
                  <a:rPr lang="en-ID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kasus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berbanding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terbalik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semakin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banyak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anak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semakin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sedikit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harinya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10 :15=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</m:den>
                    </m:f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Jadi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</m:den>
                    </m:f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15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15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𝑑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=60.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𝑑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=4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demikian</a:t>
                </a:r>
                <a:r>
                  <a:rPr lang="en-ID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pPr>
                  <a:lnSpc>
                    <a:spcPct val="150000"/>
                  </a:lnSpc>
                </a:pP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n-ID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ika</a:t>
                </a:r>
                <a:r>
                  <a:rPr lang="en-ID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terdapat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anak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makanan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habis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waktu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4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hari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40A8B18-2220-FF80-72CA-5C5CC4F3A1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76" y="1891025"/>
                <a:ext cx="7527324" cy="1660583"/>
              </a:xfrm>
              <a:prstGeom prst="rect">
                <a:avLst/>
              </a:prstGeom>
              <a:blipFill>
                <a:blip r:embed="rId2"/>
                <a:stretch>
                  <a:fillRect l="-243" b="-7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F3B63442-34FD-9EF8-E26D-08337888BDA4}"/>
              </a:ext>
            </a:extLst>
          </p:cNvPr>
          <p:cNvSpPr txBox="1"/>
          <p:nvPr/>
        </p:nvSpPr>
        <p:spPr>
          <a:xfrm>
            <a:off x="76200" y="829196"/>
            <a:ext cx="6950676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Pada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suatu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hari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10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anak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mempersiapkan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makanan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berkemah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Mereka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sudah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mempersiapkan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makanan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hari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Namun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tiba-tiba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peserta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ikut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bertambah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just">
              <a:lnSpc>
                <a:spcPct val="150000"/>
              </a:lnSpc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menjadi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15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anak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Berapa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hari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makanan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tersedia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akan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habis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nip Single Corner Rectangle 47">
            <a:extLst>
              <a:ext uri="{FF2B5EF4-FFF2-40B4-BE49-F238E27FC236}">
                <a16:creationId xmlns:a16="http://schemas.microsoft.com/office/drawing/2014/main" id="{06E74C2F-03C8-47F2-B81E-0A5DA4EBE26B}"/>
              </a:ext>
            </a:extLst>
          </p:cNvPr>
          <p:cNvSpPr/>
          <p:nvPr/>
        </p:nvSpPr>
        <p:spPr>
          <a:xfrm>
            <a:off x="228600" y="329570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1670" y="-1008974"/>
            <a:ext cx="4961078" cy="71852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6270" y="-1008974"/>
            <a:ext cx="4961078" cy="71852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" y="4668051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94110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40A8B18-2220-FF80-72CA-5C5CC4F3A1FF}"/>
                  </a:ext>
                </a:extLst>
              </p:cNvPr>
              <p:cNvSpPr txBox="1"/>
              <p:nvPr/>
            </p:nvSpPr>
            <p:spPr>
              <a:xfrm>
                <a:off x="457200" y="1428750"/>
                <a:ext cx="6858000" cy="2971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ID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Karena</a:t>
                </a:r>
                <a:r>
                  <a:rPr lang="en-ID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mereka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berbanding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terbalik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semakin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cepat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waktunya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semakin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kecil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1400" i="1" dirty="0" smtClean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60 :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𝑣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30</m:t>
                        </m:r>
                      </m:den>
                    </m:f>
                    <m:r>
                      <a:rPr lang="en-US" sz="1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</m:t>
                    </m:r>
                    <m:r>
                      <a:rPr lang="en-US" sz="1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atau </a:t>
                </a:r>
                <a:endPara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</a:rPr>
                        <m:t>60×</m:t>
                      </m:r>
                      <m:f>
                        <m:fPr>
                          <m:ctrlPr>
                            <a:rPr lang="en-US" sz="1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20</m:t>
                          </m:r>
                        </m:den>
                      </m:f>
                      <m:r>
                        <a:rPr lang="en-US" sz="1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0</m:t>
                          </m:r>
                        </m:den>
                      </m:f>
                      <m:r>
                        <a:rPr lang="en-US" sz="1400" i="1"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sz="1400" i="1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</a:rPr>
                        <m:t>60×30=20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sz="1400" i="1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</a:rPr>
                        <m:t>1.800=20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sz="1400" i="1" dirty="0">
                  <a:latin typeface="Cambria Math" panose="02040503050406030204" pitchFamily="18" charset="0"/>
                </a:endParaRPr>
              </a:p>
              <a:p>
                <a:pPr marL="365125"/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Jawaban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𝑣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1.800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20</m:t>
                        </m:r>
                      </m:den>
                    </m:f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=90.</m:t>
                    </m:r>
                  </m:oMath>
                </a14:m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65125"/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Jadi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kecepatan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dibutuhkan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90</m:t>
                    </m:r>
                    <m:r>
                      <a:rPr lang="en-US" sz="14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km</m:t>
                    </m:r>
                    <m: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jam</m:t>
                    </m:r>
                  </m:oMath>
                </a14:m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40A8B18-2220-FF80-72CA-5C5CC4F3A1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428750"/>
                <a:ext cx="6858000" cy="2971839"/>
              </a:xfrm>
              <a:prstGeom prst="rect">
                <a:avLst/>
              </a:prstGeom>
              <a:blipFill>
                <a:blip r:embed="rId2"/>
                <a:stretch>
                  <a:fillRect l="-267" b="-1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F3B63442-34FD-9EF8-E26D-08337888BDA4}"/>
              </a:ext>
            </a:extLst>
          </p:cNvPr>
          <p:cNvSpPr txBox="1"/>
          <p:nvPr/>
        </p:nvSpPr>
        <p:spPr>
          <a:xfrm>
            <a:off x="19870" y="514350"/>
            <a:ext cx="6781800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kecepatan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80 km/jam,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sebuah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mobil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mengelilingi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arena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balap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dalam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waktu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30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menit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Tentukan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kecepatan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dibutuhkan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mobil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mengelilingi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arena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balap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dalam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waktu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menit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1670" y="-1008974"/>
            <a:ext cx="4961078" cy="71852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sp>
        <p:nvSpPr>
          <p:cNvPr id="8" name="Snip Single Corner Rectangle 47">
            <a:extLst>
              <a:ext uri="{FF2B5EF4-FFF2-40B4-BE49-F238E27FC236}">
                <a16:creationId xmlns:a16="http://schemas.microsoft.com/office/drawing/2014/main" id="{06E74C2F-03C8-47F2-B81E-0A5DA4EBE26B}"/>
              </a:ext>
            </a:extLst>
          </p:cNvPr>
          <p:cNvSpPr/>
          <p:nvPr/>
        </p:nvSpPr>
        <p:spPr>
          <a:xfrm>
            <a:off x="124883" y="181444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9230846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73247"/>
            <a:ext cx="3200399" cy="8185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4476" y="428658"/>
            <a:ext cx="30661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3.4 </a:t>
            </a:r>
            <a:r>
              <a:rPr lang="en-ID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Skala</a:t>
            </a:r>
            <a:r>
              <a:rPr lang="en-ID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dan</a:t>
            </a:r>
            <a:r>
              <a:rPr lang="en-ID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Peta</a:t>
            </a:r>
            <a:endParaRPr lang="en-US" sz="21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F5C5543F-9AE3-0FB7-ABED-E3F02EA5ED82}"/>
              </a:ext>
            </a:extLst>
          </p:cNvPr>
          <p:cNvSpPr txBox="1"/>
          <p:nvPr/>
        </p:nvSpPr>
        <p:spPr>
          <a:xfrm>
            <a:off x="-152400" y="1027467"/>
            <a:ext cx="8507632" cy="786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Perbandingan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skala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peta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perbandingan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antara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jarak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pada peta dan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jarak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sebenarnya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3B63442-34FD-9EF8-E26D-08337888BDA4}"/>
                  </a:ext>
                </a:extLst>
              </p:cNvPr>
              <p:cNvSpPr txBox="1"/>
              <p:nvPr/>
            </p:nvSpPr>
            <p:spPr>
              <a:xfrm>
                <a:off x="228600" y="2343150"/>
                <a:ext cx="7391400" cy="13849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Diketahui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peta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sekolah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skala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 :800</m:t>
                    </m:r>
                  </m:oMath>
                </a14:m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Lapangan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olahraga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tergambar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sebagai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persegi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panjang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ukuran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20 </m:t>
                    </m:r>
                    <m:r>
                      <m:rPr>
                        <m:sty m:val="p"/>
                      </m:rP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cm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×15 </m:t>
                    </m:r>
                    <m:r>
                      <m:rPr>
                        <m:sty m:val="p"/>
                      </m:rP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cm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 algn="just">
                  <a:lnSpc>
                    <a:spcPct val="150000"/>
                  </a:lnSpc>
                  <a:buFont typeface="+mj-lt"/>
                  <a:buAutoNum type="alphaLcPeriod"/>
                </a:pP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Tentukan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ukuran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lapangan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olahraga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sebenarnya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800100" lvl="1" indent="-342900" algn="just">
                  <a:lnSpc>
                    <a:spcPct val="150000"/>
                  </a:lnSpc>
                  <a:buFont typeface="+mj-lt"/>
                  <a:buAutoNum type="alphaLcPeriod"/>
                </a:pP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Tentukan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antara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luas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gambar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luas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sebenarnya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3B63442-34FD-9EF8-E26D-08337888BD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2343150"/>
                <a:ext cx="7391400" cy="1384995"/>
              </a:xfrm>
              <a:prstGeom prst="rect">
                <a:avLst/>
              </a:prstGeom>
              <a:blipFill>
                <a:blip r:embed="rId3"/>
                <a:stretch>
                  <a:fillRect l="-248" r="-165" b="-8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Snip Single Corner Rectangle 47">
            <a:extLst>
              <a:ext uri="{FF2B5EF4-FFF2-40B4-BE49-F238E27FC236}">
                <a16:creationId xmlns:a16="http://schemas.microsoft.com/office/drawing/2014/main" id="{06E74C2F-03C8-47F2-B81E-0A5DA4EBE26B}"/>
              </a:ext>
            </a:extLst>
          </p:cNvPr>
          <p:cNvSpPr/>
          <p:nvPr/>
        </p:nvSpPr>
        <p:spPr>
          <a:xfrm>
            <a:off x="304800" y="1893409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25" name="Arrow: Right 11">
            <a:extLst>
              <a:ext uri="{FF2B5EF4-FFF2-40B4-BE49-F238E27FC236}">
                <a16:creationId xmlns:a16="http://schemas.microsoft.com/office/drawing/2014/main" id="{6CDB8EAE-81D2-F245-835F-3FFD6BA7EC5A}"/>
              </a:ext>
            </a:extLst>
          </p:cNvPr>
          <p:cNvSpPr/>
          <p:nvPr/>
        </p:nvSpPr>
        <p:spPr>
          <a:xfrm>
            <a:off x="7391400" y="4173857"/>
            <a:ext cx="911177" cy="558807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dirty="0" smtClean="0"/>
              <a:t>Next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4805408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1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1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0" grpId="0"/>
      <p:bldP spid="23" grpId="0"/>
      <p:bldP spid="24" grpId="0" animBg="1"/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40A8B18-2220-FF80-72CA-5C5CC4F3A1FF}"/>
                  </a:ext>
                </a:extLst>
              </p:cNvPr>
              <p:cNvSpPr txBox="1"/>
              <p:nvPr/>
            </p:nvSpPr>
            <p:spPr>
              <a:xfrm>
                <a:off x="152400" y="819150"/>
                <a:ext cx="8839200" cy="36471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Diketahui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skala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 :800</m:t>
                    </m:r>
                    <m:r>
                      <a:rPr lang="en-US" sz="14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pada peta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20 </m:t>
                    </m:r>
                    <m:r>
                      <m:rPr>
                        <m:sty m:val="p"/>
                      </m:rP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cm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×15 </m:t>
                    </m:r>
                    <m:r>
                      <m:rPr>
                        <m:sty m:val="p"/>
                      </m:rP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cm</m:t>
                    </m:r>
                  </m:oMath>
                </a14:m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800100" lvl="1" indent="-342900" algn="just">
                  <a:lnSpc>
                    <a:spcPct val="150000"/>
                  </a:lnSpc>
                  <a:buFont typeface="+mj-lt"/>
                  <a:buAutoNum type="alphaLcPeriod"/>
                </a:pPr>
                <a:r>
                  <a:rPr lang="en-US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skala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peta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 :800</m:t>
                    </m:r>
                  </m:oMath>
                </a14:m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panjang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 cm pada peta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menyatakan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panjang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sebenarnya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1400" i="1" dirty="0" smtClean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lvl="1"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20 </m:t>
                    </m:r>
                    <m:r>
                      <m:rPr>
                        <m:sty m:val="p"/>
                      </m:rP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cm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×800=16.000 </m:t>
                    </m:r>
                    <m:r>
                      <m:rPr>
                        <m:sty m:val="p"/>
                      </m:rP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cm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=160 </m:t>
                    </m:r>
                    <m:r>
                      <m:rPr>
                        <m:sty m:val="p"/>
                      </m:rP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m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</a:t>
                </a:r>
                <a:r>
                  <a:rPr lang="en-US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Lebar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 cm pada peta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menyatakan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lebar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sebenarnya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1400" i="1" dirty="0" smtClean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lvl="1"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15 </m:t>
                    </m:r>
                    <m:r>
                      <m:rPr>
                        <m:sty m:val="p"/>
                      </m:rP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cm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×800=12.000 </m:t>
                    </m:r>
                    <m:r>
                      <m:rPr>
                        <m:sty m:val="p"/>
                      </m:rP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cm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=120 </m:t>
                    </m:r>
                    <m:r>
                      <m:rPr>
                        <m:sty m:val="p"/>
                      </m:rP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m</m:t>
                    </m:r>
                    <m: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>
                  <a:lnSpc>
                    <a:spcPct val="150000"/>
                  </a:lnSpc>
                </a:pP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</a:t>
                </a:r>
                <a:r>
                  <a:rPr lang="en-US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Jadi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ukuran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lapangan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olahraga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6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0 </m:t>
                    </m:r>
                    <m:r>
                      <m:rPr>
                        <m:sty m:val="p"/>
                      </m:rP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m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×120 </m:t>
                    </m:r>
                    <m:r>
                      <m:rPr>
                        <m:sty m:val="p"/>
                      </m:rP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m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 algn="just">
                  <a:lnSpc>
                    <a:spcPct val="150000"/>
                  </a:lnSpc>
                </a:pP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b.     Luas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lapangan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olahraga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peta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20 </m:t>
                    </m:r>
                    <m:r>
                      <m:rPr>
                        <m:sty m:val="p"/>
                      </m:rP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cm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×15 </m:t>
                    </m:r>
                    <m:r>
                      <m:rPr>
                        <m:sty m:val="p"/>
                      </m:rP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cm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=300 </m:t>
                    </m:r>
                    <m:r>
                      <m:rPr>
                        <m:sty m:val="p"/>
                      </m:rP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c</m:t>
                    </m:r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400" i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</m:e>
                      <m:sup>
                        <m:r>
                          <a:rPr lang="en-US" sz="1400" i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 algn="just">
                  <a:lnSpc>
                    <a:spcPct val="150000"/>
                  </a:lnSpc>
                </a:pP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Luas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sebenarnya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160 </m:t>
                    </m:r>
                    <m:r>
                      <m:rPr>
                        <m:sty m:val="p"/>
                      </m:rP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m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×120 </m:t>
                    </m:r>
                    <m:r>
                      <m:rPr>
                        <m:sty m:val="p"/>
                      </m:rP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m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=19.200 </m:t>
                    </m:r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400" i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Jadi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antara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luas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peta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  <a:p>
                <a:pPr lvl="1" algn="just">
                  <a:lnSpc>
                    <a:spcPct val="150000"/>
                  </a:lnSpc>
                </a:pP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</a:t>
                </a:r>
                <a:r>
                  <a:rPr lang="en-US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sebenarnya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 algn="just">
                  <a:lnSpc>
                    <a:spcPct val="150000"/>
                  </a:lnSpc>
                </a:pPr>
                <a:r>
                  <a:rPr lang="en-US" sz="1400" dirty="0" smtClean="0">
                    <a:cs typeface="Times New Roman" panose="02020603050405020304" pitchFamily="18" charset="0"/>
                  </a:rPr>
                  <a:t>        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300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c</m:t>
                    </m:r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400" i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</m:e>
                      <m:sup>
                        <m:r>
                          <a:rPr lang="en-US" sz="1400" i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:19.200 </m:t>
                    </m:r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400" i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</m:e>
                      <m:sup>
                        <m:r>
                          <a:rPr lang="en-US" sz="1400" i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=300 :192.000.000=1 :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6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40.000.</m:t>
                    </m:r>
                  </m:oMath>
                </a14:m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40A8B18-2220-FF80-72CA-5C5CC4F3A1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819150"/>
                <a:ext cx="8839200" cy="3647152"/>
              </a:xfrm>
              <a:prstGeom prst="rect">
                <a:avLst/>
              </a:prstGeom>
              <a:blipFill>
                <a:blip r:embed="rId2"/>
                <a:stretch>
                  <a:fillRect l="-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657314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50"/>
            <a:ext cx="4038600" cy="8185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8101" y="276845"/>
            <a:ext cx="39805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3.5 </a:t>
            </a:r>
            <a:r>
              <a:rPr lang="en-ID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Grafik</a:t>
            </a:r>
            <a:r>
              <a:rPr lang="en-ID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Perbandingan</a:t>
            </a:r>
            <a:endParaRPr lang="en-US" sz="21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F5C5543F-9AE3-0FB7-ABED-E3F02EA5ED82}"/>
              </a:ext>
            </a:extLst>
          </p:cNvPr>
          <p:cNvSpPr txBox="1"/>
          <p:nvPr/>
        </p:nvSpPr>
        <p:spPr>
          <a:xfrm>
            <a:off x="317806" y="895350"/>
            <a:ext cx="8507632" cy="786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Grafik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perbandingan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grafik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fungsi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antara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besaran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dihubungkan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melalui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perbandingan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senilai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perbandingan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berbalik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nilai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6A011264-0187-4223-B84C-3C6509379195}"/>
                  </a:ext>
                </a:extLst>
              </p:cNvPr>
              <p:cNvSpPr/>
              <p:nvPr/>
            </p:nvSpPr>
            <p:spPr>
              <a:xfrm>
                <a:off x="76200" y="2114550"/>
                <a:ext cx="9067800" cy="2424827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 algn="just">
                  <a:buAutoNum type="arabicPeriod"/>
                </a:pPr>
                <a:r>
                  <a:rPr lang="en-US" sz="1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</m:oMath>
                </a14:m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dua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besaran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berbanding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senilai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</m:oMath>
                </a14:m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</m:oMath>
                </a14:m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</m:oMath>
                </a14:m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positif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diketahui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Sesuai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arti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1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𝒂𝒚</m:t>
                    </m:r>
                    <m:r>
                      <a:rPr lang="en-US" sz="1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𝒃𝒙</m:t>
                    </m:r>
                  </m:oMath>
                </a14:m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𝒚</m:t>
                    </m:r>
                    <m:r>
                      <a:rPr lang="en-US" sz="1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sz="1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  <m:r>
                      <a:rPr lang="en-US" sz="1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𝒙</m:t>
                    </m:r>
                    <m:r>
                      <a:rPr lang="en-US" sz="1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ID" sz="14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57188" algn="just"/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bertambah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</m:oMath>
                </a14:m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juga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akan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bertambah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Grafik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</m:oMath>
                </a14:m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terhadap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berbentuk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garis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lurus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57188" indent="-357188" algn="just">
                  <a:buFont typeface="+mj-lt"/>
                  <a:buAutoNum type="arabicPeriod" startAt="2"/>
                </a:pP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</m:oMath>
                </a14:m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besaran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berbanding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terbalik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berbalik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</m:t>
                    </m:r>
                    <m:f>
                      <m:fPr>
                        <m:ctrlP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den>
                    </m:f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</m:oMath>
                </a14:m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</m:oMath>
                </a14:m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</m:oMath>
                </a14:m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positif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diketahui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Sesuai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arti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endParaRPr lang="en-ID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sz="1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  <m:r>
                      <a:rPr lang="en-US" sz="1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𝒃𝒙</m:t>
                    </m:r>
                  </m:oMath>
                </a14:m>
                <a:r>
                  <a:rPr lang="en-ID" sz="14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𝒚</m:t>
                    </m:r>
                    <m:r>
                      <a:rPr lang="en-US" sz="1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sz="1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𝒃𝒙</m:t>
                        </m:r>
                      </m:den>
                    </m:f>
                    <m:r>
                      <a:rPr lang="en-US" sz="1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US" sz="14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57188" algn="just"/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bertambah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</m:oMath>
                </a14:m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akan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semakin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kecil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semakin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kecil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</m:oMath>
                </a14:m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akan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semakin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</a:t>
                </a:r>
                <a:r>
                  <a:rPr lang="en-ID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6A011264-0187-4223-B84C-3C650937919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2114550"/>
                <a:ext cx="9067800" cy="2424827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94002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0" grpId="0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40A8B18-2220-FF80-72CA-5C5CC4F3A1FF}"/>
                  </a:ext>
                </a:extLst>
              </p:cNvPr>
              <p:cNvSpPr txBox="1"/>
              <p:nvPr/>
            </p:nvSpPr>
            <p:spPr>
              <a:xfrm>
                <a:off x="381000" y="1428749"/>
                <a:ext cx="6858000" cy="30008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  <a:p>
                <a:pPr marL="342900" indent="-342900" algn="just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menyatakan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jarak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ditempuh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𝑣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kecepatan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benda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dan 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waktu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tempuh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𝑣𝑡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=2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Dibuat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tabel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algn="just">
                  <a:lnSpc>
                    <a:spcPct val="150000"/>
                  </a:lnSpc>
                </a:pPr>
                <a:endPara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57188" algn="just">
                  <a:lnSpc>
                    <a:spcPct val="150000"/>
                  </a:lnSpc>
                </a:pPr>
                <a:endPara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57188" algn="just">
                  <a:lnSpc>
                    <a:spcPct val="150000"/>
                  </a:lnSpc>
                </a:pPr>
                <a:endParaRPr lang="en-ID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57188" algn="just">
                  <a:lnSpc>
                    <a:spcPct val="150000"/>
                  </a:lnSpc>
                </a:pPr>
                <a:r>
                  <a:rPr lang="en-ID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Setelah</a:t>
                </a:r>
                <a:r>
                  <a:rPr lang="en-ID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itu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0,0</m:t>
                        </m:r>
                      </m:e>
                    </m:d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1,2</m:t>
                        </m:r>
                      </m:e>
                    </m:d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2,4</m:t>
                        </m:r>
                      </m:e>
                    </m:d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3,6</m:t>
                        </m:r>
                      </m:e>
                    </m:d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,(4,8)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</a:t>
                </a:r>
                <a:r>
                  <a:rPr lang="en-ID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igambar 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pada diagram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Cartesius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sumbu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mendatar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menyatakan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waktu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sumbu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tegak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menyatakan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jarak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Grafik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antara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jarak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waktu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garis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lurus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menghubungkan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semua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40A8B18-2220-FF80-72CA-5C5CC4F3A1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428749"/>
                <a:ext cx="6858000" cy="3000821"/>
              </a:xfrm>
              <a:prstGeom prst="rect">
                <a:avLst/>
              </a:prstGeom>
              <a:blipFill>
                <a:blip r:embed="rId2"/>
                <a:stretch>
                  <a:fillRect l="-267" r="-1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3B63442-34FD-9EF8-E26D-08337888BDA4}"/>
                  </a:ext>
                </a:extLst>
              </p:cNvPr>
              <p:cNvSpPr txBox="1"/>
              <p:nvPr/>
            </p:nvSpPr>
            <p:spPr>
              <a:xfrm>
                <a:off x="152400" y="514350"/>
                <a:ext cx="7924800" cy="7386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 algn="just">
                  <a:lnSpc>
                    <a:spcPct val="150000"/>
                  </a:lnSpc>
                  <a:buAutoNum type="arabicPeriod"/>
                </a:pP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benda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bergerak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kecepatan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tetap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 m/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detik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Pada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saat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permulaan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benda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berada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nol.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Buatlah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grafik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antara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variabel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jarak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dan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waktu</a:t>
                </a:r>
                <a:r>
                  <a:rPr lang="en-ID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3B63442-34FD-9EF8-E26D-08337888BD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514350"/>
                <a:ext cx="7924800" cy="738664"/>
              </a:xfrm>
              <a:prstGeom prst="rect">
                <a:avLst/>
              </a:prstGeom>
              <a:blipFill>
                <a:blip r:embed="rId3"/>
                <a:stretch>
                  <a:fillRect l="-77" r="-231" b="-2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8">
                <a:extLst>
                  <a:ext uri="{FF2B5EF4-FFF2-40B4-BE49-F238E27FC236}">
                    <a16:creationId xmlns:a16="http://schemas.microsoft.com/office/drawing/2014/main" id="{5E178674-814E-4B82-BBE2-D413E4A712B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0434007"/>
                  </p:ext>
                </p:extLst>
              </p:nvPr>
            </p:nvGraphicFramePr>
            <p:xfrm>
              <a:off x="1524000" y="2624359"/>
              <a:ext cx="3910848" cy="6096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651808">
                      <a:extLst>
                        <a:ext uri="{9D8B030D-6E8A-4147-A177-3AD203B41FA5}">
                          <a16:colId xmlns:a16="http://schemas.microsoft.com/office/drawing/2014/main" val="866718593"/>
                        </a:ext>
                      </a:extLst>
                    </a:gridCol>
                    <a:gridCol w="657643">
                      <a:extLst>
                        <a:ext uri="{9D8B030D-6E8A-4147-A177-3AD203B41FA5}">
                          <a16:colId xmlns:a16="http://schemas.microsoft.com/office/drawing/2014/main" val="4062446304"/>
                        </a:ext>
                      </a:extLst>
                    </a:gridCol>
                    <a:gridCol w="645973">
                      <a:extLst>
                        <a:ext uri="{9D8B030D-6E8A-4147-A177-3AD203B41FA5}">
                          <a16:colId xmlns:a16="http://schemas.microsoft.com/office/drawing/2014/main" val="2640019884"/>
                        </a:ext>
                      </a:extLst>
                    </a:gridCol>
                    <a:gridCol w="651808">
                      <a:extLst>
                        <a:ext uri="{9D8B030D-6E8A-4147-A177-3AD203B41FA5}">
                          <a16:colId xmlns:a16="http://schemas.microsoft.com/office/drawing/2014/main" val="638839384"/>
                        </a:ext>
                      </a:extLst>
                    </a:gridCol>
                    <a:gridCol w="651808">
                      <a:extLst>
                        <a:ext uri="{9D8B030D-6E8A-4147-A177-3AD203B41FA5}">
                          <a16:colId xmlns:a16="http://schemas.microsoft.com/office/drawing/2014/main" val="3766578991"/>
                        </a:ext>
                      </a:extLst>
                    </a:gridCol>
                    <a:gridCol w="651808">
                      <a:extLst>
                        <a:ext uri="{9D8B030D-6E8A-4147-A177-3AD203B41FA5}">
                          <a16:colId xmlns:a16="http://schemas.microsoft.com/office/drawing/2014/main" val="3103626446"/>
                        </a:ext>
                      </a:extLst>
                    </a:gridCol>
                  </a:tblGrid>
                  <a:tr h="28692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oMath>
                            </m:oMathPara>
                          </a14:m>
                          <a:endParaRPr lang="en-ID" sz="1400" b="1" dirty="0"/>
                        </a:p>
                      </a:txBody>
                      <a:tcPr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n-ID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n-ID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ID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ID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n-ID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0524056"/>
                      </a:ext>
                    </a:extLst>
                  </a:tr>
                  <a:tr h="28692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</m:oMath>
                            </m:oMathPara>
                          </a14:m>
                          <a:endParaRPr lang="en-ID" sz="1400" b="1" dirty="0"/>
                        </a:p>
                      </a:txBody>
                      <a:tcPr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n-ID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ID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n-ID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n-ID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en-ID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4117406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8">
                <a:extLst>
                  <a:ext uri="{FF2B5EF4-FFF2-40B4-BE49-F238E27FC236}">
                    <a16:creationId xmlns:a16="http://schemas.microsoft.com/office/drawing/2014/main" id="{5E178674-814E-4B82-BBE2-D413E4A712B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0434007"/>
                  </p:ext>
                </p:extLst>
              </p:nvPr>
            </p:nvGraphicFramePr>
            <p:xfrm>
              <a:off x="1524000" y="2624359"/>
              <a:ext cx="3910848" cy="6096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651808">
                      <a:extLst>
                        <a:ext uri="{9D8B030D-6E8A-4147-A177-3AD203B41FA5}">
                          <a16:colId xmlns:a16="http://schemas.microsoft.com/office/drawing/2014/main" val="866718593"/>
                        </a:ext>
                      </a:extLst>
                    </a:gridCol>
                    <a:gridCol w="657643">
                      <a:extLst>
                        <a:ext uri="{9D8B030D-6E8A-4147-A177-3AD203B41FA5}">
                          <a16:colId xmlns:a16="http://schemas.microsoft.com/office/drawing/2014/main" val="4062446304"/>
                        </a:ext>
                      </a:extLst>
                    </a:gridCol>
                    <a:gridCol w="645973">
                      <a:extLst>
                        <a:ext uri="{9D8B030D-6E8A-4147-A177-3AD203B41FA5}">
                          <a16:colId xmlns:a16="http://schemas.microsoft.com/office/drawing/2014/main" val="2640019884"/>
                        </a:ext>
                      </a:extLst>
                    </a:gridCol>
                    <a:gridCol w="651808">
                      <a:extLst>
                        <a:ext uri="{9D8B030D-6E8A-4147-A177-3AD203B41FA5}">
                          <a16:colId xmlns:a16="http://schemas.microsoft.com/office/drawing/2014/main" val="638839384"/>
                        </a:ext>
                      </a:extLst>
                    </a:gridCol>
                    <a:gridCol w="651808">
                      <a:extLst>
                        <a:ext uri="{9D8B030D-6E8A-4147-A177-3AD203B41FA5}">
                          <a16:colId xmlns:a16="http://schemas.microsoft.com/office/drawing/2014/main" val="3766578991"/>
                        </a:ext>
                      </a:extLst>
                    </a:gridCol>
                    <a:gridCol w="651808">
                      <a:extLst>
                        <a:ext uri="{9D8B030D-6E8A-4147-A177-3AD203B41FA5}">
                          <a16:colId xmlns:a16="http://schemas.microsoft.com/office/drawing/2014/main" val="3103626446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869" t="-1961" r="-501869" b="-1176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n-ID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n-ID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ID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ID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n-ID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052405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869" t="-104000" r="-501869" b="-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n-ID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ID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n-ID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n-ID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en-ID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4117406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Snip Single Corner Rectangle 47">
            <a:extLst>
              <a:ext uri="{FF2B5EF4-FFF2-40B4-BE49-F238E27FC236}">
                <a16:creationId xmlns:a16="http://schemas.microsoft.com/office/drawing/2014/main" id="{06E74C2F-03C8-47F2-B81E-0A5DA4EBE26B}"/>
              </a:ext>
            </a:extLst>
          </p:cNvPr>
          <p:cNvSpPr/>
          <p:nvPr/>
        </p:nvSpPr>
        <p:spPr>
          <a:xfrm>
            <a:off x="228600" y="115678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3EA013D-7758-498F-A1D2-71F1ADCAD90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805" t="46550" r="73110" b="18271"/>
          <a:stretch/>
        </p:blipFill>
        <p:spPr>
          <a:xfrm>
            <a:off x="7315200" y="1885950"/>
            <a:ext cx="1717289" cy="2411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8552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627" b="100000" l="2159" r="9777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162" y="105197"/>
            <a:ext cx="4626820" cy="459311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243508" y="683550"/>
            <a:ext cx="5664590" cy="745202"/>
            <a:chOff x="494316" y="545529"/>
            <a:chExt cx="3689190" cy="589379"/>
          </a:xfrm>
        </p:grpSpPr>
        <p:grpSp>
          <p:nvGrpSpPr>
            <p:cNvPr id="16" name="Group 15"/>
            <p:cNvGrpSpPr/>
            <p:nvPr/>
          </p:nvGrpSpPr>
          <p:grpSpPr>
            <a:xfrm>
              <a:off x="494316" y="545950"/>
              <a:ext cx="3689190" cy="588958"/>
              <a:chOff x="495738" y="545950"/>
              <a:chExt cx="3462226" cy="58895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Rectangle 17"/>
              <p:cNvSpPr/>
              <p:nvPr/>
            </p:nvSpPr>
            <p:spPr>
              <a:xfrm>
                <a:off x="1388494" y="545950"/>
                <a:ext cx="1676714" cy="58895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95738" y="654770"/>
                <a:ext cx="3462226" cy="4138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spc="50" dirty="0" smtClean="0"/>
                  <a:t>RASIO</a:t>
                </a:r>
                <a:endParaRPr lang="en-GB" sz="2800" b="1" spc="50" dirty="0"/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3200527" y="545529"/>
              <a:ext cx="37951" cy="579010"/>
            </a:xfrm>
            <a:prstGeom prst="rect">
              <a:avLst/>
            </a:prstGeom>
            <a:gradFill>
              <a:gsLst>
                <a:gs pos="100000">
                  <a:schemeClr val="accent5">
                    <a:lumMod val="50000"/>
                  </a:schemeClr>
                </a:gs>
                <a:gs pos="100000">
                  <a:schemeClr val="accent6">
                    <a:lumMod val="95000"/>
                    <a:lumOff val="5000"/>
                  </a:schemeClr>
                </a:gs>
                <a:gs pos="100000">
                  <a:srgbClr val="C00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83492" y="266213"/>
            <a:ext cx="1798411" cy="817329"/>
            <a:chOff x="55507" y="128083"/>
            <a:chExt cx="1798411" cy="817329"/>
          </a:xfrm>
        </p:grpSpPr>
        <p:sp>
          <p:nvSpPr>
            <p:cNvPr id="21" name="Rectangle 20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2234" y="128083"/>
              <a:ext cx="10456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pc="50" dirty="0">
                  <a:solidFill>
                    <a:schemeClr val="bg1">
                      <a:lumMod val="95000"/>
                    </a:schemeClr>
                  </a:solidFill>
                </a:rPr>
                <a:t>BAB 3 </a:t>
              </a:r>
              <a:endParaRPr lang="id-ID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616478" y="167758"/>
            <a:ext cx="505711" cy="1260992"/>
            <a:chOff x="1388493" y="29628"/>
            <a:chExt cx="505711" cy="1260992"/>
          </a:xfrm>
        </p:grpSpPr>
        <p:sp>
          <p:nvSpPr>
            <p:cNvPr id="27" name="Rectangle 26"/>
            <p:cNvSpPr/>
            <p:nvPr/>
          </p:nvSpPr>
          <p:spPr>
            <a:xfrm>
              <a:off x="1388493" y="537122"/>
              <a:ext cx="59922" cy="753498"/>
            </a:xfrm>
            <a:prstGeom prst="rect">
              <a:avLst/>
            </a:prstGeom>
            <a:gradFill>
              <a:gsLst>
                <a:gs pos="100000">
                  <a:schemeClr val="accent5">
                    <a:lumMod val="50000"/>
                  </a:schemeClr>
                </a:gs>
                <a:gs pos="100000">
                  <a:schemeClr val="accent6">
                    <a:lumMod val="95000"/>
                    <a:lumOff val="5000"/>
                  </a:schemeClr>
                </a:gs>
                <a:gs pos="100000">
                  <a:srgbClr val="C00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Oval 36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2969853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3B63442-34FD-9EF8-E26D-08337888BDA4}"/>
                  </a:ext>
                </a:extLst>
              </p:cNvPr>
              <p:cNvSpPr txBox="1"/>
              <p:nvPr/>
            </p:nvSpPr>
            <p:spPr>
              <a:xfrm>
                <a:off x="609600" y="1106678"/>
                <a:ext cx="7848600" cy="30893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Misal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menyatakan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jarak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tempuh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𝑣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menyatakan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kecepatan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dan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menyatakan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waktu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endPara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𝑠</m:t>
                      </m:r>
                      <m:r>
                        <a:rPr lang="en-US" sz="14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4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𝑣𝑡</m:t>
                      </m:r>
                      <m:r>
                        <a:rPr lang="en-US" sz="14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4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20=</m:t>
                      </m:r>
                      <m:r>
                        <a:rPr lang="en-US" sz="14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𝑣𝑡</m:t>
                      </m:r>
                      <m:r>
                        <a:rPr lang="en-US" sz="14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ID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Jadi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20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den>
                    </m:f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ID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𝑣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=20</m:t>
                    </m:r>
                    <m:r>
                      <a:rPr lang="en-US" sz="14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km</m:t>
                    </m:r>
                    <m: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jam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waktu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dibutuhkan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20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20</m:t>
                        </m:r>
                      </m:den>
                    </m:f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 </m:t>
                    </m:r>
                    <m:r>
                      <m:rPr>
                        <m:sty m:val="p"/>
                      </m:rP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jam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=60 </m:t>
                    </m:r>
                    <m:r>
                      <m:rPr>
                        <m:sty m:val="p"/>
                      </m:rP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menit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ID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ID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𝑣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=24 </m:t>
                    </m:r>
                    <m:r>
                      <m:rPr>
                        <m:sty m:val="p"/>
                      </m:rP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km</m:t>
                    </m:r>
                    <m: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jam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waktu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dibutuhkan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20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24</m:t>
                        </m:r>
                      </m:den>
                    </m:f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jam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=50 </m:t>
                    </m:r>
                    <m:r>
                      <m:rPr>
                        <m:sty m:val="p"/>
                      </m:rP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menit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dan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seterusnya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Berdasarkan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perhitungan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dibuat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table </a:t>
                </a:r>
                <a:r>
                  <a:rPr lang="en-ID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berikut</a:t>
                </a:r>
                <a:r>
                  <a:rPr lang="en-ID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57188" algn="just">
                  <a:lnSpc>
                    <a:spcPct val="150000"/>
                  </a:lnSpc>
                </a:pPr>
                <a:endPara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3B63442-34FD-9EF8-E26D-08337888BD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1106678"/>
                <a:ext cx="7848600" cy="3089307"/>
              </a:xfrm>
              <a:prstGeom prst="rect">
                <a:avLst/>
              </a:prstGeom>
              <a:blipFill>
                <a:blip r:embed="rId2"/>
                <a:stretch>
                  <a:fillRect l="-233" r="-1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524B1DA4-A4BA-4474-8E6D-D560168D5A2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44378694"/>
                  </p:ext>
                </p:extLst>
              </p:nvPr>
            </p:nvGraphicFramePr>
            <p:xfrm>
              <a:off x="2247899" y="3867001"/>
              <a:ext cx="4572001" cy="762149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941220">
                      <a:extLst>
                        <a:ext uri="{9D8B030D-6E8A-4147-A177-3AD203B41FA5}">
                          <a16:colId xmlns:a16="http://schemas.microsoft.com/office/drawing/2014/main" val="1731839985"/>
                        </a:ext>
                      </a:extLst>
                    </a:gridCol>
                    <a:gridCol w="518683">
                      <a:extLst>
                        <a:ext uri="{9D8B030D-6E8A-4147-A177-3AD203B41FA5}">
                          <a16:colId xmlns:a16="http://schemas.microsoft.com/office/drawing/2014/main" val="2776276479"/>
                        </a:ext>
                      </a:extLst>
                    </a:gridCol>
                    <a:gridCol w="518683">
                      <a:extLst>
                        <a:ext uri="{9D8B030D-6E8A-4147-A177-3AD203B41FA5}">
                          <a16:colId xmlns:a16="http://schemas.microsoft.com/office/drawing/2014/main" val="2185134941"/>
                        </a:ext>
                      </a:extLst>
                    </a:gridCol>
                    <a:gridCol w="518683">
                      <a:extLst>
                        <a:ext uri="{9D8B030D-6E8A-4147-A177-3AD203B41FA5}">
                          <a16:colId xmlns:a16="http://schemas.microsoft.com/office/drawing/2014/main" val="1154622341"/>
                        </a:ext>
                      </a:extLst>
                    </a:gridCol>
                    <a:gridCol w="518683">
                      <a:extLst>
                        <a:ext uri="{9D8B030D-6E8A-4147-A177-3AD203B41FA5}">
                          <a16:colId xmlns:a16="http://schemas.microsoft.com/office/drawing/2014/main" val="3869491482"/>
                        </a:ext>
                      </a:extLst>
                    </a:gridCol>
                    <a:gridCol w="518683">
                      <a:extLst>
                        <a:ext uri="{9D8B030D-6E8A-4147-A177-3AD203B41FA5}">
                          <a16:colId xmlns:a16="http://schemas.microsoft.com/office/drawing/2014/main" val="1662302492"/>
                        </a:ext>
                      </a:extLst>
                    </a:gridCol>
                    <a:gridCol w="518683">
                      <a:extLst>
                        <a:ext uri="{9D8B030D-6E8A-4147-A177-3AD203B41FA5}">
                          <a16:colId xmlns:a16="http://schemas.microsoft.com/office/drawing/2014/main" val="3188109873"/>
                        </a:ext>
                      </a:extLst>
                    </a:gridCol>
                    <a:gridCol w="518683">
                      <a:extLst>
                        <a:ext uri="{9D8B030D-6E8A-4147-A177-3AD203B41FA5}">
                          <a16:colId xmlns:a16="http://schemas.microsoft.com/office/drawing/2014/main" val="3874181681"/>
                        </a:ext>
                      </a:extLst>
                    </a:gridCol>
                  </a:tblGrid>
                  <a:tr h="3091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smtClean="0">
                                    <a:latin typeface="Cambria Math" panose="02040503050406030204" pitchFamily="18" charset="0"/>
                                  </a:rPr>
                                  <m:t>𝒗</m:t>
                                </m:r>
                                <m:r>
                                  <a:rPr lang="en-US" sz="1200" b="1" i="1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US" sz="1200" b="1" i="1" smtClean="0">
                                    <a:latin typeface="Cambria Math" panose="02040503050406030204" pitchFamily="18" charset="0"/>
                                  </a:rPr>
                                  <m:t>𝒌𝒎</m:t>
                                </m:r>
                                <m:r>
                                  <a:rPr lang="en-US" sz="1200" b="1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200" b="1" i="1" smtClean="0">
                                    <a:latin typeface="Cambria Math" panose="02040503050406030204" pitchFamily="18" charset="0"/>
                                  </a:rPr>
                                  <m:t>𝒋𝒂𝒎</m:t>
                                </m:r>
                                <m:r>
                                  <a:rPr lang="en-US" sz="1200" b="1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ID" sz="1200" b="1" dirty="0"/>
                        </a:p>
                      </a:txBody>
                      <a:tcP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en-ID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24</a:t>
                          </a:r>
                          <a:endParaRPr lang="en-ID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</a:t>
                          </a:r>
                          <a:endParaRPr lang="en-ID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40</a:t>
                          </a:r>
                          <a:endParaRPr lang="en-ID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</a:t>
                          </a:r>
                          <a:endParaRPr lang="en-ID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120</a:t>
                          </a:r>
                          <a:endParaRPr lang="en-ID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….</m:t>
                                </m:r>
                              </m:oMath>
                            </m:oMathPara>
                          </a14:m>
                          <a:endParaRPr lang="en-ID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10649595"/>
                      </a:ext>
                    </a:extLst>
                  </a:tr>
                  <a:tr h="3091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smtClean="0"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  <m:r>
                                  <a:rPr lang="en-US" sz="1200" b="1" i="1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US" sz="1200" b="1" i="1" smtClean="0">
                                    <a:latin typeface="Cambria Math" panose="02040503050406030204" pitchFamily="18" charset="0"/>
                                  </a:rPr>
                                  <m:t>𝒎𝒆𝒏𝒊𝒕</m:t>
                                </m:r>
                                <m:r>
                                  <a:rPr lang="en-US" sz="1200" b="1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ID" sz="1200" b="1" dirty="0"/>
                        </a:p>
                      </a:txBody>
                      <a:tcP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60</a:t>
                          </a:r>
                          <a:endParaRPr lang="en-ID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</a:t>
                          </a:r>
                          <a:endParaRPr lang="en-ID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40</a:t>
                          </a:r>
                          <a:endParaRPr lang="en-ID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</a:t>
                          </a:r>
                          <a:endParaRPr lang="en-ID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en-ID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n-ID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….</m:t>
                                </m:r>
                              </m:oMath>
                            </m:oMathPara>
                          </a14:m>
                          <a:endParaRPr lang="en-ID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0565903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524B1DA4-A4BA-4474-8E6D-D560168D5A2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44378694"/>
                  </p:ext>
                </p:extLst>
              </p:nvPr>
            </p:nvGraphicFramePr>
            <p:xfrm>
              <a:off x="2247899" y="3867001"/>
              <a:ext cx="4572001" cy="762149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941220">
                      <a:extLst>
                        <a:ext uri="{9D8B030D-6E8A-4147-A177-3AD203B41FA5}">
                          <a16:colId xmlns:a16="http://schemas.microsoft.com/office/drawing/2014/main" val="1731839985"/>
                        </a:ext>
                      </a:extLst>
                    </a:gridCol>
                    <a:gridCol w="518683">
                      <a:extLst>
                        <a:ext uri="{9D8B030D-6E8A-4147-A177-3AD203B41FA5}">
                          <a16:colId xmlns:a16="http://schemas.microsoft.com/office/drawing/2014/main" val="2776276479"/>
                        </a:ext>
                      </a:extLst>
                    </a:gridCol>
                    <a:gridCol w="518683">
                      <a:extLst>
                        <a:ext uri="{9D8B030D-6E8A-4147-A177-3AD203B41FA5}">
                          <a16:colId xmlns:a16="http://schemas.microsoft.com/office/drawing/2014/main" val="2185134941"/>
                        </a:ext>
                      </a:extLst>
                    </a:gridCol>
                    <a:gridCol w="518683">
                      <a:extLst>
                        <a:ext uri="{9D8B030D-6E8A-4147-A177-3AD203B41FA5}">
                          <a16:colId xmlns:a16="http://schemas.microsoft.com/office/drawing/2014/main" val="1154622341"/>
                        </a:ext>
                      </a:extLst>
                    </a:gridCol>
                    <a:gridCol w="518683">
                      <a:extLst>
                        <a:ext uri="{9D8B030D-6E8A-4147-A177-3AD203B41FA5}">
                          <a16:colId xmlns:a16="http://schemas.microsoft.com/office/drawing/2014/main" val="3869491482"/>
                        </a:ext>
                      </a:extLst>
                    </a:gridCol>
                    <a:gridCol w="518683">
                      <a:extLst>
                        <a:ext uri="{9D8B030D-6E8A-4147-A177-3AD203B41FA5}">
                          <a16:colId xmlns:a16="http://schemas.microsoft.com/office/drawing/2014/main" val="1662302492"/>
                        </a:ext>
                      </a:extLst>
                    </a:gridCol>
                    <a:gridCol w="518683">
                      <a:extLst>
                        <a:ext uri="{9D8B030D-6E8A-4147-A177-3AD203B41FA5}">
                          <a16:colId xmlns:a16="http://schemas.microsoft.com/office/drawing/2014/main" val="3188109873"/>
                        </a:ext>
                      </a:extLst>
                    </a:gridCol>
                    <a:gridCol w="518683">
                      <a:extLst>
                        <a:ext uri="{9D8B030D-6E8A-4147-A177-3AD203B41FA5}">
                          <a16:colId xmlns:a16="http://schemas.microsoft.com/office/drawing/2014/main" val="3874181681"/>
                        </a:ext>
                      </a:extLst>
                    </a:gridCol>
                  </a:tblGrid>
                  <a:tr h="45300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45" t="-1333" r="-385806" b="-74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en-ID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24</a:t>
                          </a:r>
                          <a:endParaRPr lang="en-ID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</a:t>
                          </a:r>
                          <a:endParaRPr lang="en-ID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40</a:t>
                          </a:r>
                          <a:endParaRPr lang="en-ID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</a:t>
                          </a:r>
                          <a:endParaRPr lang="en-ID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120</a:t>
                          </a:r>
                          <a:endParaRPr lang="en-ID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784706" t="-1333" r="-2353" b="-74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10649595"/>
                      </a:ext>
                    </a:extLst>
                  </a:tr>
                  <a:tr h="3091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45" t="-149020" r="-385806" b="-98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60</a:t>
                          </a:r>
                          <a:endParaRPr lang="en-ID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</a:t>
                          </a:r>
                          <a:endParaRPr lang="en-ID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40</a:t>
                          </a:r>
                          <a:endParaRPr lang="en-ID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</a:t>
                          </a:r>
                          <a:endParaRPr lang="en-ID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en-ID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n-ID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784706" t="-149020" r="-2353" b="-980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0565903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Rectangle 2"/>
          <p:cNvSpPr/>
          <p:nvPr/>
        </p:nvSpPr>
        <p:spPr>
          <a:xfrm>
            <a:off x="170935" y="483936"/>
            <a:ext cx="7543800" cy="700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ID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Seorang</a:t>
            </a:r>
            <a:r>
              <a:rPr lang="en-ID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pembalap</a:t>
            </a:r>
            <a:r>
              <a:rPr lang="en-ID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sedang</a:t>
            </a:r>
            <a:r>
              <a:rPr lang="en-ID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mengitari</a:t>
            </a:r>
            <a:r>
              <a:rPr lang="en-ID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arena </a:t>
            </a:r>
            <a:r>
              <a:rPr lang="en-ID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lintasan</a:t>
            </a:r>
            <a:r>
              <a:rPr lang="en-ID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ID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perlombaan</a:t>
            </a:r>
            <a:r>
              <a:rPr lang="en-ID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mobil</a:t>
            </a:r>
            <a:r>
              <a:rPr lang="en-ID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ID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Panjang</a:t>
            </a:r>
            <a:r>
              <a:rPr lang="en-ID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lintasan</a:t>
            </a:r>
            <a:r>
              <a:rPr lang="en-ID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ID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ID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ID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tersebut</a:t>
            </a:r>
            <a:r>
              <a:rPr lang="en-ID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 km. </a:t>
            </a:r>
            <a:r>
              <a:rPr lang="en-ID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Buatlah</a:t>
            </a:r>
            <a:r>
              <a:rPr lang="en-ID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grafik</a:t>
            </a:r>
            <a:r>
              <a:rPr lang="en-ID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menyatakan</a:t>
            </a:r>
            <a:r>
              <a:rPr lang="en-ID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waktu</a:t>
            </a:r>
            <a:r>
              <a:rPr lang="en-ID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terhadap</a:t>
            </a:r>
            <a:r>
              <a:rPr lang="en-ID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kecepatan</a:t>
            </a:r>
            <a:r>
              <a:rPr lang="en-ID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" name="Snip Single Corner Rectangle 47">
            <a:extLst>
              <a:ext uri="{FF2B5EF4-FFF2-40B4-BE49-F238E27FC236}">
                <a16:creationId xmlns:a16="http://schemas.microsoft.com/office/drawing/2014/main" id="{06E74C2F-03C8-47F2-B81E-0A5DA4EBE26B}"/>
              </a:ext>
            </a:extLst>
          </p:cNvPr>
          <p:cNvSpPr/>
          <p:nvPr/>
        </p:nvSpPr>
        <p:spPr>
          <a:xfrm>
            <a:off x="340326" y="133350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4379339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3B63442-34FD-9EF8-E26D-08337888BDA4}"/>
                  </a:ext>
                </a:extLst>
              </p:cNvPr>
              <p:cNvSpPr txBox="1"/>
              <p:nvPr/>
            </p:nvSpPr>
            <p:spPr>
              <a:xfrm>
                <a:off x="304800" y="819150"/>
                <a:ext cx="6324600" cy="13849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57188" algn="just">
                  <a:lnSpc>
                    <a:spcPct val="150000"/>
                  </a:lnSpc>
                </a:pPr>
                <a:r>
                  <a:rPr lang="en-ID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Gambar</a:t>
                </a:r>
                <a:r>
                  <a:rPr lang="en-ID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20,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80</m:t>
                        </m:r>
                      </m:e>
                    </m:d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24,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50</m:t>
                        </m:r>
                      </m:e>
                    </m:d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30,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40</m:t>
                        </m:r>
                      </m:e>
                    </m:d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seterusnya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diagram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Cartesius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sumbu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mendatar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menyatakan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kecepatan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sumbu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tegak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menyatakan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waktu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Grafik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terhadap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𝑣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potongan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garis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menghubungkan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titik-titik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3B63442-34FD-9EF8-E26D-08337888BD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819150"/>
                <a:ext cx="6324600" cy="1384995"/>
              </a:xfrm>
              <a:prstGeom prst="rect">
                <a:avLst/>
              </a:prstGeom>
              <a:blipFill>
                <a:blip r:embed="rId2"/>
                <a:stretch>
                  <a:fillRect r="-193" b="-8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A39A8A6A-FAE1-45E5-B9DC-F1E1FC65D8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545" t="21772" r="30122" b="36532"/>
          <a:stretch/>
        </p:blipFill>
        <p:spPr>
          <a:xfrm>
            <a:off x="1905000" y="2419350"/>
            <a:ext cx="3733800" cy="13790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6270" y="-1008974"/>
            <a:ext cx="4961078" cy="71852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" y="4668051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5487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0FAD8A-D7A6-495F-A71C-6972B692CB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2" y="133350"/>
            <a:ext cx="5900448" cy="7036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D584ED8-036D-499A-9F0C-C19AD4DF34C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561" t="32884" r="54853" b="36270"/>
          <a:stretch/>
        </p:blipFill>
        <p:spPr>
          <a:xfrm>
            <a:off x="896904" y="1021153"/>
            <a:ext cx="3674718" cy="27019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ADFCA5E-E83E-4E2F-BE80-D3BD5D0A2C7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750" t="31915" r="27664" b="35874"/>
          <a:stretch/>
        </p:blipFill>
        <p:spPr>
          <a:xfrm>
            <a:off x="4800600" y="1021153"/>
            <a:ext cx="3674718" cy="270194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B461867F-364B-4D5F-B852-821B8AB71BB1}"/>
                  </a:ext>
                </a:extLst>
              </p:cNvPr>
              <p:cNvSpPr/>
              <p:nvPr/>
            </p:nvSpPr>
            <p:spPr>
              <a:xfrm>
                <a:off x="1057863" y="3907299"/>
                <a:ext cx="3352800" cy="475449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6"/>
              </a:fillRef>
              <a:effectRef idx="1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Ciri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ID" dirty="0"/>
                  <a:t> dan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ID" dirty="0"/>
                  <a:t> </a:t>
                </a:r>
                <a:r>
                  <a:rPr lang="en-ID" dirty="0" err="1"/>
                  <a:t>berbanding</a:t>
                </a:r>
                <a:r>
                  <a:rPr lang="en-ID" dirty="0"/>
                  <a:t> </a:t>
                </a:r>
                <a:r>
                  <a:rPr lang="en-ID" dirty="0" err="1"/>
                  <a:t>senilai</a:t>
                </a:r>
                <a:r>
                  <a:rPr lang="en-ID" dirty="0"/>
                  <a:t>.</a:t>
                </a: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B461867F-364B-4D5F-B852-821B8AB71BB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863" y="3907299"/>
                <a:ext cx="3352800" cy="47544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12D708AD-B671-4C58-B28D-DC936AF27A8F}"/>
                  </a:ext>
                </a:extLst>
              </p:cNvPr>
              <p:cNvSpPr/>
              <p:nvPr/>
            </p:nvSpPr>
            <p:spPr>
              <a:xfrm>
                <a:off x="4961559" y="3907299"/>
                <a:ext cx="3352800" cy="475449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6"/>
              </a:fillRef>
              <a:effectRef idx="1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Ciri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ID" dirty="0"/>
                  <a:t> dan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ID" dirty="0"/>
                  <a:t> </a:t>
                </a:r>
                <a:r>
                  <a:rPr lang="en-ID" dirty="0" err="1"/>
                  <a:t>berbanding</a:t>
                </a:r>
                <a:r>
                  <a:rPr lang="en-ID" dirty="0"/>
                  <a:t> </a:t>
                </a:r>
                <a:r>
                  <a:rPr lang="en-ID" dirty="0" err="1"/>
                  <a:t>terbalik</a:t>
                </a:r>
                <a:r>
                  <a:rPr lang="en-ID" dirty="0"/>
                  <a:t>.</a:t>
                </a: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12D708AD-B671-4C58-B28D-DC936AF27A8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1559" y="3907299"/>
                <a:ext cx="3352800" cy="47544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3028F100-A033-438C-5C78-19E690571925}"/>
              </a:ext>
            </a:extLst>
          </p:cNvPr>
          <p:cNvSpPr txBox="1"/>
          <p:nvPr/>
        </p:nvSpPr>
        <p:spPr>
          <a:xfrm>
            <a:off x="304800" y="251252"/>
            <a:ext cx="548640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Ciri-ciri</a:t>
            </a:r>
            <a:r>
              <a:rPr lang="en-ID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Garfik</a:t>
            </a:r>
            <a:r>
              <a:rPr lang="en-ID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Berbanding</a:t>
            </a:r>
            <a:r>
              <a:rPr lang="en-ID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Nilai</a:t>
            </a:r>
            <a:r>
              <a:rPr lang="en-ID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dan</a:t>
            </a:r>
            <a:r>
              <a:rPr lang="en-ID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Senilai</a:t>
            </a:r>
            <a:endParaRPr lang="en-ID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98226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350"/>
            <a:ext cx="6028900" cy="8185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1000" y="386727"/>
            <a:ext cx="65713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3.6 </a:t>
            </a:r>
            <a:r>
              <a:rPr lang="en-ID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Perbandingan</a:t>
            </a:r>
            <a:r>
              <a:rPr lang="en-ID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ID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ebagai</a:t>
            </a:r>
            <a:r>
              <a:rPr lang="en-ID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Rumus</a:t>
            </a:r>
            <a:r>
              <a:rPr lang="en-ID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Aljabar</a:t>
            </a:r>
            <a:endParaRPr lang="en-US" sz="21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F5C5543F-9AE3-0FB7-ABED-E3F02EA5ED82}"/>
              </a:ext>
            </a:extLst>
          </p:cNvPr>
          <p:cNvSpPr txBox="1"/>
          <p:nvPr/>
        </p:nvSpPr>
        <p:spPr>
          <a:xfrm>
            <a:off x="317806" y="1031033"/>
            <a:ext cx="8507632" cy="786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Perbandingan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sering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digunakan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menyelesaikan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persoalan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perhitungan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dalam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bentuk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persamaan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aljabar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seperti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dalam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ilmu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fisika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DA2F7A4-F8B8-4DF6-BECE-56D31CFCAE1C}"/>
                  </a:ext>
                </a:extLst>
              </p:cNvPr>
              <p:cNvSpPr txBox="1"/>
              <p:nvPr/>
            </p:nvSpPr>
            <p:spPr>
              <a:xfrm>
                <a:off x="604129" y="2495550"/>
                <a:ext cx="8235725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Hambatan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listrik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kawat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berbanding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lurus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senilai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panjang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kawat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 algn="just">
                  <a:lnSpc>
                    <a:spcPct val="150000"/>
                  </a:lnSpc>
                  <a:buFont typeface="+mj-lt"/>
                  <a:buAutoNum type="alphaLcPeriod"/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menyatakan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hambatan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ℓ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menyatakan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panjang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kawat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tuliskan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hubungan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antara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ℓ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 algn="just">
                  <a:lnSpc>
                    <a:spcPct val="150000"/>
                  </a:lnSpc>
                  <a:buFont typeface="+mj-lt"/>
                  <a:buAutoNum type="alphaLcPeriod"/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ℓ=2 </m:t>
                    </m:r>
                    <m:r>
                      <m:rPr>
                        <m:sty m:val="p"/>
                      </m:rPr>
                      <a:rPr lang="en-US" sz="16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cm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=5 </m:t>
                    </m:r>
                    <m:r>
                      <m:rPr>
                        <m:sty m:val="p"/>
                      </m:rPr>
                      <a:rPr lang="en-US" sz="16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Ω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hitunglah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ℓ=5 </m:t>
                    </m:r>
                    <m:r>
                      <m:rPr>
                        <m:sty m:val="p"/>
                      </m:rPr>
                      <a:rPr lang="en-US" sz="16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cm</m:t>
                    </m:r>
                    <m:r>
                      <a:rPr lang="en-US" sz="1600" b="0" i="1" smtClean="0">
                        <a:latin typeface="Cambria Math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DA2F7A4-F8B8-4DF6-BECE-56D31CFCAE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129" y="2495550"/>
                <a:ext cx="8235725" cy="1569660"/>
              </a:xfrm>
              <a:prstGeom prst="rect">
                <a:avLst/>
              </a:prstGeom>
              <a:blipFill>
                <a:blip r:embed="rId3"/>
                <a:stretch>
                  <a:fillRect l="-370" r="-444" b="-1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nip Single Corner Rectangle 47">
            <a:extLst>
              <a:ext uri="{FF2B5EF4-FFF2-40B4-BE49-F238E27FC236}">
                <a16:creationId xmlns:a16="http://schemas.microsoft.com/office/drawing/2014/main" id="{06E74C2F-03C8-47F2-B81E-0A5DA4EBE26B}"/>
              </a:ext>
            </a:extLst>
          </p:cNvPr>
          <p:cNvSpPr/>
          <p:nvPr/>
        </p:nvSpPr>
        <p:spPr>
          <a:xfrm>
            <a:off x="317806" y="1962150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9" name="Arrow: Right 11">
            <a:extLst>
              <a:ext uri="{FF2B5EF4-FFF2-40B4-BE49-F238E27FC236}">
                <a16:creationId xmlns:a16="http://schemas.microsoft.com/office/drawing/2014/main" id="{6CDB8EAE-81D2-F245-835F-3FFD6BA7EC5A}"/>
              </a:ext>
            </a:extLst>
          </p:cNvPr>
          <p:cNvSpPr/>
          <p:nvPr/>
        </p:nvSpPr>
        <p:spPr>
          <a:xfrm>
            <a:off x="7391400" y="4173857"/>
            <a:ext cx="911177" cy="558807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dirty="0" smtClean="0"/>
              <a:t>Next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675440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1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2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0" grpId="0"/>
      <p:bldP spid="8" grpId="0"/>
      <p:bldP spid="7" grpId="0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40A8B18-2220-FF80-72CA-5C5CC4F3A1FF}"/>
                  </a:ext>
                </a:extLst>
              </p:cNvPr>
              <p:cNvSpPr txBox="1"/>
              <p:nvPr/>
            </p:nvSpPr>
            <p:spPr>
              <a:xfrm>
                <a:off x="228600" y="590550"/>
                <a:ext cx="8382000" cy="3534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  <a:p>
                <a:pPr marL="342900" indent="-342900" algn="just">
                  <a:lnSpc>
                    <a:spcPct val="150000"/>
                  </a:lnSpc>
                  <a:buFont typeface="+mj-lt"/>
                  <a:buAutoNum type="alphaLcPeriod"/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Karena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ℓ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senilai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artinya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naik,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ℓ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juga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naik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sehingga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𝑘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×ℓ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𝑘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tertentu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Arti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𝑘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sendiri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ℓ=1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𝑘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yaitu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besarnya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hambatan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listrik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kawat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panjang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 cm.</a:t>
                </a:r>
              </a:p>
              <a:p>
                <a:pPr marL="342900" indent="-342900" algn="just">
                  <a:lnSpc>
                    <a:spcPct val="150000"/>
                  </a:lnSpc>
                  <a:buFont typeface="+mj-lt"/>
                  <a:buAutoNum type="alphaLcPeriod" startAt="2"/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Berdasarkan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𝑘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×ℓ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=5 </m:t>
                    </m:r>
                    <m:r>
                      <m:rPr>
                        <m:sty m:val="p"/>
                      </m:rPr>
                      <a:rPr lang="en-US" sz="16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Ω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ℓ=2 </m:t>
                    </m:r>
                    <m:r>
                      <m:rPr>
                        <m:sty m:val="p"/>
                      </m:rPr>
                      <a:rPr lang="en-US" sz="16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cm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didapat</a:t>
                </a: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𝑅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𝑘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×ℓ</m:t>
                      </m:r>
                    </m:oMath>
                  </m:oMathPara>
                </a14:m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5=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𝑘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×2</m:t>
                      </m:r>
                      <m:r>
                        <a:rPr lang="en-US" sz="16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→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𝑘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indent="357188" algn="just">
                  <a:lnSpc>
                    <a:spcPct val="150000"/>
                  </a:lnSpc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Selanjutnya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ℓ=5 </m:t>
                    </m:r>
                    <m:r>
                      <m:rPr>
                        <m:sty m:val="p"/>
                      </m:rPr>
                      <a:rPr lang="en-US" sz="16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cm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𝑘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×ℓ=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×5=12,5 </m:t>
                    </m:r>
                    <m:r>
                      <m:rPr>
                        <m:sty m:val="p"/>
                      </m:rPr>
                      <a:rPr lang="en-US" sz="16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Ω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Jadi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=12,5 </m:t>
                    </m:r>
                    <m:r>
                      <m:rPr>
                        <m:sty m:val="p"/>
                      </m:rPr>
                      <a:rPr lang="en-US" sz="16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Ω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40A8B18-2220-FF80-72CA-5C5CC4F3A1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590550"/>
                <a:ext cx="8382000" cy="3534942"/>
              </a:xfrm>
              <a:prstGeom prst="rect">
                <a:avLst/>
              </a:prstGeom>
              <a:blipFill>
                <a:blip r:embed="rId2"/>
                <a:stretch>
                  <a:fillRect l="-436" r="-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84770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50734"/>
            <a:ext cx="4572000" cy="8185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373844"/>
            <a:ext cx="46663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3.1 </a:t>
            </a:r>
            <a:r>
              <a:rPr lang="en-ID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Pengertian</a:t>
            </a:r>
            <a:r>
              <a:rPr lang="en-ID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Perbandingan</a:t>
            </a:r>
            <a:endParaRPr lang="en-US" sz="21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sp>
        <p:nvSpPr>
          <p:cNvPr id="120" name="TextBox 119">
            <a:extLst>
              <a:ext uri="{FF2B5EF4-FFF2-40B4-BE49-F238E27FC236}">
                <a16:creationId xmlns:a16="http://schemas.microsoft.com/office/drawing/2014/main" id="{F5C5543F-9AE3-0FB7-ABED-E3F02EA5ED82}"/>
              </a:ext>
            </a:extLst>
          </p:cNvPr>
          <p:cNvSpPr txBox="1"/>
          <p:nvPr/>
        </p:nvSpPr>
        <p:spPr>
          <a:xfrm>
            <a:off x="317806" y="1012452"/>
            <a:ext cx="8507632" cy="786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Jika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diketahui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besaran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maka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dibandingkan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cara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yaitu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melalui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operasi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penjumlahan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perkalian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nip Single Corner Rectangle 47">
            <a:extLst>
              <a:ext uri="{FF2B5EF4-FFF2-40B4-BE49-F238E27FC236}">
                <a16:creationId xmlns:a16="http://schemas.microsoft.com/office/drawing/2014/main" id="{F1502BE4-F42E-4E11-9E6A-57BD591559F6}"/>
              </a:ext>
            </a:extLst>
          </p:cNvPr>
          <p:cNvSpPr/>
          <p:nvPr/>
        </p:nvSpPr>
        <p:spPr>
          <a:xfrm>
            <a:off x="319865" y="1890542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DA2F7A4-F8B8-4DF6-BECE-56D31CFCAE1C}"/>
                  </a:ext>
                </a:extLst>
              </p:cNvPr>
              <p:cNvSpPr txBox="1"/>
              <p:nvPr/>
            </p:nvSpPr>
            <p:spPr>
              <a:xfrm>
                <a:off x="635612" y="2186622"/>
                <a:ext cx="8355988" cy="25039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Setiap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hari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Santi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diberi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uang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jajan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sebesar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Rp30.000 dan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adiknya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mendapat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uang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jajan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sebesar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Rp10.000 </a:t>
                </a:r>
                <a:r>
                  <a:rPr lang="en-US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kita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342900" indent="-342900">
                  <a:lnSpc>
                    <a:spcPct val="150000"/>
                  </a:lnSpc>
                  <a:buAutoNum type="arabicPeriod"/>
                </a:pP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Membandingkan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melalui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operasi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penjumalah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pengurangan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Setiap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hari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Santi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mendapat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uang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jajan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i="0">
                        <a:latin typeface="Cambria Math" panose="02040503050406030204" pitchFamily="18" charset="0"/>
                      </a:rPr>
                      <m:t>Rp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30.000−</m:t>
                    </m:r>
                    <m:r>
                      <m:rPr>
                        <m:sty m:val="p"/>
                      </m:rPr>
                      <a:rPr lang="en-US" sz="1600" i="0">
                        <a:latin typeface="Cambria Math" panose="02040503050406030204" pitchFamily="18" charset="0"/>
                      </a:rPr>
                      <m:t>Rp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10.000=</m:t>
                    </m:r>
                    <m:r>
                      <m:rPr>
                        <m:sty m:val="p"/>
                      </m:rPr>
                      <a:rPr lang="en-US" sz="1600" i="0">
                        <a:latin typeface="Cambria Math" panose="02040503050406030204" pitchFamily="18" charset="0"/>
                      </a:rPr>
                      <m:t>Rp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20.000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lebih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banyak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dibandingkan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adiknya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lnSpc>
                    <a:spcPct val="150000"/>
                  </a:lnSpc>
                  <a:buAutoNum type="arabicPeriod"/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Membandingkan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melalui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operasi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perkalian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pembagian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 Santi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mendapat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uang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jajan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600" i="0">
                            <a:latin typeface="Cambria Math" panose="02040503050406030204" pitchFamily="18" charset="0"/>
                          </a:rPr>
                          <m:t>Rp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30.000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1600" i="0">
                            <a:latin typeface="Cambria Math" panose="02040503050406030204" pitchFamily="18" charset="0"/>
                          </a:rPr>
                          <m:t>Rp</m:t>
                        </m:r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0.000</m:t>
                        </m:r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kali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lebih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disbanding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adiknya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DA2F7A4-F8B8-4DF6-BECE-56D31CFCAE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612" y="2186622"/>
                <a:ext cx="8355988" cy="2503955"/>
              </a:xfrm>
              <a:prstGeom prst="rect">
                <a:avLst/>
              </a:prstGeom>
              <a:blipFill>
                <a:blip r:embed="rId4"/>
                <a:stretch>
                  <a:fillRect l="-365" b="-12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73657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1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1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0" grpId="0"/>
      <p:bldP spid="7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40A8B18-2220-FF80-72CA-5C5CC4F3A1FF}"/>
              </a:ext>
            </a:extLst>
          </p:cNvPr>
          <p:cNvSpPr txBox="1"/>
          <p:nvPr/>
        </p:nvSpPr>
        <p:spPr>
          <a:xfrm>
            <a:off x="177941" y="2399405"/>
            <a:ext cx="53084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Jawab:</a:t>
            </a:r>
          </a:p>
          <a:p>
            <a:pPr>
              <a:lnSpc>
                <a:spcPct val="150000"/>
              </a:lnSpc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Perbandingan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banyak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kucing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kelinci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 banding 1.</a:t>
            </a:r>
          </a:p>
          <a:p>
            <a:pPr>
              <a:lnSpc>
                <a:spcPct val="150000"/>
              </a:lnSpc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Perbandingan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banyak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kelinci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kucing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 banding 3.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B63442-34FD-9EF8-E26D-08337888BDA4}"/>
              </a:ext>
            </a:extLst>
          </p:cNvPr>
          <p:cNvSpPr txBox="1"/>
          <p:nvPr/>
        </p:nvSpPr>
        <p:spPr>
          <a:xfrm>
            <a:off x="76200" y="791306"/>
            <a:ext cx="8458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Perhatikan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gambar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berikut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Tuliskan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dalam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bentuk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perbandingan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antara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banyak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kucing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banyak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kelinci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Snip Single Corner Rectangle 47">
            <a:extLst>
              <a:ext uri="{FF2B5EF4-FFF2-40B4-BE49-F238E27FC236}">
                <a16:creationId xmlns:a16="http://schemas.microsoft.com/office/drawing/2014/main" id="{F55360DF-1D16-0E45-295D-B83B04522588}"/>
              </a:ext>
            </a:extLst>
          </p:cNvPr>
          <p:cNvSpPr/>
          <p:nvPr/>
        </p:nvSpPr>
        <p:spPr>
          <a:xfrm>
            <a:off x="228600" y="306728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524000" y="1504950"/>
            <a:ext cx="3733800" cy="990600"/>
            <a:chOff x="1544851" y="1466517"/>
            <a:chExt cx="4013124" cy="116531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89976" l="9919" r="89919">
                          <a14:foregroundMark x1="40593" y1="26758" x2="40593" y2="26758"/>
                          <a14:foregroundMark x1="34286" y1="43573" x2="34286" y2="43573"/>
                          <a14:foregroundMark x1="39623" y1="28375" x2="39623" y2="28375"/>
                          <a14:foregroundMark x1="39838" y1="27728" x2="37844" y2="29669"/>
                          <a14:foregroundMark x1="36226" y1="48181" x2="33962" y2="44220"/>
                          <a14:foregroundMark x1="33747" y1="43411" x2="39191" y2="25950"/>
                          <a14:foregroundMark x1="39623" y1="26273" x2="33046" y2="43735"/>
                          <a14:foregroundMark x1="33369" y1="43411" x2="35256" y2="49151"/>
                          <a14:foregroundMark x1="35795" y1="48989" x2="39623" y2="51738"/>
                          <a14:foregroundMark x1="41024" y1="54487" x2="48518" y2="6758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0000" y="1466517"/>
              <a:ext cx="1747975" cy="1165316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99920" l="629" r="9937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0400" y="1562017"/>
              <a:ext cx="1198349" cy="857333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99920" l="629" r="9937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4851" y="1562017"/>
              <a:ext cx="1198349" cy="857333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99920" l="629" r="9937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83051" y="1562017"/>
              <a:ext cx="1198349" cy="8573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3048341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CF55FC3-C289-6DB4-449F-C241C60DE5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33" y="219671"/>
            <a:ext cx="3250077" cy="5597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llout: Left Arrow 2">
                <a:extLst>
                  <a:ext uri="{FF2B5EF4-FFF2-40B4-BE49-F238E27FC236}">
                    <a16:creationId xmlns:a16="http://schemas.microsoft.com/office/drawing/2014/main" id="{47925E0A-01AF-429C-8A19-24671B2453ED}"/>
                  </a:ext>
                </a:extLst>
              </p:cNvPr>
              <p:cNvSpPr/>
              <p:nvPr/>
            </p:nvSpPr>
            <p:spPr>
              <a:xfrm>
                <a:off x="3694670" y="749339"/>
                <a:ext cx="5114787" cy="3048000"/>
              </a:xfrm>
              <a:prstGeom prst="leftArrowCallout">
                <a:avLst>
                  <a:gd name="adj1" fmla="val 13217"/>
                  <a:gd name="adj2" fmla="val 13638"/>
                  <a:gd name="adj3" fmla="val 25000"/>
                  <a:gd name="adj4" fmla="val 77494"/>
                </a:avLst>
              </a:prstGeom>
              <a:solidFill>
                <a:schemeClr val="bg2"/>
              </a:solidFill>
              <a:ln w="28575">
                <a:solidFill>
                  <a:srgbClr val="002060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banyak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kelinci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bebek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4 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banding 6,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ditulis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4</m:t>
                    </m:r>
                    <m:r>
                      <a:rPr lang="en-US" sz="1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:6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banyak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bebek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kelinci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6 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banding 4,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ditulis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6</m:t>
                    </m:r>
                    <m:r>
                      <a:rPr lang="en-US" sz="1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:4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sz="14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ID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karena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membagi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kedua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FPB-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nya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Begitu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pula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6</m:t>
                    </m:r>
                    <m:r>
                      <a:rPr lang="en-US" sz="1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:4=3</m:t>
                    </m:r>
                    <m:r>
                      <a:rPr lang="en-US" sz="1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:2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en-ID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disebut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endParaRPr lang="en-ID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ID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en-ID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sederhana</a:t>
                </a:r>
                <a:r>
                  <a:rPr lang="en-ID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allout: Left Arrow 2">
                <a:extLst>
                  <a:ext uri="{FF2B5EF4-FFF2-40B4-BE49-F238E27FC236}">
                    <a16:creationId xmlns:a16="http://schemas.microsoft.com/office/drawing/2014/main" id="{47925E0A-01AF-429C-8A19-24671B2453E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4670" y="749339"/>
                <a:ext cx="5114787" cy="3048000"/>
              </a:xfrm>
              <a:prstGeom prst="leftArrowCallout">
                <a:avLst>
                  <a:gd name="adj1" fmla="val 13217"/>
                  <a:gd name="adj2" fmla="val 13638"/>
                  <a:gd name="adj3" fmla="val 25000"/>
                  <a:gd name="adj4" fmla="val 77494"/>
                </a:avLst>
              </a:prstGeom>
              <a:blipFill>
                <a:blip r:embed="rId3"/>
                <a:stretch>
                  <a:fillRect/>
                </a:stretch>
              </a:blipFill>
              <a:ln w="28575">
                <a:solidFill>
                  <a:srgbClr val="00206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3028F100-A033-438C-5C78-19E690571925}"/>
              </a:ext>
            </a:extLst>
          </p:cNvPr>
          <p:cNvSpPr txBox="1"/>
          <p:nvPr/>
        </p:nvSpPr>
        <p:spPr>
          <a:xfrm>
            <a:off x="263755" y="287945"/>
            <a:ext cx="331984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Menulis</a:t>
            </a:r>
            <a:r>
              <a:rPr lang="en-ID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Perbandingan</a:t>
            </a:r>
            <a:endParaRPr lang="en-ID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65569" y="1428750"/>
            <a:ext cx="3673909" cy="2044525"/>
            <a:chOff x="1797140" y="3258305"/>
            <a:chExt cx="2482203" cy="1206228"/>
          </a:xfrm>
        </p:grpSpPr>
        <p:grpSp>
          <p:nvGrpSpPr>
            <p:cNvPr id="6" name="Group 5"/>
            <p:cNvGrpSpPr/>
            <p:nvPr/>
          </p:nvGrpSpPr>
          <p:grpSpPr>
            <a:xfrm>
              <a:off x="1797140" y="3354520"/>
              <a:ext cx="1404524" cy="1110013"/>
              <a:chOff x="1395277" y="3276209"/>
              <a:chExt cx="1404524" cy="1110013"/>
            </a:xfrm>
          </p:grpSpPr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89976" l="9919" r="89919">
                            <a14:foregroundMark x1="40593" y1="26758" x2="40593" y2="26758"/>
                            <a14:foregroundMark x1="34286" y1="43573" x2="34286" y2="43573"/>
                            <a14:foregroundMark x1="39623" y1="28375" x2="39623" y2="28375"/>
                            <a14:foregroundMark x1="39838" y1="27728" x2="37844" y2="29669"/>
                            <a14:foregroundMark x1="36226" y1="48181" x2="33962" y2="44220"/>
                            <a14:foregroundMark x1="33747" y1="43411" x2="39191" y2="25950"/>
                            <a14:foregroundMark x1="39623" y1="26273" x2="33046" y2="43735"/>
                            <a14:foregroundMark x1="33369" y1="43411" x2="35256" y2="49151"/>
                            <a14:foregroundMark x1="35795" y1="48989" x2="39623" y2="51738"/>
                            <a14:foregroundMark x1="41024" y1="54487" x2="48518" y2="67583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896018" y="3804478"/>
                <a:ext cx="843255" cy="581744"/>
              </a:xfrm>
              <a:prstGeom prst="rect">
                <a:avLst/>
              </a:prstGeom>
            </p:spPr>
          </p:pic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89976" l="9919" r="89919">
                            <a14:foregroundMark x1="40593" y1="26758" x2="40593" y2="26758"/>
                            <a14:foregroundMark x1="34286" y1="43573" x2="34286" y2="43573"/>
                            <a14:foregroundMark x1="39623" y1="28375" x2="39623" y2="28375"/>
                            <a14:foregroundMark x1="39838" y1="27728" x2="37844" y2="29669"/>
                            <a14:foregroundMark x1="36226" y1="48181" x2="33962" y2="44220"/>
                            <a14:foregroundMark x1="33747" y1="43411" x2="39191" y2="25950"/>
                            <a14:foregroundMark x1="39623" y1="26273" x2="33046" y2="43735"/>
                            <a14:foregroundMark x1="33369" y1="43411" x2="35256" y2="49151"/>
                            <a14:foregroundMark x1="35795" y1="48989" x2="39623" y2="51738"/>
                            <a14:foregroundMark x1="41024" y1="54487" x2="48518" y2="67583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395277" y="3788400"/>
                <a:ext cx="843255" cy="581744"/>
              </a:xfrm>
              <a:prstGeom prst="rect">
                <a:avLst/>
              </a:prstGeom>
            </p:spPr>
          </p:pic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89976" l="9919" r="89919">
                            <a14:foregroundMark x1="40593" y1="26758" x2="40593" y2="26758"/>
                            <a14:foregroundMark x1="34286" y1="43573" x2="34286" y2="43573"/>
                            <a14:foregroundMark x1="39623" y1="28375" x2="39623" y2="28375"/>
                            <a14:foregroundMark x1="39838" y1="27728" x2="37844" y2="29669"/>
                            <a14:foregroundMark x1="36226" y1="48181" x2="33962" y2="44220"/>
                            <a14:foregroundMark x1="33747" y1="43411" x2="39191" y2="25950"/>
                            <a14:foregroundMark x1="39623" y1="26273" x2="33046" y2="43735"/>
                            <a14:foregroundMark x1="33369" y1="43411" x2="35256" y2="49151"/>
                            <a14:foregroundMark x1="35795" y1="48989" x2="39623" y2="51738"/>
                            <a14:foregroundMark x1="41024" y1="54487" x2="48518" y2="67583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956546" y="3309067"/>
                <a:ext cx="843255" cy="581744"/>
              </a:xfrm>
              <a:prstGeom prst="rect">
                <a:avLst/>
              </a:prstGeom>
            </p:spPr>
          </p:pic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89976" l="9919" r="89919">
                            <a14:foregroundMark x1="40593" y1="26758" x2="40593" y2="26758"/>
                            <a14:foregroundMark x1="34286" y1="43573" x2="34286" y2="43573"/>
                            <a14:foregroundMark x1="39623" y1="28375" x2="39623" y2="28375"/>
                            <a14:foregroundMark x1="39838" y1="27728" x2="37844" y2="29669"/>
                            <a14:foregroundMark x1="36226" y1="48181" x2="33962" y2="44220"/>
                            <a14:foregroundMark x1="33747" y1="43411" x2="39191" y2="25950"/>
                            <a14:foregroundMark x1="39623" y1="26273" x2="33046" y2="43735"/>
                            <a14:foregroundMark x1="33369" y1="43411" x2="35256" y2="49151"/>
                            <a14:foregroundMark x1="35795" y1="48989" x2="39623" y2="51738"/>
                            <a14:foregroundMark x1="41024" y1="54487" x2="48518" y2="67583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487619" y="3276209"/>
                <a:ext cx="843255" cy="581744"/>
              </a:xfrm>
              <a:prstGeom prst="rect">
                <a:avLst/>
              </a:prstGeom>
            </p:spPr>
          </p:pic>
        </p:grpSp>
        <p:grpSp>
          <p:nvGrpSpPr>
            <p:cNvPr id="8" name="Group 7"/>
            <p:cNvGrpSpPr/>
            <p:nvPr/>
          </p:nvGrpSpPr>
          <p:grpSpPr>
            <a:xfrm>
              <a:off x="2923656" y="3258305"/>
              <a:ext cx="1355687" cy="1102328"/>
              <a:chOff x="2923656" y="3258305"/>
              <a:chExt cx="1355687" cy="1102328"/>
            </a:xfrm>
          </p:grpSpPr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9946" b="93085" l="9952" r="91481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60588" y="3281627"/>
                <a:ext cx="545442" cy="556155"/>
              </a:xfrm>
              <a:prstGeom prst="rect">
                <a:avLst/>
              </a:prstGeom>
            </p:spPr>
          </p:pic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9946" b="93085" l="9952" r="91481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76357" y="3777932"/>
                <a:ext cx="545442" cy="556155"/>
              </a:xfrm>
              <a:prstGeom prst="rect">
                <a:avLst/>
              </a:prstGeom>
            </p:spPr>
          </p:pic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9946" b="93085" l="9952" r="91481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62454" y="3258305"/>
                <a:ext cx="545442" cy="556155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9946" b="93085" l="9952" r="91481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53481" y="3788400"/>
                <a:ext cx="545442" cy="556155"/>
              </a:xfrm>
              <a:prstGeom prst="rect">
                <a:avLst/>
              </a:prstGeom>
            </p:spPr>
          </p:pic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9946" b="93085" l="9952" r="91481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33901" y="3271059"/>
                <a:ext cx="545442" cy="556155"/>
              </a:xfrm>
              <a:prstGeom prst="rect">
                <a:avLst/>
              </a:prstGeom>
            </p:spPr>
          </p:pic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9946" b="93085" l="9952" r="91481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23656" y="3804478"/>
                <a:ext cx="545442" cy="55615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9436908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40A8B18-2220-FF80-72CA-5C5CC4F3A1FF}"/>
                  </a:ext>
                </a:extLst>
              </p:cNvPr>
              <p:cNvSpPr txBox="1"/>
              <p:nvPr/>
            </p:nvSpPr>
            <p:spPr>
              <a:xfrm>
                <a:off x="342900" y="1996685"/>
                <a:ext cx="7696200" cy="19666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  <a:p>
                <a:pPr marL="342900" indent="-342900" algn="just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12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disederhanakan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membagi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kedua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4). </a:t>
                </a:r>
                <a:r>
                  <a:rPr lang="en-ID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Jadi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sederhana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</m:t>
                    </m:r>
                    <m:r>
                      <a:rPr lang="en-US" sz="16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:2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 algn="just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ID" sz="160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r>
                      <a:rPr lang="en-US" sz="16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Jadi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sederhana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en-US" sz="16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:6</m:t>
                    </m:r>
                    <m:r>
                      <a:rPr lang="en-US" sz="16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040A8B18-2220-FF80-72CA-5C5CC4F3A1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900" y="1996685"/>
                <a:ext cx="7696200" cy="1966692"/>
              </a:xfrm>
              <a:prstGeom prst="rect">
                <a:avLst/>
              </a:prstGeom>
              <a:blipFill rotWithShape="1">
                <a:blip r:embed="rId2"/>
                <a:stretch>
                  <a:fillRect l="-396" r="-1108" b="-6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3B63442-34FD-9EF8-E26D-08337888BDA4}"/>
                  </a:ext>
                </a:extLst>
              </p:cNvPr>
              <p:cNvSpPr txBox="1"/>
              <p:nvPr/>
            </p:nvSpPr>
            <p:spPr>
              <a:xfrm>
                <a:off x="342900" y="687609"/>
                <a:ext cx="4838700" cy="13524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Tuliskan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berikut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sederhana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 algn="just">
                  <a:lnSpc>
                    <a:spcPct val="150000"/>
                  </a:lnSpc>
                  <a:buAutoNum type="arabicPeriod"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12</m:t>
                    </m:r>
                    <m:r>
                      <a:rPr lang="en-US" sz="16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:8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</a:t>
                </a:r>
              </a:p>
              <a:p>
                <a:pPr marL="342900" indent="-342900" algn="just">
                  <a:lnSpc>
                    <a:spcPct val="150000"/>
                  </a:lnSpc>
                  <a:buAutoNum type="arabicPeriod"/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sz="160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</m:t>
                    </m:r>
                    <m:r>
                      <a:rPr lang="en-US" sz="16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3B63442-34FD-9EF8-E26D-08337888BD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900" y="687609"/>
                <a:ext cx="4838700" cy="1352486"/>
              </a:xfrm>
              <a:prstGeom prst="rect">
                <a:avLst/>
              </a:prstGeom>
              <a:blipFill>
                <a:blip r:embed="rId3"/>
                <a:stretch>
                  <a:fillRect l="-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nip Single Corner Rectangle 47">
            <a:extLst>
              <a:ext uri="{FF2B5EF4-FFF2-40B4-BE49-F238E27FC236}">
                <a16:creationId xmlns:a16="http://schemas.microsoft.com/office/drawing/2014/main" id="{F55360DF-1D16-0E45-295D-B83B04522588}"/>
              </a:ext>
            </a:extLst>
          </p:cNvPr>
          <p:cNvSpPr/>
          <p:nvPr/>
        </p:nvSpPr>
        <p:spPr>
          <a:xfrm>
            <a:off x="367614" y="209550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8737601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CF55FC3-C289-6DB4-449F-C241C60DE5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146871"/>
            <a:ext cx="3792112" cy="5960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4965F51-2762-49D0-8753-C24A34F81701}"/>
                  </a:ext>
                </a:extLst>
              </p:cNvPr>
              <p:cNvSpPr txBox="1"/>
              <p:nvPr/>
            </p:nvSpPr>
            <p:spPr>
              <a:xfrm>
                <a:off x="762001" y="1428750"/>
                <a:ext cx="8382000" cy="31991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antara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banyak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kelinci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bebek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dan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kucing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4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6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:8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juga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dibaca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800100" lvl="1" indent="-342900" algn="just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kelinci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bebek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4</m:t>
                    </m:r>
                    <m:r>
                      <a:rPr lang="en-US" sz="16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:6</m:t>
                    </m:r>
                    <m:r>
                      <a:rPr lang="en-US" sz="16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 algn="just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bebek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kucing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6</m:t>
                    </m:r>
                    <m:r>
                      <a:rPr lang="en-US" sz="16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:8</m:t>
                    </m:r>
                    <m:r>
                      <a:rPr lang="en-US" sz="16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 algn="just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kelinci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kucing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4</m:t>
                    </m:r>
                    <m:r>
                      <a:rPr lang="en-US" sz="16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:8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Ketiga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dibagi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menjadi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sz="16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:3</m:t>
                    </m:r>
                    <m:r>
                      <a:rPr lang="en-US" sz="16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:4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bisa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juga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dikalikan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lebih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dua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tidak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ditulis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pecahan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4965F51-2762-49D0-8753-C24A34F817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1" y="1428750"/>
                <a:ext cx="8382000" cy="3199146"/>
              </a:xfrm>
              <a:prstGeom prst="rect">
                <a:avLst/>
              </a:prstGeom>
              <a:blipFill>
                <a:blip r:embed="rId3"/>
                <a:stretch>
                  <a:fillRect l="-291" b="-1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3028F100-A033-438C-5C78-19E690571925}"/>
              </a:ext>
            </a:extLst>
          </p:cNvPr>
          <p:cNvSpPr txBox="1"/>
          <p:nvPr/>
        </p:nvSpPr>
        <p:spPr>
          <a:xfrm>
            <a:off x="124205" y="211851"/>
            <a:ext cx="37943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Membandingkan</a:t>
            </a:r>
            <a:r>
              <a:rPr lang="en-ID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Tiga</a:t>
            </a:r>
            <a:r>
              <a:rPr lang="en-ID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Besaran</a:t>
            </a:r>
            <a:endParaRPr lang="en-ID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810001" y="526063"/>
            <a:ext cx="4266587" cy="1120373"/>
            <a:chOff x="4176821" y="519041"/>
            <a:chExt cx="4266587" cy="1120373"/>
          </a:xfrm>
        </p:grpSpPr>
        <p:grpSp>
          <p:nvGrpSpPr>
            <p:cNvPr id="11" name="Group 10"/>
            <p:cNvGrpSpPr/>
            <p:nvPr/>
          </p:nvGrpSpPr>
          <p:grpSpPr>
            <a:xfrm>
              <a:off x="4176821" y="519041"/>
              <a:ext cx="3763017" cy="1120373"/>
              <a:chOff x="4176821" y="519041"/>
              <a:chExt cx="3763017" cy="1120373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4176821" y="609943"/>
                <a:ext cx="1306880" cy="1029471"/>
                <a:chOff x="4617125" y="1739174"/>
                <a:chExt cx="1651832" cy="1257419"/>
              </a:xfrm>
            </p:grpSpPr>
            <p:pic>
              <p:nvPicPr>
                <p:cNvPr id="8" name="Picture 7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backgroundRemoval t="0" b="89976" l="9919" r="89919">
                              <a14:foregroundMark x1="40593" y1="26758" x2="40593" y2="26758"/>
                              <a14:foregroundMark x1="34286" y1="43573" x2="34286" y2="43573"/>
                              <a14:foregroundMark x1="39623" y1="28375" x2="39623" y2="28375"/>
                              <a14:foregroundMark x1="39838" y1="27728" x2="37844" y2="29669"/>
                              <a14:foregroundMark x1="36226" y1="48181" x2="33962" y2="44220"/>
                              <a14:foregroundMark x1="33747" y1="43411" x2="39191" y2="25950"/>
                              <a14:foregroundMark x1="39623" y1="26273" x2="33046" y2="43735"/>
                              <a14:foregroundMark x1="33369" y1="43411" x2="35256" y2="49151"/>
                              <a14:foregroundMark x1="35795" y1="48989" x2="39623" y2="51738"/>
                              <a14:foregroundMark x1="41024" y1="54487" x2="48518" y2="67583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4617125" y="1771317"/>
                  <a:ext cx="1065833" cy="710555"/>
                </a:xfrm>
                <a:prstGeom prst="rect">
                  <a:avLst/>
                </a:prstGeom>
              </p:spPr>
            </p:pic>
            <p:pic>
              <p:nvPicPr>
                <p:cNvPr id="18" name="Picture 17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backgroundRemoval t="0" b="89976" l="9919" r="89919">
                              <a14:foregroundMark x1="40593" y1="26758" x2="40593" y2="26758"/>
                              <a14:foregroundMark x1="34286" y1="43573" x2="34286" y2="43573"/>
                              <a14:foregroundMark x1="39623" y1="28375" x2="39623" y2="28375"/>
                              <a14:foregroundMark x1="39838" y1="27728" x2="37844" y2="29669"/>
                              <a14:foregroundMark x1="36226" y1="48181" x2="33962" y2="44220"/>
                              <a14:foregroundMark x1="33747" y1="43411" x2="39191" y2="25950"/>
                              <a14:foregroundMark x1="39623" y1="26273" x2="33046" y2="43735"/>
                              <a14:foregroundMark x1="33369" y1="43411" x2="35256" y2="49151"/>
                              <a14:foregroundMark x1="35795" y1="48989" x2="39623" y2="51738"/>
                              <a14:foregroundMark x1="41024" y1="54487" x2="48518" y2="67583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4627884" y="2286038"/>
                  <a:ext cx="1065833" cy="710555"/>
                </a:xfrm>
                <a:prstGeom prst="rect">
                  <a:avLst/>
                </a:prstGeom>
              </p:spPr>
            </p:pic>
            <p:pic>
              <p:nvPicPr>
                <p:cNvPr id="19" name="Picture 18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backgroundRemoval t="0" b="89976" l="9919" r="89919">
                              <a14:foregroundMark x1="40593" y1="26758" x2="40593" y2="26758"/>
                              <a14:foregroundMark x1="34286" y1="43573" x2="34286" y2="43573"/>
                              <a14:foregroundMark x1="39623" y1="28375" x2="39623" y2="28375"/>
                              <a14:foregroundMark x1="39838" y1="27728" x2="37844" y2="29669"/>
                              <a14:foregroundMark x1="36226" y1="48181" x2="33962" y2="44220"/>
                              <a14:foregroundMark x1="33747" y1="43411" x2="39191" y2="25950"/>
                              <a14:foregroundMark x1="39623" y1="26273" x2="33046" y2="43735"/>
                              <a14:foregroundMark x1="33369" y1="43411" x2="35256" y2="49151"/>
                              <a14:foregroundMark x1="35795" y1="48989" x2="39623" y2="51738"/>
                              <a14:foregroundMark x1="41024" y1="54487" x2="48518" y2="67583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5203124" y="2268509"/>
                  <a:ext cx="1065833" cy="710555"/>
                </a:xfrm>
                <a:prstGeom prst="rect">
                  <a:avLst/>
                </a:prstGeom>
              </p:spPr>
            </p:pic>
            <p:pic>
              <p:nvPicPr>
                <p:cNvPr id="20" name="Picture 19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backgroundRemoval t="0" b="89976" l="9919" r="89919">
                              <a14:foregroundMark x1="40593" y1="26758" x2="40593" y2="26758"/>
                              <a14:foregroundMark x1="34286" y1="43573" x2="34286" y2="43573"/>
                              <a14:foregroundMark x1="39623" y1="28375" x2="39623" y2="28375"/>
                              <a14:foregroundMark x1="39838" y1="27728" x2="37844" y2="29669"/>
                              <a14:foregroundMark x1="36226" y1="48181" x2="33962" y2="44220"/>
                              <a14:foregroundMark x1="33747" y1="43411" x2="39191" y2="25950"/>
                              <a14:foregroundMark x1="39623" y1="26273" x2="33046" y2="43735"/>
                              <a14:foregroundMark x1="33369" y1="43411" x2="35256" y2="49151"/>
                              <a14:foregroundMark x1="35795" y1="48989" x2="39623" y2="51738"/>
                              <a14:foregroundMark x1="41024" y1="54487" x2="48518" y2="67583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5203124" y="1739174"/>
                  <a:ext cx="1065833" cy="710555"/>
                </a:xfrm>
                <a:prstGeom prst="rect">
                  <a:avLst/>
                </a:prstGeom>
              </p:spPr>
            </p:pic>
          </p:grpSp>
          <p:grpSp>
            <p:nvGrpSpPr>
              <p:cNvPr id="5" name="Group 4"/>
              <p:cNvGrpSpPr/>
              <p:nvPr/>
            </p:nvGrpSpPr>
            <p:grpSpPr>
              <a:xfrm>
                <a:off x="6250796" y="590550"/>
                <a:ext cx="1689042" cy="990600"/>
                <a:chOff x="5751295" y="1825384"/>
                <a:chExt cx="2680229" cy="1585923"/>
              </a:xfrm>
            </p:grpSpPr>
            <p:pic>
              <p:nvPicPr>
                <p:cNvPr id="29" name="Picture 28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backgroundRemoval t="0" b="99920" l="629" r="99371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552621" y="2613358"/>
                  <a:ext cx="1114941" cy="728793"/>
                </a:xfrm>
                <a:prstGeom prst="rect">
                  <a:avLst/>
                </a:prstGeom>
              </p:spPr>
            </p:pic>
            <p:pic>
              <p:nvPicPr>
                <p:cNvPr id="42" name="Picture 41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backgroundRemoval t="0" b="99920" l="629" r="99371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40550" y="1825384"/>
                  <a:ext cx="1114941" cy="728793"/>
                </a:xfrm>
                <a:prstGeom prst="rect">
                  <a:avLst/>
                </a:prstGeom>
              </p:spPr>
            </p:pic>
            <p:pic>
              <p:nvPicPr>
                <p:cNvPr id="43" name="Picture 42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backgroundRemoval t="0" b="99920" l="629" r="99371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78550" y="1825384"/>
                  <a:ext cx="1114941" cy="728793"/>
                </a:xfrm>
                <a:prstGeom prst="rect">
                  <a:avLst/>
                </a:prstGeom>
              </p:spPr>
            </p:pic>
            <p:pic>
              <p:nvPicPr>
                <p:cNvPr id="44" name="Picture 43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backgroundRemoval t="0" b="99920" l="629" r="99371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12728" y="2613358"/>
                  <a:ext cx="1114941" cy="728793"/>
                </a:xfrm>
                <a:prstGeom prst="rect">
                  <a:avLst/>
                </a:prstGeom>
              </p:spPr>
            </p:pic>
            <p:pic>
              <p:nvPicPr>
                <p:cNvPr id="45" name="Picture 44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backgroundRemoval t="0" b="99920" l="629" r="99371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51295" y="1825384"/>
                  <a:ext cx="1114941" cy="728793"/>
                </a:xfrm>
                <a:prstGeom prst="rect">
                  <a:avLst/>
                </a:prstGeom>
              </p:spPr>
            </p:pic>
            <p:pic>
              <p:nvPicPr>
                <p:cNvPr id="46" name="Picture 45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backgroundRemoval t="0" b="99920" l="629" r="99371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316583" y="2682514"/>
                  <a:ext cx="1114941" cy="728793"/>
                </a:xfrm>
                <a:prstGeom prst="rect">
                  <a:avLst/>
                </a:prstGeom>
              </p:spPr>
            </p:pic>
          </p:grpSp>
          <p:grpSp>
            <p:nvGrpSpPr>
              <p:cNvPr id="10" name="Group 9"/>
              <p:cNvGrpSpPr/>
              <p:nvPr/>
            </p:nvGrpSpPr>
            <p:grpSpPr>
              <a:xfrm>
                <a:off x="5180067" y="519041"/>
                <a:ext cx="1249032" cy="1062109"/>
                <a:chOff x="5370881" y="514350"/>
                <a:chExt cx="1422523" cy="1215615"/>
              </a:xfrm>
            </p:grpSpPr>
            <p:pic>
              <p:nvPicPr>
                <p:cNvPr id="7" name="Picture 6"/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BEBA8EAE-BF5A-486C-A8C5-ECC9F3942E4B}">
                      <a14:imgProps xmlns:a14="http://schemas.microsoft.com/office/drawing/2010/main">
                        <a14:imgLayer r:embed="rId9">
                          <a14:imgEffect>
                            <a14:backgroundRemoval t="9946" b="93085" l="9952" r="91481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31299" y="521521"/>
                  <a:ext cx="621204" cy="636536"/>
                </a:xfrm>
                <a:prstGeom prst="rect">
                  <a:avLst/>
                </a:prstGeom>
              </p:spPr>
            </p:pic>
            <p:pic>
              <p:nvPicPr>
                <p:cNvPr id="55" name="Picture 54"/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BEBA8EAE-BF5A-486C-A8C5-ECC9F3942E4B}">
                      <a14:imgProps xmlns:a14="http://schemas.microsoft.com/office/drawing/2010/main">
                        <a14:imgLayer r:embed="rId9">
                          <a14:imgEffect>
                            <a14:backgroundRemoval t="9946" b="93085" l="9952" r="91481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881" y="1093429"/>
                  <a:ext cx="621204" cy="636536"/>
                </a:xfrm>
                <a:prstGeom prst="rect">
                  <a:avLst/>
                </a:prstGeom>
              </p:spPr>
            </p:pic>
            <p:pic>
              <p:nvPicPr>
                <p:cNvPr id="56" name="Picture 55"/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BEBA8EAE-BF5A-486C-A8C5-ECC9F3942E4B}">
                      <a14:imgProps xmlns:a14="http://schemas.microsoft.com/office/drawing/2010/main">
                        <a14:imgLayer r:embed="rId9">
                          <a14:imgEffect>
                            <a14:backgroundRemoval t="9946" b="93085" l="9952" r="91481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97373" y="514350"/>
                  <a:ext cx="621204" cy="636536"/>
                </a:xfrm>
                <a:prstGeom prst="rect">
                  <a:avLst/>
                </a:prstGeom>
              </p:spPr>
            </p:pic>
            <p:pic>
              <p:nvPicPr>
                <p:cNvPr id="57" name="Picture 56"/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BEBA8EAE-BF5A-486C-A8C5-ECC9F3942E4B}">
                      <a14:imgProps xmlns:a14="http://schemas.microsoft.com/office/drawing/2010/main">
                        <a14:imgLayer r:embed="rId9">
                          <a14:imgEffect>
                            <a14:backgroundRemoval t="9946" b="93085" l="9952" r="91481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91200" y="1047750"/>
                  <a:ext cx="621204" cy="636536"/>
                </a:xfrm>
                <a:prstGeom prst="rect">
                  <a:avLst/>
                </a:prstGeom>
              </p:spPr>
            </p:pic>
            <p:pic>
              <p:nvPicPr>
                <p:cNvPr id="58" name="Picture 57"/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BEBA8EAE-BF5A-486C-A8C5-ECC9F3942E4B}">
                      <a14:imgProps xmlns:a14="http://schemas.microsoft.com/office/drawing/2010/main">
                        <a14:imgLayer r:embed="rId9">
                          <a14:imgEffect>
                            <a14:backgroundRemoval t="9946" b="93085" l="9952" r="91481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72200" y="514350"/>
                  <a:ext cx="621204" cy="636536"/>
                </a:xfrm>
                <a:prstGeom prst="rect">
                  <a:avLst/>
                </a:prstGeom>
              </p:spPr>
            </p:pic>
            <p:pic>
              <p:nvPicPr>
                <p:cNvPr id="59" name="Picture 58"/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BEBA8EAE-BF5A-486C-A8C5-ECC9F3942E4B}">
                      <a14:imgProps xmlns:a14="http://schemas.microsoft.com/office/drawing/2010/main">
                        <a14:imgLayer r:embed="rId9">
                          <a14:imgEffect>
                            <a14:backgroundRemoval t="9946" b="93085" l="9952" r="91481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72200" y="1030025"/>
                  <a:ext cx="621204" cy="636536"/>
                </a:xfrm>
                <a:prstGeom prst="rect">
                  <a:avLst/>
                </a:prstGeom>
              </p:spPr>
            </p:pic>
          </p:grpSp>
        </p:grp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99920" l="629" r="9937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0788" y="1157495"/>
              <a:ext cx="702620" cy="455219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99920" l="629" r="9937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8301" y="558986"/>
              <a:ext cx="702620" cy="4552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034704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40A8B18-2220-FF80-72CA-5C5CC4F3A1FF}"/>
                  </a:ext>
                </a:extLst>
              </p:cNvPr>
              <p:cNvSpPr txBox="1"/>
              <p:nvPr/>
            </p:nvSpPr>
            <p:spPr>
              <a:xfrm>
                <a:off x="457200" y="1504950"/>
                <a:ext cx="8686800" cy="32004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  <a:p>
                <a:pPr marL="342900" indent="-342900" algn="just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banyak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mangga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4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apel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</m:t>
                    </m:r>
                    <m:r>
                      <a:rPr lang="en-US" sz="1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:1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banyak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apel</a:t>
                </a:r>
                <a:r>
                  <a:rPr lang="en-ID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jeruk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sz="1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:1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menuliskan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ketiganya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harus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disamakan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dahulu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apel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keduanya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apel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jeruk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menjadi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en-US" sz="1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</m:t>
                    </m:r>
                    <m:r>
                      <a:rPr lang="en-US" sz="1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Karena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apel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sudah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yaitu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1,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manga,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apel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dan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jeruk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</m:t>
                    </m:r>
                    <m:r>
                      <a:rPr lang="en-US" sz="1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:1</m:t>
                    </m:r>
                    <m:r>
                      <a:rPr lang="en-US" sz="1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ditulis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juga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sebagai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6</m:t>
                    </m:r>
                    <m:r>
                      <a:rPr lang="en-US" sz="1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:2</m:t>
                    </m:r>
                    <m:r>
                      <a:rPr lang="en-US" sz="1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:1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 algn="just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Karena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dikeduanya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dibuat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1.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Jadi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sz="1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  <m:r>
                      <a:rPr lang="en-US" sz="1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:1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sz="1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 :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  <m:r>
                      <a:rPr lang="en-US" sz="1400" b="0" i="0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ID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sehingga 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ID" sz="14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b="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n-US" sz="14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sz="1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sz="1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  <m:r>
                      <a:rPr lang="en-US" sz="1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:1</m:t>
                    </m:r>
                    <m:r>
                      <a:rPr lang="en-US" sz="1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mengalikan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KPK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penyebut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tiap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angka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yaitu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20,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diperoleh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sz="1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sz="1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=24 :20 :5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40A8B18-2220-FF80-72CA-5C5CC4F3A1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504950"/>
                <a:ext cx="8686800" cy="3200400"/>
              </a:xfrm>
              <a:prstGeom prst="rect">
                <a:avLst/>
              </a:prstGeom>
              <a:blipFill>
                <a:blip r:embed="rId2"/>
                <a:stretch>
                  <a:fillRect l="-211" r="-211" b="-1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3B63442-34FD-9EF8-E26D-08337888BDA4}"/>
                  </a:ext>
                </a:extLst>
              </p:cNvPr>
              <p:cNvSpPr txBox="1"/>
              <p:nvPr/>
            </p:nvSpPr>
            <p:spPr>
              <a:xfrm>
                <a:off x="0" y="474112"/>
                <a:ext cx="8077200" cy="11949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 algn="just">
                  <a:lnSpc>
                    <a:spcPct val="150000"/>
                  </a:lnSpc>
                  <a:buAutoNum type="arabicPeriod"/>
                </a:pP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sebuah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parsel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terdapat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buah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manga,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apel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dan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jeruk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banyak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manga 3 kali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banyak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apel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banyak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jeruk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banyak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apel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tuliskan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banyak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buah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manga,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apel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jeruk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 algn="just">
                  <a:lnSpc>
                    <a:spcPct val="150000"/>
                  </a:lnSpc>
                  <a:buAutoNum type="arabicPeriod"/>
                </a:pP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sz="1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=6 :5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sz="1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=4 :1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Tuliskan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antara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sz="1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sz="1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US" sz="1400" b="0" i="0" smtClean="0">
                        <a:latin typeface="Cambria Math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F3B63442-34FD-9EF8-E26D-08337888BD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74112"/>
                <a:ext cx="8077200" cy="1194943"/>
              </a:xfrm>
              <a:prstGeom prst="rect">
                <a:avLst/>
              </a:prstGeom>
              <a:blipFill rotWithShape="1">
                <a:blip r:embed="rId3"/>
                <a:stretch>
                  <a:fillRect l="-75" r="-830" b="-10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nip Single Corner Rectangle 47">
            <a:extLst>
              <a:ext uri="{FF2B5EF4-FFF2-40B4-BE49-F238E27FC236}">
                <a16:creationId xmlns:a16="http://schemas.microsoft.com/office/drawing/2014/main" id="{F55360DF-1D16-0E45-295D-B83B04522588}"/>
              </a:ext>
            </a:extLst>
          </p:cNvPr>
          <p:cNvSpPr/>
          <p:nvPr/>
        </p:nvSpPr>
        <p:spPr>
          <a:xfrm>
            <a:off x="381000" y="128334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693234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CF55FC3-C289-6DB4-449F-C241C60DE5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80" y="140471"/>
            <a:ext cx="4680719" cy="5533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4965F51-2762-49D0-8753-C24A34F81701}"/>
                  </a:ext>
                </a:extLst>
              </p:cNvPr>
              <p:cNvSpPr txBox="1"/>
              <p:nvPr/>
            </p:nvSpPr>
            <p:spPr>
              <a:xfrm>
                <a:off x="269951" y="861916"/>
                <a:ext cx="8604097" cy="1843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membandingkan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dua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besaran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pengukuran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harus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membuat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satuan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besaran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itu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sama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</a:t>
                </a:r>
                <a:r>
                  <a:rPr lang="en-US" sz="1400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Contoh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membandingkan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tinggi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Toni dan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adiknya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Perbandingannya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1,2 </m:t>
                    </m:r>
                    <m:r>
                      <m:rPr>
                        <m:sty m:val="p"/>
                      </m:rP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m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 : 90 </m:t>
                    </m:r>
                    <m:r>
                      <m:rPr>
                        <m:sty m:val="p"/>
                      </m:rP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cm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ID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</a:t>
                </a:r>
                <a:r>
                  <a:rPr lang="en-ID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ID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harus</a:t>
                </a:r>
                <a:r>
                  <a:rPr lang="en-ID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diubah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menjadi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120 </m:t>
                    </m:r>
                    <m:r>
                      <m:rPr>
                        <m:sty m:val="p"/>
                      </m:rP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cm</m:t>
                    </m:r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:90 </m:t>
                    </m:r>
                    <m:r>
                      <m:rPr>
                        <m:sty m:val="p"/>
                      </m:rPr>
                      <a:rPr lang="en-US" sz="14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cm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ditulis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120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90</m:t>
                        </m:r>
                      </m:den>
                    </m:f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12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tidak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berubah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asal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dimulai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satuan</a:t>
                </a:r>
                <a:r>
                  <a:rPr lang="en-ID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4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memiliki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satuan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tetapi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tidak</a:t>
                </a:r>
                <a:r>
                  <a:rPr lang="en-ID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memiliki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satuan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4965F51-2762-49D0-8753-C24A34F817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51" y="861916"/>
                <a:ext cx="8604097" cy="1843966"/>
              </a:xfrm>
              <a:prstGeom prst="rect">
                <a:avLst/>
              </a:prstGeom>
              <a:blipFill>
                <a:blip r:embed="rId3"/>
                <a:stretch>
                  <a:fillRect l="-71" b="-3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3028F100-A033-438C-5C78-19E690571925}"/>
              </a:ext>
            </a:extLst>
          </p:cNvPr>
          <p:cNvSpPr txBox="1"/>
          <p:nvPr/>
        </p:nvSpPr>
        <p:spPr>
          <a:xfrm>
            <a:off x="228599" y="185972"/>
            <a:ext cx="46482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Membandingkan</a:t>
            </a:r>
            <a:r>
              <a:rPr lang="en-ID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Besaran</a:t>
            </a:r>
            <a:r>
              <a:rPr lang="en-ID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Pengukuran</a:t>
            </a:r>
            <a:endParaRPr lang="en-ID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8465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</p:bld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5516</TotalTime>
  <Words>1217</Words>
  <Application>Microsoft Office PowerPoint</Application>
  <PresentationFormat>On-screen Show (16:9)</PresentationFormat>
  <Paragraphs>197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ＭＳ Ｐゴシック</vt:lpstr>
      <vt:lpstr>Arial</vt:lpstr>
      <vt:lpstr>Arial Black</vt:lpstr>
      <vt:lpstr>Calibri</vt:lpstr>
      <vt:lpstr>Cambria Math</vt:lpstr>
      <vt:lpstr>Times New Roman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ERLBPL056</cp:lastModifiedBy>
  <cp:revision>150</cp:revision>
  <dcterms:created xsi:type="dcterms:W3CDTF">2022-01-17T01:37:52Z</dcterms:created>
  <dcterms:modified xsi:type="dcterms:W3CDTF">2023-04-02T14:51:37Z</dcterms:modified>
</cp:coreProperties>
</file>