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C9C011"/>
    <a:srgbClr val="098DD3"/>
    <a:srgbClr val="696EFF"/>
    <a:srgbClr val="F45126"/>
    <a:srgbClr val="E8552C"/>
    <a:srgbClr val="8E9D01"/>
    <a:srgbClr val="BFD101"/>
    <a:srgbClr val="33CC33"/>
    <a:srgbClr val="B2D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512" y="320621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Study the following pattern: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462489"/>
              </p:ext>
            </p:extLst>
          </p:nvPr>
        </p:nvGraphicFramePr>
        <p:xfrm>
          <a:off x="297051" y="876452"/>
          <a:ext cx="4038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5637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  <a:gridCol w="1545637">
                  <a:extLst>
                    <a:ext uri="{9D8B030D-6E8A-4147-A177-3AD203B41FA5}">
                      <a16:colId xmlns:a16="http://schemas.microsoft.com/office/drawing/2014/main" xmlns="" val="3172356457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Positive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will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‘ill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send it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57189"/>
              </p:ext>
            </p:extLst>
          </p:nvPr>
        </p:nvGraphicFramePr>
        <p:xfrm>
          <a:off x="4736690" y="876452"/>
          <a:ext cx="4191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xmlns="" val="1385645919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Negative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will not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won’t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do it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0890" y="3638550"/>
            <a:ext cx="8686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id-ID" sz="2400" b="1" dirty="0">
                <a:solidFill>
                  <a:srgbClr val="FFAE24"/>
                </a:solidFill>
              </a:rPr>
              <a:t>The short form ‘ill is often used to replace will</a:t>
            </a:r>
          </a:p>
          <a:p>
            <a:pPr marL="342900" indent="-342900">
              <a:buFontTx/>
              <a:buChar char="-"/>
            </a:pPr>
            <a:r>
              <a:rPr lang="id-ID" sz="2400" b="1" dirty="0">
                <a:solidFill>
                  <a:srgbClr val="FFAE24"/>
                </a:solidFill>
              </a:rPr>
              <a:t>The short form of will not is won’t</a:t>
            </a:r>
            <a:endParaRPr lang="en-GB" sz="2400" b="1" dirty="0">
              <a:solidFill>
                <a:srgbClr val="FFA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8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1435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Study the following pattern: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87305"/>
              </p:ext>
            </p:extLst>
          </p:nvPr>
        </p:nvGraphicFramePr>
        <p:xfrm>
          <a:off x="240891" y="1394460"/>
          <a:ext cx="403859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078">
                  <a:extLst>
                    <a:ext uri="{9D8B030D-6E8A-4147-A177-3AD203B41FA5}">
                      <a16:colId xmlns:a16="http://schemas.microsoft.com/office/drawing/2014/main" xmlns="" val="563900054"/>
                    </a:ext>
                  </a:extLst>
                </a:gridCol>
                <a:gridCol w="111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4443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3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Question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Will 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send it?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30440"/>
              </p:ext>
            </p:extLst>
          </p:nvPr>
        </p:nvGraphicFramePr>
        <p:xfrm>
          <a:off x="4736691" y="1394460"/>
          <a:ext cx="419100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429">
                  <a:extLst>
                    <a:ext uri="{9D8B030D-6E8A-4147-A177-3AD203B41FA5}">
                      <a16:colId xmlns:a16="http://schemas.microsoft.com/office/drawing/2014/main" xmlns="" val="1056711360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3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Short answers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Yes,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No,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will.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will not / won’t</a:t>
                      </a:r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92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0"/>
            <a:ext cx="9143244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93576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>
                    <a:solidFill>
                      <a:prstClr val="black"/>
                    </a:solidFill>
                  </a:rPr>
                  <a:t>I can Speak Five Languages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89865" cy="937031"/>
            <a:chOff x="55507" y="128083"/>
            <a:chExt cx="2253151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61642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</a:t>
              </a:r>
              <a:r>
                <a:rPr lang="en-US" b="1" spc="38" dirty="0" smtClean="0">
                  <a:solidFill>
                    <a:schemeClr val="bg1">
                      <a:lumMod val="95000"/>
                    </a:schemeClr>
                  </a:solidFill>
                </a:rPr>
                <a:t>1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4008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learn: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30832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and use expressions to </a:t>
            </a:r>
            <a:r>
              <a:rPr lang="en-US" sz="1600" dirty="0" smtClean="0"/>
              <a:t>ask</a:t>
            </a:r>
            <a:r>
              <a:rPr lang="id-ID" sz="1600" dirty="0" smtClean="0"/>
              <a:t> </a:t>
            </a:r>
            <a:r>
              <a:rPr lang="en-US" sz="1600" dirty="0" smtClean="0"/>
              <a:t>about </a:t>
            </a:r>
            <a:r>
              <a:rPr lang="en-US" sz="1600" dirty="0"/>
              <a:t>ability to do something</a:t>
            </a:r>
            <a:r>
              <a:rPr lang="en-US" sz="1600" dirty="0" smtClean="0"/>
              <a:t>;</a:t>
            </a:r>
            <a:endParaRPr lang="id-ID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and use expressions to </a:t>
            </a:r>
            <a:r>
              <a:rPr lang="en-US" sz="1600" dirty="0" smtClean="0"/>
              <a:t>state</a:t>
            </a:r>
            <a:r>
              <a:rPr lang="id-ID" sz="1600" dirty="0" smtClean="0"/>
              <a:t> </a:t>
            </a:r>
            <a:r>
              <a:rPr lang="en-US" sz="1600" dirty="0" smtClean="0"/>
              <a:t>ability </a:t>
            </a:r>
            <a:r>
              <a:rPr lang="en-US" sz="1600" dirty="0"/>
              <a:t>and inability to do </a:t>
            </a:r>
            <a:r>
              <a:rPr lang="en-US" sz="1600" dirty="0" smtClean="0"/>
              <a:t>something;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and use expressions to </a:t>
            </a:r>
            <a:r>
              <a:rPr lang="en-US" sz="1600" dirty="0" smtClean="0"/>
              <a:t>ask</a:t>
            </a:r>
            <a:r>
              <a:rPr lang="id-ID" sz="1600" dirty="0" smtClean="0"/>
              <a:t> </a:t>
            </a:r>
            <a:r>
              <a:rPr lang="en-US" sz="1600" dirty="0" smtClean="0"/>
              <a:t>about </a:t>
            </a:r>
            <a:r>
              <a:rPr lang="en-US" sz="1600" dirty="0"/>
              <a:t>willingness to do </a:t>
            </a:r>
            <a:r>
              <a:rPr lang="en-US" sz="1600" dirty="0" smtClean="0"/>
              <a:t>something;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and use expressions </a:t>
            </a:r>
            <a:r>
              <a:rPr lang="en-US" sz="1600" dirty="0" smtClean="0"/>
              <a:t>to</a:t>
            </a:r>
            <a:r>
              <a:rPr lang="id-ID" sz="1600" dirty="0" smtClean="0"/>
              <a:t> </a:t>
            </a:r>
            <a:r>
              <a:rPr lang="en-US" sz="1600" dirty="0" smtClean="0"/>
              <a:t>state </a:t>
            </a:r>
            <a:r>
              <a:rPr lang="en-US" sz="1600" dirty="0"/>
              <a:t>willingness and unwillingness</a:t>
            </a:r>
            <a:br>
              <a:rPr lang="en-US" sz="1600" dirty="0"/>
            </a:br>
            <a:r>
              <a:rPr lang="en-US" sz="1600" dirty="0"/>
              <a:t>to do </a:t>
            </a:r>
            <a:r>
              <a:rPr lang="en-US" sz="1600" dirty="0" smtClean="0"/>
              <a:t>something;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act </a:t>
            </a:r>
            <a:r>
              <a:rPr lang="en-US" sz="1600" dirty="0"/>
              <a:t>out a dialogue </a:t>
            </a:r>
            <a:r>
              <a:rPr lang="en-US" sz="1600" dirty="0" smtClean="0"/>
              <a:t>expressing</a:t>
            </a:r>
            <a:r>
              <a:rPr lang="id-ID" sz="1600" dirty="0" smtClean="0"/>
              <a:t> </a:t>
            </a:r>
            <a:r>
              <a:rPr lang="en-US" sz="1600" dirty="0" smtClean="0"/>
              <a:t>ability </a:t>
            </a:r>
            <a:r>
              <a:rPr lang="en-US" sz="1600" dirty="0"/>
              <a:t>and willingness to </a:t>
            </a:r>
            <a:r>
              <a:rPr lang="en-US" sz="1600" dirty="0" smtClean="0"/>
              <a:t>do</a:t>
            </a:r>
            <a:r>
              <a:rPr lang="id-ID" sz="1600" dirty="0" smtClean="0"/>
              <a:t> </a:t>
            </a:r>
            <a:r>
              <a:rPr lang="en-US" sz="1600" dirty="0" smtClean="0"/>
              <a:t>something.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Ability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1444" y="1581150"/>
            <a:ext cx="800100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id-ID" sz="2400" dirty="0">
                <a:latin typeface="Book Antiqua" panose="02040602050305030304" pitchFamily="18" charset="0"/>
              </a:rPr>
              <a:t>When talking to someone, we sometimes talk about our or others’ ability. Ability is something that people can do.</a:t>
            </a:r>
            <a:endParaRPr lang="en-US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36660"/>
            <a:ext cx="3733800" cy="29868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36195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Listen to and then act out the following dialogue</a:t>
            </a:r>
            <a:r>
              <a:rPr lang="en-US" dirty="0" smtClean="0"/>
              <a:t>.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304800" y="971550"/>
            <a:ext cx="5257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Ery</a:t>
            </a:r>
            <a:r>
              <a:rPr lang="id-ID" dirty="0" smtClean="0"/>
              <a:t>   </a:t>
            </a:r>
            <a:r>
              <a:rPr lang="en-US" dirty="0" smtClean="0"/>
              <a:t>: </a:t>
            </a:r>
            <a:r>
              <a:rPr lang="en-US" dirty="0"/>
              <a:t>My uncle, Anton, is a very </a:t>
            </a:r>
            <a:r>
              <a:rPr lang="en-US" dirty="0" err="1" smtClean="0"/>
              <a:t>skilful</a:t>
            </a:r>
            <a:r>
              <a:rPr lang="id-ID" dirty="0"/>
              <a:t> </a:t>
            </a:r>
            <a:r>
              <a:rPr lang="en-US" dirty="0" smtClean="0"/>
              <a:t>person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Nita : Really?</a:t>
            </a:r>
            <a:br>
              <a:rPr lang="en-US" dirty="0"/>
            </a:br>
            <a:r>
              <a:rPr lang="en-US" dirty="0" err="1"/>
              <a:t>Ery</a:t>
            </a:r>
            <a:r>
              <a:rPr lang="en-US" dirty="0"/>
              <a:t> </a:t>
            </a:r>
            <a:r>
              <a:rPr lang="id-ID" dirty="0" smtClean="0"/>
              <a:t>  </a:t>
            </a:r>
            <a:r>
              <a:rPr lang="en-US" dirty="0" smtClean="0"/>
              <a:t>: </a:t>
            </a:r>
            <a:r>
              <a:rPr lang="en-US" dirty="0"/>
              <a:t>Yes. He </a:t>
            </a:r>
            <a:r>
              <a:rPr lang="en-US" b="1" dirty="0">
                <a:solidFill>
                  <a:srgbClr val="03ABD8"/>
                </a:solidFill>
              </a:rPr>
              <a:t>can</a:t>
            </a:r>
            <a:r>
              <a:rPr lang="en-US" dirty="0">
                <a:solidFill>
                  <a:srgbClr val="03ABD8"/>
                </a:solidFill>
              </a:rPr>
              <a:t> </a:t>
            </a:r>
            <a:r>
              <a:rPr lang="en-US" dirty="0"/>
              <a:t>do many things.</a:t>
            </a:r>
            <a:br>
              <a:rPr lang="en-US" dirty="0"/>
            </a:br>
            <a:r>
              <a:rPr lang="en-US" dirty="0"/>
              <a:t>Nita : Interesting. </a:t>
            </a:r>
            <a:r>
              <a:rPr lang="en-US" b="1" dirty="0">
                <a:solidFill>
                  <a:srgbClr val="03ABD8"/>
                </a:solidFill>
              </a:rPr>
              <a:t>Can</a:t>
            </a:r>
            <a:r>
              <a:rPr lang="en-US" dirty="0">
                <a:solidFill>
                  <a:srgbClr val="03ABD8"/>
                </a:solidFill>
              </a:rPr>
              <a:t> </a:t>
            </a:r>
            <a:r>
              <a:rPr lang="en-US" dirty="0"/>
              <a:t>he drive?</a:t>
            </a:r>
            <a:br>
              <a:rPr lang="en-US" dirty="0"/>
            </a:br>
            <a:r>
              <a:rPr lang="en-US" dirty="0" err="1"/>
              <a:t>Ery</a:t>
            </a:r>
            <a:r>
              <a:rPr lang="en-US" dirty="0"/>
              <a:t> </a:t>
            </a:r>
            <a:r>
              <a:rPr lang="id-ID" dirty="0" smtClean="0"/>
              <a:t>  </a:t>
            </a:r>
            <a:r>
              <a:rPr lang="en-US" dirty="0" smtClean="0"/>
              <a:t>: </a:t>
            </a:r>
            <a:r>
              <a:rPr lang="en-US" dirty="0"/>
              <a:t>Yes. He </a:t>
            </a:r>
            <a:r>
              <a:rPr lang="en-US" b="1" dirty="0">
                <a:solidFill>
                  <a:srgbClr val="03ABD8"/>
                </a:solidFill>
              </a:rPr>
              <a:t>can</a:t>
            </a:r>
            <a:r>
              <a:rPr lang="en-US" dirty="0">
                <a:solidFill>
                  <a:srgbClr val="03ABD8"/>
                </a:solidFill>
              </a:rPr>
              <a:t> </a:t>
            </a:r>
            <a:r>
              <a:rPr lang="en-US" dirty="0"/>
              <a:t>drive. He is a good </a:t>
            </a:r>
            <a:r>
              <a:rPr lang="en-US" dirty="0" smtClean="0"/>
              <a:t>singer</a:t>
            </a:r>
            <a:r>
              <a:rPr lang="id-ID" dirty="0" smtClean="0"/>
              <a:t> </a:t>
            </a:r>
            <a:r>
              <a:rPr lang="en-US" dirty="0" smtClean="0"/>
              <a:t>and</a:t>
            </a:r>
            <a:r>
              <a:rPr lang="id-ID" dirty="0" smtClean="0"/>
              <a:t>      </a:t>
            </a:r>
            <a:r>
              <a:rPr lang="en-US" dirty="0" smtClean="0"/>
              <a:t>dancer</a:t>
            </a:r>
            <a:r>
              <a:rPr lang="en-US" dirty="0"/>
              <a:t>. And he </a:t>
            </a:r>
            <a:r>
              <a:rPr lang="en-US" b="1" dirty="0">
                <a:solidFill>
                  <a:srgbClr val="03ABD8"/>
                </a:solidFill>
              </a:rPr>
              <a:t>can</a:t>
            </a:r>
            <a:r>
              <a:rPr lang="en-US" dirty="0">
                <a:solidFill>
                  <a:srgbClr val="03ABD8"/>
                </a:solidFill>
              </a:rPr>
              <a:t> </a:t>
            </a:r>
            <a:r>
              <a:rPr lang="en-US" dirty="0"/>
              <a:t>speak </a:t>
            </a:r>
            <a:r>
              <a:rPr lang="en-US" dirty="0" smtClean="0"/>
              <a:t>ten</a:t>
            </a:r>
            <a:r>
              <a:rPr lang="id-ID" dirty="0" smtClean="0"/>
              <a:t> </a:t>
            </a:r>
            <a:r>
              <a:rPr lang="en-US" dirty="0" smtClean="0"/>
              <a:t>languages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Nita : Wow!</a:t>
            </a:r>
            <a:br>
              <a:rPr lang="en-US" dirty="0"/>
            </a:br>
            <a:r>
              <a:rPr lang="en-US" dirty="0" err="1"/>
              <a:t>Ery</a:t>
            </a:r>
            <a:r>
              <a:rPr lang="en-US" dirty="0"/>
              <a:t> </a:t>
            </a:r>
            <a:r>
              <a:rPr lang="id-ID" dirty="0" smtClean="0"/>
              <a:t>  </a:t>
            </a:r>
            <a:r>
              <a:rPr lang="en-US" dirty="0" smtClean="0"/>
              <a:t>: </a:t>
            </a:r>
            <a:r>
              <a:rPr lang="en-US" dirty="0"/>
              <a:t>He </a:t>
            </a:r>
            <a:r>
              <a:rPr lang="en-US" b="1" dirty="0">
                <a:solidFill>
                  <a:srgbClr val="03ABD8"/>
                </a:solidFill>
              </a:rPr>
              <a:t>can</a:t>
            </a:r>
            <a:r>
              <a:rPr lang="en-US" dirty="0">
                <a:solidFill>
                  <a:srgbClr val="03ABD8"/>
                </a:solidFill>
              </a:rPr>
              <a:t> </a:t>
            </a:r>
            <a:r>
              <a:rPr lang="en-US" dirty="0"/>
              <a:t>even sew.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13283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71144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Study the following pattern: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848829"/>
              </p:ext>
            </p:extLst>
          </p:nvPr>
        </p:nvGraphicFramePr>
        <p:xfrm>
          <a:off x="240890" y="1047750"/>
          <a:ext cx="4038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4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3932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Positive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can play chess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2655"/>
              </p:ext>
            </p:extLst>
          </p:nvPr>
        </p:nvGraphicFramePr>
        <p:xfrm>
          <a:off x="4736690" y="1047750"/>
          <a:ext cx="4191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Negative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can’t play chess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877" y="3687097"/>
            <a:ext cx="380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rgbClr val="FFAE24"/>
                </a:solidFill>
              </a:rPr>
              <a:t>Subject + can + infinitive</a:t>
            </a:r>
            <a:endParaRPr lang="en-GB" sz="2400" b="1" dirty="0">
              <a:solidFill>
                <a:srgbClr val="FFAE2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0877" y="3687097"/>
            <a:ext cx="3802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rgbClr val="FFAE24"/>
                </a:solidFill>
              </a:rPr>
              <a:t>Subject + can’t/cannot + infinitive</a:t>
            </a:r>
            <a:endParaRPr lang="en-GB" sz="2400" b="1" dirty="0">
              <a:solidFill>
                <a:srgbClr val="FFA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5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3815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Study the following pattern: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68242"/>
              </p:ext>
            </p:extLst>
          </p:nvPr>
        </p:nvGraphicFramePr>
        <p:xfrm>
          <a:off x="240891" y="1047750"/>
          <a:ext cx="403859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078">
                  <a:extLst>
                    <a:ext uri="{9D8B030D-6E8A-4147-A177-3AD203B41FA5}">
                      <a16:colId xmlns:a16="http://schemas.microsoft.com/office/drawing/2014/main" xmlns="" val="563900054"/>
                    </a:ext>
                  </a:extLst>
                </a:gridCol>
                <a:gridCol w="1112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4443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3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Question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Can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play chess?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723348"/>
              </p:ext>
            </p:extLst>
          </p:nvPr>
        </p:nvGraphicFramePr>
        <p:xfrm>
          <a:off x="4736691" y="1047750"/>
          <a:ext cx="419100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429">
                  <a:extLst>
                    <a:ext uri="{9D8B030D-6E8A-4147-A177-3AD203B41FA5}">
                      <a16:colId xmlns:a16="http://schemas.microsoft.com/office/drawing/2014/main" xmlns="" val="1056711360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xmlns="" val="1860475978"/>
                    </a:ext>
                  </a:extLst>
                </a:gridCol>
              </a:tblGrid>
              <a:tr h="388620">
                <a:tc gridSpan="3"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Short answers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Yes,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No,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can.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d-ID" sz="2100" dirty="0"/>
                        <a:t>can’t.</a:t>
                      </a:r>
                      <a:endParaRPr lang="en-US" sz="2100" dirty="0"/>
                    </a:p>
                  </a:txBody>
                  <a:tcPr marT="34290" marB="34290"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877" y="3687097"/>
            <a:ext cx="380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rgbClr val="FFAE24"/>
                </a:solidFill>
              </a:rPr>
              <a:t>Can + subject + infinitive</a:t>
            </a:r>
            <a:endParaRPr lang="en-GB" sz="2400" b="1" dirty="0">
              <a:solidFill>
                <a:srgbClr val="FFAE2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0490" y="3687097"/>
            <a:ext cx="4407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rgbClr val="FFAE24"/>
                </a:solidFill>
              </a:rPr>
              <a:t>Yes, + subject + can</a:t>
            </a:r>
          </a:p>
          <a:p>
            <a:r>
              <a:rPr lang="id-ID" sz="2400" b="1" dirty="0">
                <a:solidFill>
                  <a:srgbClr val="FFAE24"/>
                </a:solidFill>
              </a:rPr>
              <a:t>No, + subject + can’t (or cannot)</a:t>
            </a:r>
            <a:endParaRPr lang="en-GB" sz="2400" b="1" dirty="0">
              <a:solidFill>
                <a:srgbClr val="FFA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68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356" y="1504950"/>
            <a:ext cx="800100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id-ID" sz="2400" dirty="0">
                <a:latin typeface="Book Antiqua" panose="02040602050305030304" pitchFamily="18" charset="0"/>
              </a:rPr>
              <a:t>To ask for someone’s help, we should as ask for their willingness whether they want to help us or not. 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" y="209550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Willingness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25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581150"/>
            <a:ext cx="4619625" cy="30797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1000" y="2977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/>
              <a:t>Practise</a:t>
            </a:r>
            <a:r>
              <a:rPr lang="en-US" b="1" dirty="0"/>
              <a:t> the dialogue with your friend</a:t>
            </a:r>
            <a:r>
              <a:rPr lang="en-US" b="1" dirty="0" smtClean="0"/>
              <a:t>.</a:t>
            </a:r>
            <a:endParaRPr lang="id-ID" b="1" dirty="0"/>
          </a:p>
        </p:txBody>
      </p:sp>
      <p:sp>
        <p:nvSpPr>
          <p:cNvPr id="3" name="Rectangle 2"/>
          <p:cNvSpPr/>
          <p:nvPr/>
        </p:nvSpPr>
        <p:spPr>
          <a:xfrm>
            <a:off x="257014" y="667073"/>
            <a:ext cx="6096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dirty="0"/>
              <a:t>Hi, Alice. Can you help me?</a:t>
            </a:r>
            <a:br>
              <a:rPr lang="en-US" dirty="0"/>
            </a:br>
            <a:r>
              <a:rPr lang="en-US" dirty="0"/>
              <a:t>Alice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dirty="0"/>
              <a:t>Sure.</a:t>
            </a:r>
            <a:br>
              <a:rPr lang="en-US" dirty="0"/>
            </a:br>
            <a:r>
              <a:rPr lang="en-US" dirty="0"/>
              <a:t>Nate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b="1" dirty="0">
                <a:solidFill>
                  <a:srgbClr val="03ABD8"/>
                </a:solidFill>
              </a:rPr>
              <a:t>Will you bring some of these books for me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Alice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dirty="0"/>
              <a:t>OK. Where are we going?</a:t>
            </a:r>
            <a:br>
              <a:rPr lang="en-US" dirty="0"/>
            </a:br>
            <a:r>
              <a:rPr lang="en-US" dirty="0"/>
              <a:t>Nate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dirty="0"/>
              <a:t>We are going to the classroom. Miss Portman asked </a:t>
            </a:r>
            <a:r>
              <a:rPr lang="id-ID" dirty="0" smtClean="0"/>
              <a:t>	</a:t>
            </a:r>
            <a:r>
              <a:rPr lang="en-US" dirty="0" smtClean="0"/>
              <a:t>me to distribute</a:t>
            </a:r>
            <a:r>
              <a:rPr lang="id-ID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books for the class.</a:t>
            </a:r>
            <a:br>
              <a:rPr lang="en-US" dirty="0"/>
            </a:br>
            <a:r>
              <a:rPr lang="en-US" dirty="0"/>
              <a:t>Alice </a:t>
            </a:r>
            <a:r>
              <a:rPr lang="id-ID" dirty="0" smtClean="0"/>
              <a:t>	</a:t>
            </a:r>
            <a:r>
              <a:rPr lang="en-US" dirty="0" smtClean="0"/>
              <a:t>: </a:t>
            </a:r>
            <a:r>
              <a:rPr lang="en-US" dirty="0"/>
              <a:t>OK. Let’s do it.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6280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341</Words>
  <Application>Microsoft Office PowerPoint</Application>
  <PresentationFormat>On-screen Show (16:9)</PresentationFormat>
  <Paragraphs>118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38</cp:revision>
  <dcterms:created xsi:type="dcterms:W3CDTF">2022-01-17T01:37:52Z</dcterms:created>
  <dcterms:modified xsi:type="dcterms:W3CDTF">2022-08-08T09:06:00Z</dcterms:modified>
</cp:coreProperties>
</file>