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5" r:id="rId2"/>
    <p:sldId id="386" r:id="rId3"/>
    <p:sldId id="388" r:id="rId4"/>
    <p:sldId id="389" r:id="rId5"/>
    <p:sldId id="390" r:id="rId6"/>
    <p:sldId id="412" r:id="rId7"/>
    <p:sldId id="413" r:id="rId8"/>
    <p:sldId id="414" r:id="rId9"/>
    <p:sldId id="415" r:id="rId10"/>
    <p:sldId id="416" r:id="rId11"/>
    <p:sldId id="418" r:id="rId12"/>
    <p:sldId id="421" r:id="rId13"/>
    <p:sldId id="422" r:id="rId14"/>
    <p:sldId id="42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72" d="100"/>
          <a:sy n="72" d="100"/>
        </p:scale>
        <p:origin x="-365" y="-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09DC8E8-E537-0427-DFFB-D43A547D8E8E}"/>
              </a:ext>
            </a:extLst>
          </p:cNvPr>
          <p:cNvSpPr/>
          <p:nvPr/>
        </p:nvSpPr>
        <p:spPr>
          <a:xfrm>
            <a:off x="5270703" y="1252332"/>
            <a:ext cx="5513622" cy="779733"/>
          </a:xfrm>
          <a:prstGeom prst="rect">
            <a:avLst/>
          </a:prstGeom>
          <a:noFill/>
        </p:spPr>
        <p:txBody>
          <a:bodyPr wrap="none" lIns="121887" tIns="60944" rIns="121887" bIns="60944">
            <a:spAutoFit/>
          </a:bodyPr>
          <a:lstStyle/>
          <a:p>
            <a:pPr algn="ctr"/>
            <a:r>
              <a:rPr lang="en-US" sz="4267" b="1" dirty="0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4267" b="1" dirty="0" err="1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4267" b="1" dirty="0">
              <a:ln w="0"/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4FCCB8F-3B9B-D4FD-1E58-9EAE43377F2A}"/>
              </a:ext>
            </a:extLst>
          </p:cNvPr>
          <p:cNvSpPr/>
          <p:nvPr/>
        </p:nvSpPr>
        <p:spPr>
          <a:xfrm>
            <a:off x="5277650" y="2370312"/>
            <a:ext cx="5615476" cy="2667301"/>
          </a:xfrm>
          <a:prstGeom prst="rect">
            <a:avLst/>
          </a:prstGeom>
          <a:noFill/>
        </p:spPr>
        <p:txBody>
          <a:bodyPr wrap="square" lIns="121887" tIns="60944" rIns="121887" bIns="60944">
            <a:spAutoFit/>
          </a:bodyPr>
          <a:lstStyle/>
          <a:p>
            <a:pPr algn="ctr"/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Pendidikan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Jasmani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Olahraga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Kesehatan</a:t>
            </a:r>
            <a:endParaRPr lang="en-US" sz="3733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 </a:t>
            </a:r>
            <a:r>
              <a:rPr lang="en-US" sz="2667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SMP/MTs Kelas 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  <a:r>
              <a:rPr lang="id-ID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="" xmlns:a16="http://schemas.microsoft.com/office/drawing/2014/main" id="{98160949-CF98-7040-1529-8D42B690ED18}"/>
              </a:ext>
            </a:extLst>
          </p:cNvPr>
          <p:cNvSpPr/>
          <p:nvPr/>
        </p:nvSpPr>
        <p:spPr>
          <a:xfrm>
            <a:off x="864760" y="542637"/>
            <a:ext cx="3860800" cy="5105036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4" rIns="121887" bIns="60944" rtlCol="0" anchor="ctr"/>
          <a:lstStyle/>
          <a:p>
            <a:pPr algn="ctr"/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60" y="689019"/>
            <a:ext cx="3745877" cy="49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490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C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Gerak 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CE05E1D-9D08-F55E-33C0-4263BEC4DC71}"/>
              </a:ext>
            </a:extLst>
          </p:cNvPr>
          <p:cNvSpPr txBox="1"/>
          <p:nvPr/>
        </p:nvSpPr>
        <p:spPr>
          <a:xfrm>
            <a:off x="5686738" y="3073328"/>
            <a:ext cx="65052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Cara melakukan </a:t>
            </a:r>
            <a:r>
              <a:rPr lang="id-ID" sz="2400" dirty="0" smtClean="0"/>
              <a:t>gerak mengadang: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/>
              <a:t>Awali dengan berdiri di atas garis pembatas </a:t>
            </a:r>
            <a:r>
              <a:rPr lang="id-ID" sz="2400" dirty="0" smtClean="0"/>
              <a:t>antarpetak.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Rentangkan </a:t>
            </a:r>
            <a:r>
              <a:rPr lang="id-ID" sz="2400" dirty="0"/>
              <a:t>kedua tangan ke </a:t>
            </a:r>
            <a:r>
              <a:rPr lang="id-ID" sz="2400" dirty="0" smtClean="0"/>
              <a:t>samping.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Gerakkan </a:t>
            </a:r>
            <a:r>
              <a:rPr lang="id-ID" sz="2400" dirty="0"/>
              <a:t>kaki ke kanan dan ke kiri di atas garis </a:t>
            </a:r>
            <a:r>
              <a:rPr lang="id-ID" sz="2400" dirty="0" smtClean="0"/>
              <a:t>mengikuti gerak </a:t>
            </a:r>
            <a:r>
              <a:rPr lang="id-ID" sz="2400" dirty="0"/>
              <a:t>lawan yang </a:t>
            </a:r>
            <a:r>
              <a:rPr lang="id-ID" sz="2400" dirty="0" smtClean="0"/>
              <a:t>diadang.</a:t>
            </a:r>
            <a:endParaRPr lang="en-ID" sz="2400" dirty="0"/>
          </a:p>
        </p:txBody>
      </p:sp>
      <p:pic>
        <p:nvPicPr>
          <p:cNvPr id="7183" name="Picture 15" descr="D:\JOB ERLANGGA\PPT PJOK SMP VIII Kurikulum Merdeka\PJOK SMP VIII KM\Powerpoint\Bab 6 Rounders\6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7614" y="709491"/>
            <a:ext cx="6876914" cy="500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63195" y="5714344"/>
            <a:ext cx="3185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 mengadang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48500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5029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C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Gerak 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CE05E1D-9D08-F55E-33C0-4263BEC4DC71}"/>
              </a:ext>
            </a:extLst>
          </p:cNvPr>
          <p:cNvSpPr txBox="1"/>
          <p:nvPr/>
        </p:nvSpPr>
        <p:spPr>
          <a:xfrm>
            <a:off x="5551283" y="1446867"/>
            <a:ext cx="650526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Cara melakukan gerak menyentuh </a:t>
            </a:r>
            <a:r>
              <a:rPr lang="id-ID" sz="2400" dirty="0" smtClean="0"/>
              <a:t>atau mematikan lawan: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</a:t>
            </a:r>
            <a:r>
              <a:rPr lang="id-ID" sz="2400" dirty="0" smtClean="0"/>
              <a:t>kaki menginjak garis pembatas.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Perhatikan </a:t>
            </a:r>
            <a:r>
              <a:rPr lang="id-ID" sz="2400" dirty="0"/>
              <a:t>gerak penyerang yang akan </a:t>
            </a:r>
            <a:r>
              <a:rPr lang="id-ID" sz="2400" dirty="0" smtClean="0"/>
              <a:t>melintasi garis yang kalian jaga.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Bergeraklah </a:t>
            </a:r>
            <a:r>
              <a:rPr lang="id-ID" sz="2400" dirty="0"/>
              <a:t>mengikuti arah gerak lawan </a:t>
            </a:r>
            <a:r>
              <a:rPr lang="id-ID" sz="2400" dirty="0" smtClean="0"/>
              <a:t>atau penyerang.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Setelah </a:t>
            </a:r>
            <a:r>
              <a:rPr lang="id-ID" sz="2400" dirty="0"/>
              <a:t>dekat dengan penyerang, </a:t>
            </a:r>
            <a:r>
              <a:rPr lang="id-ID" sz="2400" dirty="0" smtClean="0"/>
              <a:t>julurkan tangan </a:t>
            </a:r>
            <a:r>
              <a:rPr lang="id-ID" sz="2400" dirty="0"/>
              <a:t>untuk </a:t>
            </a:r>
            <a:r>
              <a:rPr lang="id-ID" sz="2400" dirty="0" smtClean="0"/>
              <a:t>meraih atau </a:t>
            </a:r>
            <a:r>
              <a:rPr lang="id-ID" sz="2400" dirty="0"/>
              <a:t>menyentuh bagian tubuh </a:t>
            </a:r>
            <a:r>
              <a:rPr lang="id-ID" sz="2400" dirty="0" smtClean="0"/>
              <a:t>penyerang.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Saat </a:t>
            </a:r>
            <a:r>
              <a:rPr lang="id-ID" sz="2400" dirty="0"/>
              <a:t>menyentuh lawan atau penyerang, </a:t>
            </a:r>
            <a:r>
              <a:rPr lang="id-ID" sz="2400" dirty="0" smtClean="0"/>
              <a:t>tubuh diperbolehkan</a:t>
            </a:r>
            <a:r>
              <a:rPr lang="id-ID" sz="2400" dirty="0"/>
              <a:t> </a:t>
            </a:r>
            <a:r>
              <a:rPr lang="id-ID" sz="2400" dirty="0" smtClean="0"/>
              <a:t>masuk </a:t>
            </a:r>
            <a:r>
              <a:rPr lang="id-ID" sz="2400" dirty="0"/>
              <a:t>petak, tetapi posisi kedua kaki tetap menginjak </a:t>
            </a:r>
            <a:r>
              <a:rPr lang="id-ID" sz="2400" dirty="0" smtClean="0"/>
              <a:t>garis.</a:t>
            </a:r>
            <a:endParaRPr lang="en-ID" sz="2400" dirty="0"/>
          </a:p>
        </p:txBody>
      </p:sp>
      <p:pic>
        <p:nvPicPr>
          <p:cNvPr id="9232" name="Picture 16" descr="D:\JOB ERLANGGA\PPT PJOK SMP VIII Kurikulum Merdeka\PJOK SMP VIII KM\Powerpoint\Bab 6 Rounders\6 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7012" y="475976"/>
            <a:ext cx="7987361" cy="581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2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8" y="167562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D. Permainan Gobak Sodor yang Dimodifikasi 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CE05E1D-9D08-F55E-33C0-4263BEC4DC71}"/>
              </a:ext>
            </a:extLst>
          </p:cNvPr>
          <p:cNvSpPr txBox="1"/>
          <p:nvPr/>
        </p:nvSpPr>
        <p:spPr>
          <a:xfrm>
            <a:off x="6811493" y="1506054"/>
            <a:ext cx="523025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Cara melakukan </a:t>
            </a:r>
            <a:r>
              <a:rPr lang="id-ID" sz="2400" dirty="0" smtClean="0"/>
              <a:t>gerak mengadang: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/>
              <a:t>Pemain dibagi menjadi 2 tim, </a:t>
            </a:r>
            <a:r>
              <a:rPr lang="id-ID" sz="2400" dirty="0" smtClean="0"/>
              <a:t>masing masing </a:t>
            </a:r>
            <a:r>
              <a:rPr lang="id-ID" sz="2400" dirty="0"/>
              <a:t>tim </a:t>
            </a:r>
            <a:r>
              <a:rPr lang="id-ID" sz="2400" dirty="0" smtClean="0"/>
              <a:t>berjumlah 5 orang.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Lakukan </a:t>
            </a:r>
            <a:r>
              <a:rPr lang="id-ID" sz="2400" dirty="0"/>
              <a:t>suit. Tim yang kalah </a:t>
            </a:r>
            <a:r>
              <a:rPr lang="id-ID" sz="2400" dirty="0" smtClean="0"/>
              <a:t>suit bertugas </a:t>
            </a:r>
            <a:r>
              <a:rPr lang="id-ID" sz="2400" dirty="0"/>
              <a:t>menjadi </a:t>
            </a:r>
            <a:r>
              <a:rPr lang="id-ID" sz="2400" dirty="0" smtClean="0"/>
              <a:t>penjaga atau </a:t>
            </a:r>
            <a:r>
              <a:rPr lang="id-ID" sz="2400" dirty="0"/>
              <a:t>pengadang garis </a:t>
            </a:r>
            <a:r>
              <a:rPr lang="id-ID" sz="2400" dirty="0" smtClean="0"/>
              <a:t>lapangan.</a:t>
            </a:r>
            <a:endParaRPr lang="id-ID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400" dirty="0" smtClean="0"/>
              <a:t>Tim </a:t>
            </a:r>
            <a:r>
              <a:rPr lang="id-ID" sz="2400" dirty="0"/>
              <a:t>penjaga bertugas menjaga </a:t>
            </a:r>
            <a:r>
              <a:rPr lang="id-ID" sz="2400" dirty="0" smtClean="0"/>
              <a:t>garis. Setiap </a:t>
            </a:r>
            <a:r>
              <a:rPr lang="id-ID" sz="2400" dirty="0"/>
              <a:t>garis dijaga </a:t>
            </a:r>
            <a:r>
              <a:rPr lang="id-ID" sz="2400" dirty="0" smtClean="0"/>
              <a:t>oleh 1 </a:t>
            </a:r>
            <a:r>
              <a:rPr lang="id-ID" sz="2400" dirty="0"/>
              <a:t>orang (</a:t>
            </a:r>
            <a:r>
              <a:rPr lang="id-ID" sz="2400" dirty="0" smtClean="0"/>
              <a:t>4 orang </a:t>
            </a:r>
            <a:r>
              <a:rPr lang="id-ID" sz="2400" dirty="0"/>
              <a:t>berjaga di 4 garis </a:t>
            </a:r>
            <a:r>
              <a:rPr lang="id-ID" sz="2400" dirty="0" smtClean="0"/>
              <a:t>horizontal dan </a:t>
            </a:r>
            <a:r>
              <a:rPr lang="id-ID" sz="2400" dirty="0"/>
              <a:t>1 </a:t>
            </a:r>
            <a:r>
              <a:rPr lang="id-ID" sz="2400" dirty="0" smtClean="0"/>
              <a:t>orang berjaga </a:t>
            </a:r>
            <a:r>
              <a:rPr lang="id-ID" sz="2400" dirty="0"/>
              <a:t>di garis vertikal atau garis tengah lapangan</a:t>
            </a:r>
            <a:r>
              <a:rPr lang="id-ID" sz="2400" dirty="0" smtClean="0"/>
              <a:t>).</a:t>
            </a:r>
            <a:endParaRPr lang="id-ID" sz="2400" dirty="0"/>
          </a:p>
        </p:txBody>
      </p:sp>
      <p:pic>
        <p:nvPicPr>
          <p:cNvPr id="14350" name="Picture 14" descr="D:\JOB ERLANGGA\PPT PJOK SMP VIII Kurikulum Merdeka\PJOK SMP VIII KM\Powerpoint\Bab 6 Rounders\6 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83" y="690782"/>
            <a:ext cx="7517842" cy="5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08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8" y="167562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D. Permainan Gobak Sodor yang Dimodifikasi 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CE05E1D-9D08-F55E-33C0-4263BEC4DC71}"/>
              </a:ext>
            </a:extLst>
          </p:cNvPr>
          <p:cNvSpPr txBox="1"/>
          <p:nvPr/>
        </p:nvSpPr>
        <p:spPr>
          <a:xfrm>
            <a:off x="6675547" y="1407941"/>
            <a:ext cx="55279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Tim </a:t>
            </a:r>
            <a:r>
              <a:rPr lang="id-ID" sz="2200" dirty="0"/>
              <a:t>yang menang suit </a:t>
            </a:r>
            <a:r>
              <a:rPr lang="id-ID" sz="2200" dirty="0" smtClean="0"/>
              <a:t>bertugas menjadi </a:t>
            </a:r>
            <a:r>
              <a:rPr lang="id-ID" sz="2200" dirty="0"/>
              <a:t>penyerang, </a:t>
            </a:r>
            <a:r>
              <a:rPr lang="id-ID" sz="2200" dirty="0" smtClean="0"/>
              <a:t>berlari menerobos </a:t>
            </a:r>
            <a:r>
              <a:rPr lang="id-ID" sz="2200" dirty="0"/>
              <a:t>masuk dari petak </a:t>
            </a:r>
            <a:r>
              <a:rPr lang="id-ID" sz="2200" dirty="0" smtClean="0"/>
              <a:t>paling depan </a:t>
            </a:r>
            <a:r>
              <a:rPr lang="id-ID" sz="2200" dirty="0"/>
              <a:t>ke petak yang </a:t>
            </a:r>
            <a:r>
              <a:rPr lang="id-ID" sz="2200" dirty="0" smtClean="0"/>
              <a:t>lain  sampai dapat </a:t>
            </a:r>
            <a:r>
              <a:rPr lang="id-ID" sz="2200" dirty="0"/>
              <a:t>mengelilingi semua </a:t>
            </a:r>
            <a:r>
              <a:rPr lang="id-ID" sz="2200" dirty="0" smtClean="0"/>
              <a:t>petak.</a:t>
            </a:r>
            <a:endParaRPr lang="id-ID" sz="22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Pemain </a:t>
            </a:r>
            <a:r>
              <a:rPr lang="id-ID" sz="2200" dirty="0"/>
              <a:t>yang berhasil </a:t>
            </a:r>
            <a:r>
              <a:rPr lang="id-ID" sz="2200" dirty="0" smtClean="0"/>
              <a:t>melewati semua </a:t>
            </a:r>
            <a:r>
              <a:rPr lang="id-ID" sz="2200" dirty="0"/>
              <a:t>petak dari depan </a:t>
            </a:r>
            <a:r>
              <a:rPr lang="id-ID" sz="2200" dirty="0" smtClean="0"/>
              <a:t>sampai belakang </a:t>
            </a:r>
            <a:r>
              <a:rPr lang="id-ID" sz="2200" dirty="0"/>
              <a:t>tanpa tersentuh oleh </a:t>
            </a:r>
            <a:r>
              <a:rPr lang="id-ID" sz="2200" dirty="0" smtClean="0"/>
              <a:t>tim pengadang </a:t>
            </a:r>
            <a:r>
              <a:rPr lang="id-ID" sz="2200" dirty="0"/>
              <a:t>atau </a:t>
            </a:r>
            <a:r>
              <a:rPr lang="id-ID" sz="2200" dirty="0" smtClean="0"/>
              <a:t>penjaga akan </a:t>
            </a:r>
            <a:r>
              <a:rPr lang="id-ID" sz="2200" dirty="0"/>
              <a:t>mendapatkan nilai 1</a:t>
            </a:r>
            <a:r>
              <a:rPr lang="id-ID" sz="2200" dirty="0" smtClean="0"/>
              <a:t>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sv-SE" sz="2400" dirty="0"/>
              <a:t>Pemain yang berhasil melewati </a:t>
            </a:r>
            <a:r>
              <a:rPr lang="sv-SE" sz="2400" dirty="0" smtClean="0"/>
              <a:t>semua</a:t>
            </a:r>
            <a:r>
              <a:rPr lang="id-ID" sz="2400" dirty="0" smtClean="0"/>
              <a:t> </a:t>
            </a:r>
            <a:r>
              <a:rPr lang="sv-SE" sz="2400" dirty="0" smtClean="0"/>
              <a:t>petak </a:t>
            </a:r>
            <a:r>
              <a:rPr lang="sv-SE" sz="2400" dirty="0"/>
              <a:t>dari </a:t>
            </a:r>
            <a:r>
              <a:rPr lang="sv-SE" sz="2400" dirty="0" smtClean="0"/>
              <a:t>belakang</a:t>
            </a:r>
            <a:r>
              <a:rPr lang="id-ID" sz="2400" dirty="0" smtClean="0"/>
              <a:t> </a:t>
            </a:r>
            <a:r>
              <a:rPr lang="sv-SE" sz="2400" dirty="0" smtClean="0"/>
              <a:t>sampai </a:t>
            </a:r>
            <a:r>
              <a:rPr lang="sv-SE" sz="2400" dirty="0"/>
              <a:t>depan tanpa tersentuh tim penjaga </a:t>
            </a:r>
            <a:r>
              <a:rPr lang="sv-SE" sz="2400" dirty="0" smtClean="0"/>
              <a:t>akan</a:t>
            </a:r>
            <a:r>
              <a:rPr lang="id-ID" sz="2400" dirty="0" smtClean="0"/>
              <a:t> </a:t>
            </a:r>
            <a:r>
              <a:rPr lang="sv-SE" sz="2400" dirty="0" smtClean="0"/>
              <a:t>mendapatkan</a:t>
            </a:r>
            <a:r>
              <a:rPr lang="id-ID" sz="2400" dirty="0"/>
              <a:t> </a:t>
            </a:r>
            <a:r>
              <a:rPr lang="sv-SE" sz="2400" dirty="0" smtClean="0"/>
              <a:t>nilai 1</a:t>
            </a:r>
            <a:r>
              <a:rPr lang="id-ID" sz="2400" dirty="0" smtClean="0"/>
              <a:t>.</a:t>
            </a:r>
            <a:endParaRPr lang="en-ID" sz="2200" dirty="0"/>
          </a:p>
        </p:txBody>
      </p:sp>
      <p:pic>
        <p:nvPicPr>
          <p:cNvPr id="6" name="Picture 14" descr="D:\JOB ERLANGGA\PPT PJOK SMP VIII Kurikulum Merdeka\PJOK SMP VIII KM\Powerpoint\Bab 6 Rounders\6 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83" y="690782"/>
            <a:ext cx="7517842" cy="5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20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177317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D. Permainan Gobak Sodor yang Dimodifikasi 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CE05E1D-9D08-F55E-33C0-4263BEC4DC71}"/>
              </a:ext>
            </a:extLst>
          </p:cNvPr>
          <p:cNvSpPr txBox="1"/>
          <p:nvPr/>
        </p:nvSpPr>
        <p:spPr>
          <a:xfrm>
            <a:off x="6877316" y="1508757"/>
            <a:ext cx="504584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Pemain </a:t>
            </a:r>
            <a:r>
              <a:rPr lang="id-ID" sz="2200" dirty="0"/>
              <a:t>yang dapat melewati keliling petak dengan selamat akan mendapatkan nilai </a:t>
            </a:r>
            <a:r>
              <a:rPr lang="id-ID" sz="2200" dirty="0" smtClean="0"/>
              <a:t>2.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Apabila </a:t>
            </a:r>
            <a:r>
              <a:rPr lang="id-ID" sz="2200" dirty="0"/>
              <a:t>ada penyerang yang berhasil tersentuh tim penjaga, akan terjadi pertukaran posisi permainan (tim penjaga bertugas menjadi penyerang, sedangkan tim penyerang bertugas menjadi </a:t>
            </a:r>
            <a:r>
              <a:rPr lang="id-ID" sz="2200" dirty="0" smtClean="0"/>
              <a:t>penjaga)/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Pemenang </a:t>
            </a:r>
            <a:r>
              <a:rPr lang="id-ID" sz="2200" dirty="0"/>
              <a:t>permainan gobak sodor yang dimodifikasi ditentukan oleh jumlah nilai terbanyak yang diperoleh </a:t>
            </a:r>
            <a:r>
              <a:rPr lang="id-ID" sz="2200" dirty="0" smtClean="0"/>
              <a:t>tim.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id-ID" sz="2200" dirty="0" smtClean="0"/>
              <a:t>Durasi </a:t>
            </a:r>
            <a:r>
              <a:rPr lang="id-ID" sz="2200" dirty="0"/>
              <a:t>permainan adalah 2 × 15 </a:t>
            </a:r>
            <a:r>
              <a:rPr lang="id-ID" sz="2200" dirty="0" smtClean="0"/>
              <a:t>menit.</a:t>
            </a:r>
            <a:endParaRPr lang="id-ID" sz="2200" dirty="0"/>
          </a:p>
        </p:txBody>
      </p:sp>
      <p:pic>
        <p:nvPicPr>
          <p:cNvPr id="6" name="Picture 14" descr="D:\JOB ERLANGGA\PPT PJOK SMP VIII Kurikulum Merdeka\PJOK SMP VIII KM\Powerpoint\Bab 6 Rounders\6 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83" y="690782"/>
            <a:ext cx="7517842" cy="5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16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B119782-D979-E308-B971-6EB0B3AAEAFA}"/>
              </a:ext>
            </a:extLst>
          </p:cNvPr>
          <p:cNvGrpSpPr/>
          <p:nvPr/>
        </p:nvGrpSpPr>
        <p:grpSpPr>
          <a:xfrm>
            <a:off x="280816" y="149535"/>
            <a:ext cx="1212868" cy="1228567"/>
            <a:chOff x="4340143" y="1954100"/>
            <a:chExt cx="1428751" cy="1447246"/>
          </a:xfrm>
        </p:grpSpPr>
        <p:pic>
          <p:nvPicPr>
            <p:cNvPr id="10" name="Picture 2" descr="E:\ELISA\ERLANGGA LISA\2017\TEMPLATE PPT\SMP Penjaskes Orkes (K13N)\untuk BAB penjas.png">
              <a:extLst>
                <a:ext uri="{FF2B5EF4-FFF2-40B4-BE49-F238E27FC236}">
                  <a16:creationId xmlns="" xmlns:a16="http://schemas.microsoft.com/office/drawing/2014/main" id="{0501260C-7978-8ECD-7006-429D358C0A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8A75477-95C6-800D-0AFF-DC5177A857D3}"/>
                </a:ext>
              </a:extLst>
            </p:cNvPr>
            <p:cNvSpPr/>
            <p:nvPr/>
          </p:nvSpPr>
          <p:spPr>
            <a:xfrm>
              <a:off x="4505453" y="2200668"/>
              <a:ext cx="1068128" cy="978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id-ID" sz="2400" b="1" dirty="0">
                  <a:solidFill>
                    <a:schemeClr val="bg1"/>
                  </a:solidFill>
                </a:rPr>
                <a:t>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2C24A91-FFC8-4068-47BF-FAC3F4161A63}"/>
              </a:ext>
            </a:extLst>
          </p:cNvPr>
          <p:cNvSpPr txBox="1"/>
          <p:nvPr/>
        </p:nvSpPr>
        <p:spPr>
          <a:xfrm>
            <a:off x="1399456" y="253341"/>
            <a:ext cx="7405683" cy="127324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85568" tIns="142783" rIns="285568" bIns="142783" rtlCol="0">
            <a:spAutoFit/>
          </a:bodyPr>
          <a:lstStyle/>
          <a:p>
            <a:r>
              <a:rPr lang="id-ID" sz="3200" b="1" dirty="0" smtClean="0">
                <a:solidFill>
                  <a:srgbClr val="7030A0"/>
                </a:solidFill>
              </a:rPr>
              <a:t>Permainan Tradisional Anak Indonesia: Gobak Sodor</a:t>
            </a:r>
            <a:endParaRPr lang="en-US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E3F6FAEA-0132-A009-ED46-ED113C2DB671}"/>
              </a:ext>
            </a:extLst>
          </p:cNvPr>
          <p:cNvGrpSpPr/>
          <p:nvPr/>
        </p:nvGrpSpPr>
        <p:grpSpPr>
          <a:xfrm>
            <a:off x="0" y="1935310"/>
            <a:ext cx="4735815" cy="2498785"/>
            <a:chOff x="0" y="1847850"/>
            <a:chExt cx="3361583" cy="1874089"/>
          </a:xfrm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6CC72A31-61D8-3361-CA1D-C13465408F0E}"/>
                </a:ext>
              </a:extLst>
            </p:cNvPr>
            <p:cNvSpPr/>
            <p:nvPr/>
          </p:nvSpPr>
          <p:spPr>
            <a:xfrm>
              <a:off x="1" y="2190750"/>
              <a:ext cx="3361582" cy="153118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Menunjukkan </a:t>
              </a:r>
              <a:r>
                <a:rPr lang="id-ID" sz="2000" dirty="0"/>
                <a:t>kemampuan dalam mempraktikkan gerak spesifik permainan gobak </a:t>
              </a:r>
              <a:r>
                <a:rPr lang="id-ID" sz="2000" dirty="0" smtClean="0"/>
                <a:t>sodor.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Menganalisis </a:t>
              </a:r>
              <a:r>
                <a:rPr lang="id-ID" sz="2000" dirty="0"/>
                <a:t>fakta, konsep, dan prosedur dalam melakukan gerak spesifik permainan gobak </a:t>
              </a:r>
              <a:r>
                <a:rPr lang="id-ID" sz="2000" dirty="0" smtClean="0"/>
                <a:t>sodor.</a:t>
              </a:r>
              <a:endParaRPr lang="en-US" sz="2000" dirty="0">
                <a:cs typeface="Calibri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FFD2C66-8CEC-CBBE-E0CB-7F6BB10E238A}"/>
                </a:ext>
              </a:extLst>
            </p:cNvPr>
            <p:cNvSpPr/>
            <p:nvPr/>
          </p:nvSpPr>
          <p:spPr>
            <a:xfrm>
              <a:off x="0" y="1847850"/>
              <a:ext cx="3361582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A1DE567-DA1C-5C7F-36FE-182B3F68F8C3}"/>
              </a:ext>
            </a:extLst>
          </p:cNvPr>
          <p:cNvSpPr/>
          <p:nvPr/>
        </p:nvSpPr>
        <p:spPr>
          <a:xfrm>
            <a:off x="73949" y="1962545"/>
            <a:ext cx="2507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Tujuan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pembelajaran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  <p:pic>
        <p:nvPicPr>
          <p:cNvPr id="13325" name="Picture 13" descr="D:\JOB ERLANGGA\PPT PJOK SMP VIII Kurikulum Merdeka\PJOK SMP VIII KM\Powerpoint\Bab 6 Rounders\6 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14" y="586268"/>
            <a:ext cx="7804788" cy="568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22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FCEABBF4-5BB8-AEE1-E03D-5EA5284D3407}"/>
              </a:ext>
            </a:extLst>
          </p:cNvPr>
          <p:cNvGrpSpPr/>
          <p:nvPr/>
        </p:nvGrpSpPr>
        <p:grpSpPr>
          <a:xfrm>
            <a:off x="583843" y="1404155"/>
            <a:ext cx="10714616" cy="4653220"/>
            <a:chOff x="0" y="1847850"/>
            <a:chExt cx="4038600" cy="3489913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52552547-371E-D0BB-3BFD-9FFA8F4A29B7}"/>
                </a:ext>
              </a:extLst>
            </p:cNvPr>
            <p:cNvSpPr/>
            <p:nvPr/>
          </p:nvSpPr>
          <p:spPr>
            <a:xfrm>
              <a:off x="0" y="2190750"/>
              <a:ext cx="4038600" cy="314701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ts val="800"/>
                </a:spcBef>
              </a:pPr>
              <a:r>
                <a:rPr lang="en-US" sz="2000" b="1" dirty="0" err="1">
                  <a:cs typeface="Calibri" pitchFamily="34" charset="0"/>
                </a:rPr>
                <a:t>Mandiri</a:t>
              </a:r>
              <a:r>
                <a:rPr lang="en-US" sz="2000" b="1" dirty="0">
                  <a:cs typeface="Calibri" pitchFamily="34" charset="0"/>
                </a:rPr>
                <a:t>: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/>
                <a:t>Kesadaran akan diri dan situasi yang dihadapi, yaitu mengendalikan emosi </a:t>
              </a:r>
              <a:r>
                <a:rPr lang="id-ID" sz="2000" dirty="0" smtClean="0"/>
                <a:t>saat</a:t>
              </a:r>
              <a:r>
                <a:rPr lang="id-ID" sz="2000" dirty="0"/>
                <a:t> </a:t>
              </a:r>
              <a:r>
                <a:rPr lang="id-ID" sz="2000" dirty="0" smtClean="0"/>
                <a:t>bermain</a:t>
              </a:r>
              <a:r>
                <a:rPr lang="en-US" sz="2000" dirty="0" smtClean="0">
                  <a:cs typeface="Calibri" pitchFamily="34" charset="0"/>
                </a:rPr>
                <a:t>.</a:t>
              </a:r>
              <a:endParaRPr lang="en-US" sz="2000" dirty="0">
                <a:cs typeface="Calibri" pitchFamily="34" charset="0"/>
              </a:endParaRP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/>
                <a:t>Melaksanakan tugas dengan </a:t>
              </a:r>
              <a:r>
                <a:rPr lang="id-ID" sz="2000" dirty="0" smtClean="0"/>
                <a:t>baik</a:t>
              </a:r>
              <a:r>
                <a:rPr lang="en-US" sz="2000" dirty="0" smtClean="0">
                  <a:cs typeface="Calibri" pitchFamily="34" charset="0"/>
                </a:rPr>
                <a:t>.</a:t>
              </a:r>
              <a:endParaRPr lang="id-ID" sz="2000" dirty="0" smtClean="0">
                <a:cs typeface="Calibri" pitchFamily="34" charset="0"/>
              </a:endParaRP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/>
                <a:t>Menjaga sportivitas saat </a:t>
              </a:r>
              <a:r>
                <a:rPr lang="id-ID" sz="2000" dirty="0" smtClean="0"/>
                <a:t>bermain.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sv-SE" sz="2000" dirty="0"/>
                <a:t>Pengaturan diri, yaitu mengatur kegiatan dan beristirahat serta membuat </a:t>
              </a:r>
              <a:r>
                <a:rPr lang="sv-SE" sz="2000" dirty="0" smtClean="0"/>
                <a:t>jadwal</a:t>
              </a:r>
              <a:r>
                <a:rPr lang="id-ID" sz="2000" dirty="0" smtClean="0"/>
                <a:t> </a:t>
              </a:r>
              <a:r>
                <a:rPr lang="sv-SE" sz="2000" dirty="0" smtClean="0"/>
                <a:t>kegiatan sehari-hari</a:t>
              </a:r>
              <a:r>
                <a:rPr lang="id-ID" sz="2000" dirty="0" smtClean="0"/>
                <a:t>.</a:t>
              </a:r>
              <a:endParaRPr lang="id-ID" sz="2000" dirty="0">
                <a:cs typeface="Calibri" pitchFamily="34" charset="0"/>
              </a:endParaRPr>
            </a:p>
            <a:p>
              <a:pPr eaLnBrk="0" hangingPunct="0">
                <a:spcBef>
                  <a:spcPts val="800"/>
                </a:spcBef>
              </a:pPr>
              <a:r>
                <a:rPr lang="en-US" sz="2000" b="1" dirty="0">
                  <a:cs typeface="Calibri" pitchFamily="34" charset="0"/>
                </a:rPr>
                <a:t>Gotong Royong: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en-US" sz="2000" dirty="0" err="1">
                  <a:cs typeface="Calibri" pitchFamily="34" charset="0"/>
                </a:rPr>
                <a:t>Berkolaborasi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dengan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baik</a:t>
              </a:r>
              <a:r>
                <a:rPr lang="en-US" sz="2000" dirty="0">
                  <a:cs typeface="Calibri" pitchFamily="34" charset="0"/>
                </a:rPr>
                <a:t>, </a:t>
              </a:r>
              <a:r>
                <a:rPr lang="en-US" sz="2000" dirty="0" err="1">
                  <a:cs typeface="Calibri" pitchFamily="34" charset="0"/>
                </a:rPr>
                <a:t>seperti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bekerja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bersama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dengan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kelompok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saat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pembelajaran</a:t>
              </a:r>
              <a:r>
                <a:rPr lang="id-ID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atau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bermain</a:t>
              </a:r>
              <a:r>
                <a:rPr lang="en-US" sz="2000" dirty="0">
                  <a:cs typeface="Calibri" pitchFamily="34" charset="0"/>
                </a:rPr>
                <a:t>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en-US" sz="2000" dirty="0" err="1">
                  <a:cs typeface="Calibri" pitchFamily="34" charset="0"/>
                </a:rPr>
                <a:t>Berbagi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dengan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baik</a:t>
              </a:r>
              <a:r>
                <a:rPr lang="en-US" sz="2000" dirty="0">
                  <a:cs typeface="Calibri" pitchFamily="34" charset="0"/>
                </a:rPr>
                <a:t> dan </a:t>
              </a:r>
              <a:r>
                <a:rPr lang="en-US" sz="2000" dirty="0" err="1">
                  <a:cs typeface="Calibri" pitchFamily="34" charset="0"/>
                </a:rPr>
                <a:t>dapat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menerapkannya</a:t>
              </a:r>
              <a:r>
                <a:rPr lang="en-US" sz="2000" dirty="0">
                  <a:cs typeface="Calibri" pitchFamily="34" charset="0"/>
                </a:rPr>
                <a:t>, </a:t>
              </a:r>
              <a:r>
                <a:rPr lang="en-US" sz="2000" dirty="0" err="1">
                  <a:cs typeface="Calibri" pitchFamily="34" charset="0"/>
                </a:rPr>
                <a:t>seperti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menggunakan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peralatan</a:t>
              </a:r>
              <a:r>
                <a:rPr lang="en-US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secara</a:t>
              </a:r>
              <a:r>
                <a:rPr lang="id-ID" sz="2000" dirty="0">
                  <a:cs typeface="Calibri" pitchFamily="34" charset="0"/>
                </a:rPr>
                <a:t> </a:t>
              </a:r>
              <a:r>
                <a:rPr lang="en-US" sz="2000" dirty="0" err="1">
                  <a:cs typeface="Calibri" pitchFamily="34" charset="0"/>
                </a:rPr>
                <a:t>bergantian</a:t>
              </a:r>
              <a:r>
                <a:rPr lang="en-US" sz="2000" dirty="0">
                  <a:cs typeface="Calibri" pitchFamily="34" charset="0"/>
                </a:rPr>
                <a:t> dan </a:t>
              </a:r>
              <a:r>
                <a:rPr lang="en-US" sz="2000" dirty="0" err="1">
                  <a:cs typeface="Calibri" pitchFamily="34" charset="0"/>
                </a:rPr>
                <a:t>berbagi</a:t>
              </a:r>
              <a:r>
                <a:rPr lang="en-US" sz="2000" dirty="0">
                  <a:cs typeface="Calibri" pitchFamily="34" charset="0"/>
                </a:rPr>
                <a:t> area </a:t>
              </a:r>
              <a:r>
                <a:rPr lang="en-US" sz="2000" dirty="0" err="1">
                  <a:cs typeface="Calibri" pitchFamily="34" charset="0"/>
                </a:rPr>
                <a:t>berlatih</a:t>
              </a:r>
              <a:r>
                <a:rPr lang="en-US" sz="2000" dirty="0" smtClean="0">
                  <a:cs typeface="Calibri" pitchFamily="34" charset="0"/>
                </a:rPr>
                <a:t>.</a:t>
              </a:r>
              <a:endParaRPr lang="en-US" sz="2000" dirty="0">
                <a:cs typeface="Calibri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3286B400-5A89-38C7-0E0E-E7D55F339586}"/>
                </a:ext>
              </a:extLst>
            </p:cNvPr>
            <p:cNvSpPr/>
            <p:nvPr/>
          </p:nvSpPr>
          <p:spPr>
            <a:xfrm>
              <a:off x="0" y="1847850"/>
              <a:ext cx="4038600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2791322E-DF5B-DE52-3130-4B9C8AEF8AD6}"/>
              </a:ext>
            </a:extLst>
          </p:cNvPr>
          <p:cNvSpPr/>
          <p:nvPr/>
        </p:nvSpPr>
        <p:spPr>
          <a:xfrm>
            <a:off x="583843" y="1432700"/>
            <a:ext cx="45360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id-ID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Profil Pelajar Pancasila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166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78" name="Picture 54" descr="D:\JOB ERLANGGA\PPT PJOK SMP VIII Kurikulum Merdeka\PJOK SMP VIII KM\Powerpoint\Bab 6 Rounders\6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6" y="2021983"/>
            <a:ext cx="4964628" cy="361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ADE0438-290C-9A7D-E881-80029E6AB97C}"/>
              </a:ext>
            </a:extLst>
          </p:cNvPr>
          <p:cNvSpPr/>
          <p:nvPr/>
        </p:nvSpPr>
        <p:spPr>
          <a:xfrm>
            <a:off x="214894" y="407301"/>
            <a:ext cx="57616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Mencari dan Menemukan Gerak</a:t>
            </a:r>
            <a:endParaRPr lang="en-US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CC12F8C-B650-D869-FCE2-4D8049AB15CD}"/>
              </a:ext>
            </a:extLst>
          </p:cNvPr>
          <p:cNvSpPr/>
          <p:nvPr/>
        </p:nvSpPr>
        <p:spPr>
          <a:xfrm>
            <a:off x="140666" y="1190986"/>
            <a:ext cx="103750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cs typeface="Arial" pitchFamily="34" charset="0"/>
              </a:rPr>
              <a:t>Mari </a:t>
            </a:r>
            <a:r>
              <a:rPr lang="en-US" sz="2400" dirty="0" err="1">
                <a:cs typeface="Arial" pitchFamily="34" charset="0"/>
              </a:rPr>
              <a:t>kita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awali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dengan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kegiatan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mencari</a:t>
            </a:r>
            <a:r>
              <a:rPr lang="en-US" sz="2400" dirty="0">
                <a:cs typeface="Arial" pitchFamily="34" charset="0"/>
              </a:rPr>
              <a:t> dan </a:t>
            </a:r>
            <a:r>
              <a:rPr lang="en-US" sz="2400" dirty="0" err="1">
                <a:cs typeface="Arial" pitchFamily="34" charset="0"/>
              </a:rPr>
              <a:t>menemukan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gerak</a:t>
            </a:r>
            <a:r>
              <a:rPr lang="en-US" sz="2400" dirty="0">
                <a:cs typeface="Arial" pitchFamily="34" charset="0"/>
              </a:rPr>
              <a:t> yang </a:t>
            </a:r>
            <a:r>
              <a:rPr lang="en-US" sz="2400" dirty="0" err="1">
                <a:cs typeface="Arial" pitchFamily="34" charset="0"/>
              </a:rPr>
              <a:t>ada</a:t>
            </a:r>
            <a:r>
              <a:rPr lang="id-ID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dalam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smtClean="0">
                <a:cs typeface="Arial" pitchFamily="34" charset="0"/>
              </a:rPr>
              <a:t>p</a:t>
            </a:r>
            <a:r>
              <a:rPr lang="id-ID" sz="2400" dirty="0" smtClean="0">
                <a:cs typeface="Arial" pitchFamily="34" charset="0"/>
              </a:rPr>
              <a:t>ermainan tradisional</a:t>
            </a:r>
            <a:r>
              <a:rPr lang="en-US" sz="2400" dirty="0" smtClean="0">
                <a:cs typeface="Arial" pitchFamily="34" charset="0"/>
              </a:rPr>
              <a:t>. </a:t>
            </a:r>
            <a:r>
              <a:rPr lang="en-US" sz="2400" dirty="0">
                <a:cs typeface="Arial" pitchFamily="34" charset="0"/>
              </a:rPr>
              <a:t>Amati </a:t>
            </a:r>
            <a:r>
              <a:rPr lang="en-US" sz="2400" dirty="0" err="1">
                <a:cs typeface="Arial" pitchFamily="34" charset="0"/>
              </a:rPr>
              <a:t>gambar-gambar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berikut</a:t>
            </a:r>
            <a:r>
              <a:rPr lang="en-US" sz="2400" dirty="0">
                <a:cs typeface="Arial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C001442-02A9-B6B5-5119-2E50ED93DEFC}"/>
              </a:ext>
            </a:extLst>
          </p:cNvPr>
          <p:cNvSpPr txBox="1"/>
          <p:nvPr/>
        </p:nvSpPr>
        <p:spPr>
          <a:xfrm>
            <a:off x="1198441" y="5378460"/>
            <a:ext cx="103064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cs typeface="Arial" panose="020B0604020202020204" pitchFamily="34" charset="0"/>
              </a:rPr>
              <a:t>Lalu, </a:t>
            </a:r>
            <a:r>
              <a:rPr lang="en-ID" sz="2400" dirty="0" err="1">
                <a:cs typeface="Arial" panose="020B0604020202020204" pitchFamily="34" charset="0"/>
              </a:rPr>
              <a:t>tulislah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gerakan</a:t>
            </a:r>
            <a:r>
              <a:rPr lang="en-ID" sz="2400" dirty="0">
                <a:cs typeface="Arial" panose="020B0604020202020204" pitchFamily="34" charset="0"/>
              </a:rPr>
              <a:t> yang </a:t>
            </a:r>
            <a:r>
              <a:rPr lang="en-ID" sz="2400" dirty="0" err="1">
                <a:cs typeface="Arial" panose="020B0604020202020204" pitchFamily="34" charset="0"/>
              </a:rPr>
              <a:t>ada</a:t>
            </a:r>
            <a:r>
              <a:rPr lang="en-ID" sz="2400" dirty="0">
                <a:cs typeface="Arial" panose="020B0604020202020204" pitchFamily="34" charset="0"/>
              </a:rPr>
              <a:t> pada </a:t>
            </a:r>
            <a:r>
              <a:rPr lang="en-ID" sz="2400" dirty="0" err="1">
                <a:cs typeface="Arial" panose="020B0604020202020204" pitchFamily="34" charset="0"/>
              </a:rPr>
              <a:t>gambar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tersebut</a:t>
            </a:r>
            <a:r>
              <a:rPr lang="en-ID" sz="2400" dirty="0">
                <a:cs typeface="Arial" panose="020B0604020202020204" pitchFamily="34" charset="0"/>
              </a:rPr>
              <a:t> dan </a:t>
            </a:r>
            <a:r>
              <a:rPr lang="en-ID" sz="2400" dirty="0" err="1">
                <a:cs typeface="Arial" panose="020B0604020202020204" pitchFamily="34" charset="0"/>
              </a:rPr>
              <a:t>identifikasi</a:t>
            </a:r>
            <a:r>
              <a:rPr lang="id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jenis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gerak</a:t>
            </a:r>
            <a:r>
              <a:rPr lang="en-ID" sz="2400" dirty="0">
                <a:cs typeface="Arial" panose="020B0604020202020204" pitchFamily="34" charset="0"/>
              </a:rPr>
              <a:t> dan </a:t>
            </a:r>
            <a:r>
              <a:rPr lang="en-ID" sz="2400" dirty="0" err="1">
                <a:cs typeface="Arial" panose="020B0604020202020204" pitchFamily="34" charset="0"/>
              </a:rPr>
              <a:t>bagian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tubuh</a:t>
            </a:r>
            <a:r>
              <a:rPr lang="en-ID" sz="2400" dirty="0">
                <a:cs typeface="Arial" panose="020B0604020202020204" pitchFamily="34" charset="0"/>
              </a:rPr>
              <a:t> yang </a:t>
            </a:r>
            <a:r>
              <a:rPr lang="en-ID" sz="2400" dirty="0" err="1">
                <a:cs typeface="Arial" panose="020B0604020202020204" pitchFamily="34" charset="0"/>
              </a:rPr>
              <a:t>digunakan</a:t>
            </a:r>
            <a:r>
              <a:rPr lang="en-ID" sz="2400" dirty="0">
                <a:cs typeface="Arial" panose="020B0604020202020204" pitchFamily="34" charset="0"/>
              </a:rPr>
              <a:t>. </a:t>
            </a:r>
            <a:r>
              <a:rPr lang="en-ID" sz="2400" dirty="0" err="1">
                <a:cs typeface="Arial" panose="020B0604020202020204" pitchFamily="34" charset="0"/>
              </a:rPr>
              <a:t>Kemudian</a:t>
            </a:r>
            <a:r>
              <a:rPr lang="en-ID" sz="2400" dirty="0">
                <a:cs typeface="Arial" panose="020B0604020202020204" pitchFamily="34" charset="0"/>
              </a:rPr>
              <a:t>, </a:t>
            </a:r>
            <a:r>
              <a:rPr lang="en-ID" sz="2400" dirty="0" err="1">
                <a:cs typeface="Arial" panose="020B0604020202020204" pitchFamily="34" charset="0"/>
              </a:rPr>
              <a:t>tulis</a:t>
            </a:r>
            <a:r>
              <a:rPr lang="en-ID" sz="2400" dirty="0">
                <a:cs typeface="Arial" panose="020B0604020202020204" pitchFamily="34" charset="0"/>
              </a:rPr>
              <a:t> pada </a:t>
            </a:r>
            <a:r>
              <a:rPr lang="en-ID" sz="2400" dirty="0" err="1">
                <a:cs typeface="Arial" panose="020B0604020202020204" pitchFamily="34" charset="0"/>
              </a:rPr>
              <a:t>buku</a:t>
            </a:r>
            <a:r>
              <a:rPr lang="id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tugasmu</a:t>
            </a:r>
            <a:r>
              <a:rPr lang="id-ID" sz="2400" dirty="0">
                <a:cs typeface="Arial" panose="020B0604020202020204" pitchFamily="34" charset="0"/>
              </a:rPr>
              <a:t>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372103" y="2416598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</a:t>
            </a:r>
            <a:endParaRPr lang="en-US" sz="2400" dirty="0"/>
          </a:p>
        </p:txBody>
      </p:sp>
      <p:pic>
        <p:nvPicPr>
          <p:cNvPr id="1079" name="Picture 55" descr="D:\JOB ERLANGGA\PPT PJOK SMP VIII Kurikulum Merdeka\PJOK SMP VIII KM\Powerpoint\Bab 6 Rounders\6 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419" y="2270951"/>
            <a:ext cx="3908033" cy="305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5289642" y="2479206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2</a:t>
            </a:r>
            <a:endParaRPr lang="en-US" sz="2400" dirty="0"/>
          </a:p>
        </p:txBody>
      </p:sp>
      <p:pic>
        <p:nvPicPr>
          <p:cNvPr id="1080" name="Picture 56" descr="D:\JOB ERLANGGA\PPT PJOK SMP VIII Kurikulum Merdeka\PJOK SMP VIII KM\Powerpoint\Bab 6 Rounders\6 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437" y="2270951"/>
            <a:ext cx="4417466" cy="321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8205337" y="2270951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10313006" y="2165613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</a:t>
            </a:r>
            <a:endParaRPr lang="en-US" sz="2400" dirty="0"/>
          </a:p>
        </p:txBody>
      </p:sp>
      <p:pic>
        <p:nvPicPr>
          <p:cNvPr id="1081" name="Picture 57" descr="D:\JOB ERLANGGA\PPT PJOK SMP VIII Kurikulum Merdeka\PJOK SMP VIII KM\Powerpoint\Bab 6 Rounders\6 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820" y="2596445"/>
            <a:ext cx="3753360" cy="253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69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57" descr="D:\JOB ERLANGGA\PPT PJOK SMP VIII Kurikulum Merdeka\PJOK SMP VIII KM\Powerpoint\Bab 6 Rounders\6 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205" y="1235948"/>
            <a:ext cx="6899656" cy="465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Pengertian Olahraga Tradisional Anak Indonesia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234E51-8D2B-89BD-6A20-FC13BEE880CE}"/>
              </a:ext>
            </a:extLst>
          </p:cNvPr>
          <p:cNvSpPr txBox="1"/>
          <p:nvPr/>
        </p:nvSpPr>
        <p:spPr>
          <a:xfrm>
            <a:off x="5555088" y="2170342"/>
            <a:ext cx="555079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>
                <a:cs typeface="Arial" panose="020B0604020202020204" pitchFamily="34" charset="0"/>
              </a:rPr>
              <a:t>Olahraga tradisional anak Indonesia adalah jenis </a:t>
            </a:r>
            <a:r>
              <a:rPr lang="id-ID" sz="2400" dirty="0" smtClean="0">
                <a:cs typeface="Arial" panose="020B0604020202020204" pitchFamily="34" charset="0"/>
              </a:rPr>
              <a:t>olahraga yang </a:t>
            </a:r>
            <a:r>
              <a:rPr lang="id-ID" sz="2400" dirty="0">
                <a:cs typeface="Arial" panose="020B0604020202020204" pitchFamily="34" charset="0"/>
              </a:rPr>
              <a:t>berasal dari permainan asli anak-anak Indonesia, </a:t>
            </a:r>
            <a:r>
              <a:rPr lang="id-ID" sz="2400" dirty="0" smtClean="0">
                <a:cs typeface="Arial" panose="020B0604020202020204" pitchFamily="34" charset="0"/>
              </a:rPr>
              <a:t>khususnya permainan </a:t>
            </a:r>
            <a:r>
              <a:rPr lang="id-ID" sz="2400" dirty="0">
                <a:cs typeface="Arial" panose="020B0604020202020204" pitchFamily="34" charset="0"/>
              </a:rPr>
              <a:t>anak-anak pada zaman dahulu. Olahraga </a:t>
            </a:r>
            <a:r>
              <a:rPr lang="id-ID" sz="2400" dirty="0" smtClean="0">
                <a:cs typeface="Arial" panose="020B0604020202020204" pitchFamily="34" charset="0"/>
              </a:rPr>
              <a:t>tradisional merupakan </a:t>
            </a:r>
            <a:r>
              <a:rPr lang="id-ID" sz="2400" dirty="0">
                <a:cs typeface="Arial" panose="020B0604020202020204" pitchFamily="34" charset="0"/>
              </a:rPr>
              <a:t>salah satu peninggalan budaya dari nenek moyang</a:t>
            </a:r>
            <a:br>
              <a:rPr lang="id-ID" sz="2400" dirty="0">
                <a:cs typeface="Arial" panose="020B0604020202020204" pitchFamily="34" charset="0"/>
              </a:rPr>
            </a:br>
            <a:r>
              <a:rPr lang="id-ID" sz="2400" dirty="0">
                <a:cs typeface="Arial" panose="020B0604020202020204" pitchFamily="34" charset="0"/>
              </a:rPr>
              <a:t>kita yang memiliki kemurnian dan corak tradisi pada </a:t>
            </a:r>
            <a:r>
              <a:rPr lang="id-ID" sz="2400" dirty="0" smtClean="0">
                <a:cs typeface="Arial" panose="020B0604020202020204" pitchFamily="34" charset="0"/>
              </a:rPr>
              <a:t>masing-masing </a:t>
            </a:r>
            <a:r>
              <a:rPr lang="id-ID" sz="2400" dirty="0">
                <a:cs typeface="Arial" panose="020B0604020202020204" pitchFamily="34" charset="0"/>
              </a:rPr>
              <a:t>daerah</a:t>
            </a:r>
            <a:r>
              <a:rPr lang="id-ID" sz="2400" dirty="0" smtClean="0">
                <a:cs typeface="Arial" panose="020B0604020202020204" pitchFamily="34" charset="0"/>
              </a:rPr>
              <a:t>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496271" y="5928658"/>
            <a:ext cx="3185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permainan engrang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96499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54" descr="D:\JOB ERLANGGA\PPT PJOK SMP VIII Kurikulum Merdeka\PJOK SMP VIII KM\Powerpoint\Bab 6 Rounders\6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90177"/>
            <a:ext cx="7733513" cy="563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B. 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234E51-8D2B-89BD-6A20-FC13BEE880CE}"/>
              </a:ext>
            </a:extLst>
          </p:cNvPr>
          <p:cNvSpPr txBox="1"/>
          <p:nvPr/>
        </p:nvSpPr>
        <p:spPr>
          <a:xfrm>
            <a:off x="6645499" y="3819072"/>
            <a:ext cx="534473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Dalam permainan gobak sodor, ada beberapa </a:t>
            </a:r>
            <a:r>
              <a:rPr lang="id-ID" sz="2400" dirty="0" smtClean="0"/>
              <a:t>keterampilan gerak </a:t>
            </a:r>
            <a:r>
              <a:rPr lang="id-ID" sz="2400" dirty="0"/>
              <a:t>spesifik yang perlu dikuasai oleh pemain, antara lain </a:t>
            </a:r>
            <a:r>
              <a:rPr lang="id-ID" sz="2400" dirty="0" smtClean="0"/>
              <a:t>gerak mengadang</a:t>
            </a:r>
            <a:r>
              <a:rPr lang="id-ID" sz="2400" dirty="0"/>
              <a:t>, berlari, dan menyentuh atau mematikan </a:t>
            </a:r>
            <a:r>
              <a:rPr lang="id-ID" sz="2400" dirty="0" smtClean="0"/>
              <a:t>lawan.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83769" y="5407676"/>
            <a:ext cx="3185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permainan gobak sodor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97264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110" name="Picture 14" descr="D:\JOB ERLANGGA\PPT PJOK SMP VIII Kurikulum Merdeka\PJOK SMP VIII KM\Powerpoint\Bab 6 Rounders\6 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745" y="230832"/>
            <a:ext cx="7541405" cy="549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B. 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234E51-8D2B-89BD-6A20-FC13BEE880CE}"/>
              </a:ext>
            </a:extLst>
          </p:cNvPr>
          <p:cNvSpPr txBox="1"/>
          <p:nvPr/>
        </p:nvSpPr>
        <p:spPr>
          <a:xfrm>
            <a:off x="6641206" y="2035204"/>
            <a:ext cx="525887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Pada saat bermain gobak sodor, gerak mengadang </a:t>
            </a:r>
            <a:r>
              <a:rPr lang="id-ID" sz="2400" dirty="0" smtClean="0"/>
              <a:t>diperlukan ketika </a:t>
            </a:r>
            <a:r>
              <a:rPr lang="id-ID" sz="2400" dirty="0"/>
              <a:t>tim penjaga menjaga garis supaya tim penyerang tidak dapat masuk ke petak yang lain. Gerak mengadang dapat </a:t>
            </a:r>
            <a:r>
              <a:rPr lang="id-ID" sz="2400" dirty="0" smtClean="0"/>
              <a:t>dilakukan dengan </a:t>
            </a:r>
            <a:r>
              <a:rPr lang="id-ID" sz="2400" dirty="0"/>
              <a:t>gerak menyamping yang dilakukan dengan </a:t>
            </a:r>
            <a:r>
              <a:rPr lang="id-ID" sz="2400" dirty="0" smtClean="0"/>
              <a:t>menggeserkan kaki </a:t>
            </a:r>
            <a:r>
              <a:rPr lang="id-ID" sz="2400" dirty="0"/>
              <a:t>ke kanan dan ke kiri di atas garis pembatas</a:t>
            </a:r>
            <a:r>
              <a:rPr lang="id-ID" sz="2400" dirty="0" smtClean="0"/>
              <a:t>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860320" y="5262767"/>
            <a:ext cx="3185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 mengadang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19457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B. 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234E51-8D2B-89BD-6A20-FC13BEE880CE}"/>
              </a:ext>
            </a:extLst>
          </p:cNvPr>
          <p:cNvSpPr txBox="1"/>
          <p:nvPr/>
        </p:nvSpPr>
        <p:spPr>
          <a:xfrm>
            <a:off x="6714187" y="3552705"/>
            <a:ext cx="51601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Gerak berlari dilakukan ketika </a:t>
            </a:r>
            <a:r>
              <a:rPr lang="id-ID" sz="2400" dirty="0" smtClean="0"/>
              <a:t>tim penyerang </a:t>
            </a:r>
            <a:r>
              <a:rPr lang="id-ID" sz="2400" dirty="0"/>
              <a:t>akan </a:t>
            </a:r>
            <a:r>
              <a:rPr lang="id-ID" sz="2400" dirty="0" smtClean="0"/>
              <a:t>berpindah dari </a:t>
            </a:r>
            <a:r>
              <a:rPr lang="id-ID" sz="2400" dirty="0"/>
              <a:t>petak satu ke petak lainnya dan </a:t>
            </a:r>
            <a:r>
              <a:rPr lang="id-ID" sz="2400" dirty="0" smtClean="0"/>
              <a:t>menghindari sentuhan penjaga.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723519" y="4910276"/>
            <a:ext cx="3185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 berlari</a:t>
            </a:r>
            <a:endParaRPr lang="en-ID" sz="2400" dirty="0"/>
          </a:p>
        </p:txBody>
      </p:sp>
      <p:pic>
        <p:nvPicPr>
          <p:cNvPr id="5135" name="Picture 15" descr="D:\JOB ERLANGGA\PPT PJOK SMP VIII Kurikulum Merdeka\PJOK SMP VIII KM\Powerpoint\Bab 6 Rounders\6 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764" y="606216"/>
            <a:ext cx="6997591" cy="509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17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199" y="344606"/>
            <a:ext cx="8312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B. Permainan Gobak Sodor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234E51-8D2B-89BD-6A20-FC13BEE880CE}"/>
              </a:ext>
            </a:extLst>
          </p:cNvPr>
          <p:cNvSpPr txBox="1"/>
          <p:nvPr/>
        </p:nvSpPr>
        <p:spPr>
          <a:xfrm>
            <a:off x="7732076" y="2235809"/>
            <a:ext cx="397747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Gerak menyentuh atau mematikan lawan dilakukan ketika </a:t>
            </a:r>
            <a:r>
              <a:rPr lang="id-ID" sz="2400" dirty="0" smtClean="0"/>
              <a:t>tim penjaga </a:t>
            </a:r>
            <a:r>
              <a:rPr lang="id-ID" sz="2400" dirty="0"/>
              <a:t>akan mematikan lawan. Lingkaran merah pada </a:t>
            </a:r>
            <a:r>
              <a:rPr lang="id-ID" sz="2400" dirty="0" smtClean="0"/>
              <a:t>gambar berikut </a:t>
            </a:r>
            <a:r>
              <a:rPr lang="id-ID" sz="2400" dirty="0"/>
              <a:t>menunjukkan contoh gerak menyentuh lawan pada </a:t>
            </a:r>
            <a:r>
              <a:rPr lang="id-ID" sz="2400" dirty="0" smtClean="0"/>
              <a:t>saat bermain </a:t>
            </a:r>
            <a:r>
              <a:rPr lang="id-ID" sz="2400" dirty="0"/>
              <a:t>gobak </a:t>
            </a:r>
            <a:r>
              <a:rPr lang="id-ID" sz="2400" dirty="0" smtClean="0"/>
              <a:t>sodor.</a:t>
            </a:r>
            <a:endParaRPr lang="en-ID" sz="2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192696" y="5529123"/>
            <a:ext cx="56383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 menyentuh atau mematikan lawan</a:t>
            </a:r>
            <a:endParaRPr lang="en-ID" sz="2400" dirty="0"/>
          </a:p>
        </p:txBody>
      </p:sp>
      <p:pic>
        <p:nvPicPr>
          <p:cNvPr id="7" name="Picture 54" descr="D:\JOB ERLANGGA\PPT PJOK SMP VIII Kurikulum Merdeka\PJOK SMP VIII KM\Powerpoint\Bab 6 Rounders\6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0" y="612228"/>
            <a:ext cx="7733513" cy="563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9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722</Words>
  <Application>Microsoft Office PowerPoint</Application>
  <PresentationFormat>Custom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Rifki Kurniawan</cp:lastModifiedBy>
  <cp:revision>31</cp:revision>
  <dcterms:created xsi:type="dcterms:W3CDTF">2022-05-10T01:11:12Z</dcterms:created>
  <dcterms:modified xsi:type="dcterms:W3CDTF">2023-01-25T09:09:57Z</dcterms:modified>
</cp:coreProperties>
</file>