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2" r:id="rId1"/>
  </p:sldMasterIdLst>
  <p:notesMasterIdLst>
    <p:notesMasterId r:id="rId16"/>
  </p:notesMasterIdLst>
  <p:sldIdLst>
    <p:sldId id="295" r:id="rId2"/>
    <p:sldId id="296" r:id="rId3"/>
    <p:sldId id="257" r:id="rId4"/>
    <p:sldId id="298" r:id="rId5"/>
    <p:sldId id="258" r:id="rId6"/>
    <p:sldId id="265" r:id="rId7"/>
    <p:sldId id="261" r:id="rId8"/>
    <p:sldId id="263" r:id="rId9"/>
    <p:sldId id="299" r:id="rId10"/>
    <p:sldId id="300" r:id="rId11"/>
    <p:sldId id="301" r:id="rId12"/>
    <p:sldId id="264" r:id="rId13"/>
    <p:sldId id="302" r:id="rId14"/>
    <p:sldId id="303" r:id="rId15"/>
  </p:sldIdLst>
  <p:sldSz cx="9144000" cy="5143500" type="screen16x9"/>
  <p:notesSz cx="6858000" cy="9144000"/>
  <p:embeddedFontLst>
    <p:embeddedFont>
      <p:font typeface="Adobe Naskh Medium" panose="01010101010101010101" pitchFamily="50" charset="-78"/>
      <p:regular r:id="rId17"/>
    </p:embeddedFont>
    <p:embeddedFont>
      <p:font typeface="Arial Black" panose="020B0A04020102020204" pitchFamily="34" charset="0"/>
      <p:bold r:id="rId18"/>
    </p:embeddedFont>
    <p:embeddedFont>
      <p:font typeface="Arial Rounded MT Bold" panose="020F0704030504030204" pitchFamily="34" charset="0"/>
      <p:regular r:id="rId19"/>
    </p:embeddedFont>
    <p:embeddedFont>
      <p:font typeface="Broadway" panose="04040905080B02020502" pitchFamily="82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Playfair Display" panose="00000500000000000000" pitchFamily="2" charset="0"/>
      <p:regular r:id="rId25"/>
      <p:bold r:id="rId26"/>
      <p:italic r:id="rId27"/>
      <p:boldItalic r:id="rId28"/>
    </p:embeddedFont>
    <p:embeddedFont>
      <p:font typeface="Tinos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EC77CE9-B276-4AB6-A952-685470D25459}">
  <a:tblStyle styleId="{FEC77CE9-B276-4AB6-A952-685470D2545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1328446-1801-40F4-9D5D-7B887D8A4E9B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bg>
      <p:bgPr>
        <a:solidFill>
          <a:schemeClr val="dk1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5" descr="organic-01.png"/>
          <p:cNvPicPr preferRelativeResize="0"/>
          <p:nvPr/>
        </p:nvPicPr>
        <p:blipFill>
          <a:blip r:embed="rId2">
            <a:alphaModFix amt="4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5"/>
          <p:cNvSpPr/>
          <p:nvPr/>
        </p:nvSpPr>
        <p:spPr>
          <a:xfrm>
            <a:off x="2066125" y="715358"/>
            <a:ext cx="6596700" cy="3910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104775" dir="2700000" algn="bl" rotWithShape="0">
              <a:srgbClr val="20124D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5"/>
          <p:cNvSpPr/>
          <p:nvPr/>
        </p:nvSpPr>
        <p:spPr>
          <a:xfrm>
            <a:off x="404975" y="441142"/>
            <a:ext cx="1980300" cy="198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104775" dir="2700000" algn="bl" rotWithShape="0">
              <a:srgbClr val="20124D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539023" y="536390"/>
            <a:ext cx="16134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2798250" y="958750"/>
            <a:ext cx="5503800" cy="324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▹"/>
              <a:defRPr sz="2400"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▸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◦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picture">
  <p:cSld name="TITLE_AND_BODY_1">
    <p:bg>
      <p:bgPr>
        <a:solidFill>
          <a:schemeClr val="dk1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6" descr="organic-01.png"/>
          <p:cNvPicPr preferRelativeResize="0"/>
          <p:nvPr/>
        </p:nvPicPr>
        <p:blipFill>
          <a:blip r:embed="rId2">
            <a:alphaModFix amt="4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/>
          <p:nvPr/>
        </p:nvSpPr>
        <p:spPr>
          <a:xfrm>
            <a:off x="595200" y="588531"/>
            <a:ext cx="7953600" cy="3910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104775" dir="2700000" algn="bl" rotWithShape="0">
              <a:srgbClr val="20124D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1052400" y="1577225"/>
            <a:ext cx="2686200" cy="26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r" rtl="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1pPr>
            <a:lvl2pPr marL="914400" lvl="1" indent="-342900" algn="r" rtl="0">
              <a:spcBef>
                <a:spcPts val="0"/>
              </a:spcBef>
              <a:spcAft>
                <a:spcPts val="0"/>
              </a:spcAft>
              <a:buSzPts val="1800"/>
              <a:buChar char="▸"/>
              <a:defRPr sz="1800"/>
            </a:lvl2pPr>
            <a:lvl3pPr marL="1371600" lvl="2" indent="-342900" algn="r" rtl="0">
              <a:spcBef>
                <a:spcPts val="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800" lvl="3" indent="-342900" algn="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r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r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r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r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1052325" y="757150"/>
            <a:ext cx="2686200" cy="870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4D4A56"/>
              </a:buClr>
              <a:buSzPts val="1800"/>
              <a:buNone/>
              <a:defRPr>
                <a:solidFill>
                  <a:srgbClr val="4D4A56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D4A56"/>
              </a:buClr>
              <a:buSzPts val="1800"/>
              <a:buNone/>
              <a:defRPr>
                <a:solidFill>
                  <a:srgbClr val="4D4A56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D4A56"/>
              </a:buClr>
              <a:buSzPts val="1800"/>
              <a:buNone/>
              <a:defRPr>
                <a:solidFill>
                  <a:srgbClr val="4D4A56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D4A56"/>
              </a:buClr>
              <a:buSzPts val="1800"/>
              <a:buNone/>
              <a:defRPr>
                <a:solidFill>
                  <a:srgbClr val="4D4A56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D4A56"/>
              </a:buClr>
              <a:buSzPts val="1800"/>
              <a:buNone/>
              <a:defRPr>
                <a:solidFill>
                  <a:srgbClr val="4D4A56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D4A56"/>
              </a:buClr>
              <a:buSzPts val="1800"/>
              <a:buNone/>
              <a:defRPr>
                <a:solidFill>
                  <a:srgbClr val="4D4A56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D4A56"/>
              </a:buClr>
              <a:buSzPts val="1800"/>
              <a:buNone/>
              <a:defRPr>
                <a:solidFill>
                  <a:srgbClr val="4D4A56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D4A56"/>
              </a:buClr>
              <a:buSzPts val="1800"/>
              <a:buNone/>
              <a:defRPr>
                <a:solidFill>
                  <a:srgbClr val="4D4A56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D4A56"/>
              </a:buClr>
              <a:buSzPts val="1800"/>
              <a:buNone/>
              <a:defRPr>
                <a:solidFill>
                  <a:srgbClr val="4D4A56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bg>
      <p:bgPr>
        <a:solidFill>
          <a:schemeClr val="dk1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7" descr="organic-02.png"/>
          <p:cNvPicPr preferRelativeResize="0"/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7"/>
          <p:cNvSpPr/>
          <p:nvPr/>
        </p:nvSpPr>
        <p:spPr>
          <a:xfrm>
            <a:off x="2066125" y="715358"/>
            <a:ext cx="6596700" cy="3910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104775" dir="2700000" algn="bl" rotWithShape="0">
              <a:srgbClr val="20124D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7"/>
          <p:cNvSpPr/>
          <p:nvPr/>
        </p:nvSpPr>
        <p:spPr>
          <a:xfrm>
            <a:off x="404975" y="441142"/>
            <a:ext cx="1980300" cy="198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104775" dir="2700000" algn="bl" rotWithShape="0">
              <a:srgbClr val="20124D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534610" y="541179"/>
            <a:ext cx="16134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2757725" y="1123950"/>
            <a:ext cx="2700600" cy="30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▸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5620903" y="1123950"/>
            <a:ext cx="2700600" cy="30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▸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bg>
      <p:bgPr>
        <a:solidFill>
          <a:schemeClr val="dk1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8" descr="organic-03.png"/>
          <p:cNvPicPr preferRelativeResize="0"/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8"/>
          <p:cNvSpPr/>
          <p:nvPr/>
        </p:nvSpPr>
        <p:spPr>
          <a:xfrm>
            <a:off x="2066125" y="715358"/>
            <a:ext cx="6596700" cy="3910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104775" dir="2700000" algn="bl" rotWithShape="0">
              <a:srgbClr val="20124D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8"/>
          <p:cNvSpPr/>
          <p:nvPr/>
        </p:nvSpPr>
        <p:spPr>
          <a:xfrm>
            <a:off x="404975" y="441142"/>
            <a:ext cx="1980300" cy="198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104775" dir="2700000" algn="bl" rotWithShape="0">
              <a:srgbClr val="20124D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381000" y="530127"/>
            <a:ext cx="17781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1"/>
          </p:nvPr>
        </p:nvSpPr>
        <p:spPr>
          <a:xfrm>
            <a:off x="2652481" y="1054700"/>
            <a:ext cx="1855500" cy="328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▹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▸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◦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2"/>
          </p:nvPr>
        </p:nvSpPr>
        <p:spPr>
          <a:xfrm>
            <a:off x="4603343" y="1054700"/>
            <a:ext cx="1855500" cy="328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▹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▸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◦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3"/>
          </p:nvPr>
        </p:nvSpPr>
        <p:spPr>
          <a:xfrm>
            <a:off x="6554205" y="1054700"/>
            <a:ext cx="1855500" cy="328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▹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▸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◦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1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9" descr="organic-01.png"/>
          <p:cNvPicPr preferRelativeResize="0"/>
          <p:nvPr/>
        </p:nvPicPr>
        <p:blipFill>
          <a:blip r:embed="rId2">
            <a:alphaModFix amt="4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9"/>
          <p:cNvSpPr/>
          <p:nvPr/>
        </p:nvSpPr>
        <p:spPr>
          <a:xfrm>
            <a:off x="404975" y="441142"/>
            <a:ext cx="1980300" cy="198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104775" dir="2700000" algn="bl" rotWithShape="0">
              <a:srgbClr val="20124D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428171" y="543067"/>
            <a:ext cx="1729500" cy="161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vertical" type="blank">
  <p:cSld name="BLANK">
    <p:bg>
      <p:bgPr>
        <a:solidFill>
          <a:schemeClr val="dk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2" descr="organic-01.png"/>
          <p:cNvPicPr preferRelativeResize="0"/>
          <p:nvPr/>
        </p:nvPicPr>
        <p:blipFill>
          <a:blip r:embed="rId2">
            <a:alphaModFix amt="4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F3F3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fair Display"/>
              <a:buNone/>
              <a:defRPr sz="1800" b="1" i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fair Display"/>
              <a:buNone/>
              <a:defRPr sz="1800" b="1" i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fair Display"/>
              <a:buNone/>
              <a:defRPr sz="1800" b="1" i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fair Display"/>
              <a:buNone/>
              <a:defRPr sz="1800" b="1" i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fair Display"/>
              <a:buNone/>
              <a:defRPr sz="1800" b="1" i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fair Display"/>
              <a:buNone/>
              <a:defRPr sz="1800" b="1" i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fair Display"/>
              <a:buNone/>
              <a:defRPr sz="1800" b="1" i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fair Display"/>
              <a:buNone/>
              <a:defRPr sz="1800" b="1" i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fair Display"/>
              <a:buNone/>
              <a:defRPr sz="1800" b="1" i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inos"/>
              <a:buChar char="▹"/>
              <a:defRPr sz="3000">
                <a:solidFill>
                  <a:schemeClr val="dk1"/>
                </a:solidFill>
                <a:latin typeface="Tinos"/>
                <a:ea typeface="Tinos"/>
                <a:cs typeface="Tinos"/>
                <a:sym typeface="Tinos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nos"/>
              <a:buChar char="▸"/>
              <a:defRPr sz="2400">
                <a:solidFill>
                  <a:schemeClr val="dk1"/>
                </a:solidFill>
                <a:latin typeface="Tinos"/>
                <a:ea typeface="Tinos"/>
                <a:cs typeface="Tinos"/>
                <a:sym typeface="Tinos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nos"/>
              <a:buChar char="◦"/>
              <a:defRPr sz="2400">
                <a:solidFill>
                  <a:schemeClr val="dk1"/>
                </a:solidFill>
                <a:latin typeface="Tinos"/>
                <a:ea typeface="Tinos"/>
                <a:cs typeface="Tinos"/>
                <a:sym typeface="Tinos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nos"/>
              <a:buChar char="●"/>
              <a:defRPr sz="1800">
                <a:solidFill>
                  <a:schemeClr val="dk1"/>
                </a:solidFill>
                <a:latin typeface="Tinos"/>
                <a:ea typeface="Tinos"/>
                <a:cs typeface="Tinos"/>
                <a:sym typeface="Tinos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nos"/>
              <a:buChar char="○"/>
              <a:defRPr sz="1800">
                <a:solidFill>
                  <a:schemeClr val="dk1"/>
                </a:solidFill>
                <a:latin typeface="Tinos"/>
                <a:ea typeface="Tinos"/>
                <a:cs typeface="Tinos"/>
                <a:sym typeface="Tinos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nos"/>
              <a:buChar char="■"/>
              <a:defRPr sz="1800">
                <a:solidFill>
                  <a:schemeClr val="dk1"/>
                </a:solidFill>
                <a:latin typeface="Tinos"/>
                <a:ea typeface="Tinos"/>
                <a:cs typeface="Tinos"/>
                <a:sym typeface="Tinos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nos"/>
              <a:buChar char="●"/>
              <a:defRPr sz="1800">
                <a:solidFill>
                  <a:schemeClr val="dk1"/>
                </a:solidFill>
                <a:latin typeface="Tinos"/>
                <a:ea typeface="Tinos"/>
                <a:cs typeface="Tinos"/>
                <a:sym typeface="Tinos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nos"/>
              <a:buChar char="○"/>
              <a:defRPr sz="1800">
                <a:solidFill>
                  <a:schemeClr val="dk1"/>
                </a:solidFill>
                <a:latin typeface="Tinos"/>
                <a:ea typeface="Tinos"/>
                <a:cs typeface="Tinos"/>
                <a:sym typeface="Tinos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nos"/>
              <a:buChar char="■"/>
              <a:defRPr sz="1800">
                <a:solidFill>
                  <a:schemeClr val="dk1"/>
                </a:solidFill>
                <a:latin typeface="Tinos"/>
                <a:ea typeface="Tinos"/>
                <a:cs typeface="Tinos"/>
                <a:sym typeface="Tino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3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3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3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3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3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3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3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3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8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7E23E5-C017-E18D-65E6-D8CD24F4DE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</a:t>
            </a:fld>
            <a:endParaRPr lang="en"/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F495AFDF-8A02-EAD0-8A44-39E115AE1274}"/>
              </a:ext>
            </a:extLst>
          </p:cNvPr>
          <p:cNvSpPr/>
          <p:nvPr/>
        </p:nvSpPr>
        <p:spPr>
          <a:xfrm>
            <a:off x="1772544" y="905984"/>
            <a:ext cx="2269429" cy="309907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BF7593-3DAB-9281-0254-30E7979D5F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483" y="996422"/>
            <a:ext cx="2198721" cy="2982961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01DE23B-E846-5F3C-25B0-D2E440F25938}"/>
              </a:ext>
            </a:extLst>
          </p:cNvPr>
          <p:cNvSpPr txBox="1">
            <a:spLocks/>
          </p:cNvSpPr>
          <p:nvPr/>
        </p:nvSpPr>
        <p:spPr>
          <a:xfrm>
            <a:off x="3743268" y="139167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テキスト プレースホルダー 11">
            <a:extLst>
              <a:ext uri="{FF2B5EF4-FFF2-40B4-BE49-F238E27FC236}">
                <a16:creationId xmlns:a16="http://schemas.microsoft.com/office/drawing/2014/main" id="{13975F68-6D75-069A-60DA-723ABDBEA408}"/>
              </a:ext>
            </a:extLst>
          </p:cNvPr>
          <p:cNvSpPr txBox="1">
            <a:spLocks/>
          </p:cNvSpPr>
          <p:nvPr/>
        </p:nvSpPr>
        <p:spPr>
          <a:xfrm>
            <a:off x="3886205" y="1769688"/>
            <a:ext cx="478799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3200" b="1" dirty="0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3200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3200" b="1" dirty="0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3200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3200" b="1" dirty="0">
              <a:solidFill>
                <a:srgbClr val="E8380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" name="直線コネクタ 9">
            <a:extLst>
              <a:ext uri="{FF2B5EF4-FFF2-40B4-BE49-F238E27FC236}">
                <a16:creationId xmlns:a16="http://schemas.microsoft.com/office/drawing/2014/main" id="{513CF7BE-FFD2-016D-01E9-1C4903752566}"/>
              </a:ext>
            </a:extLst>
          </p:cNvPr>
          <p:cNvCxnSpPr/>
          <p:nvPr/>
        </p:nvCxnSpPr>
        <p:spPr>
          <a:xfrm>
            <a:off x="4175251" y="2865918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A29395B1-58B0-E501-D007-34C43C2A1DFD}"/>
              </a:ext>
            </a:extLst>
          </p:cNvPr>
          <p:cNvSpPr/>
          <p:nvPr/>
        </p:nvSpPr>
        <p:spPr>
          <a:xfrm>
            <a:off x="5195760" y="2959241"/>
            <a:ext cx="2134239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 KELAS VII</a:t>
            </a:r>
            <a:endParaRPr lang="id-ID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21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17C0F8C-EA90-3A1D-8B09-6B83D74D721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A743DAC-7E48-1D3D-B4D1-92863C8BFD4A}"/>
              </a:ext>
            </a:extLst>
          </p:cNvPr>
          <p:cNvSpPr/>
          <p:nvPr/>
        </p:nvSpPr>
        <p:spPr>
          <a:xfrm>
            <a:off x="2405849" y="546177"/>
            <a:ext cx="4072270" cy="712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Hikmah </a:t>
            </a:r>
            <a:r>
              <a:rPr lang="en-US" sz="2400" b="1" dirty="0" err="1"/>
              <a:t>Melaksanakan</a:t>
            </a:r>
            <a:r>
              <a:rPr lang="en-US" sz="2400" b="1" dirty="0"/>
              <a:t> Sujud </a:t>
            </a:r>
            <a:r>
              <a:rPr lang="en-US" sz="2400" b="1" dirty="0" err="1"/>
              <a:t>Tilawah</a:t>
            </a:r>
            <a:endParaRPr lang="en-ID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0EF068-E848-AAE4-82FD-D9D5162FBFD0}"/>
              </a:ext>
            </a:extLst>
          </p:cNvPr>
          <p:cNvSpPr txBox="1"/>
          <p:nvPr/>
        </p:nvSpPr>
        <p:spPr>
          <a:xfrm>
            <a:off x="327184" y="1528291"/>
            <a:ext cx="8229600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Mendekatkan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diri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kepada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Allah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Swt</a:t>
            </a:r>
            <a:r>
              <a:rPr lang="en-ID" sz="19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Dengan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tilawah</a:t>
            </a:r>
            <a:r>
              <a:rPr lang="en-ID" sz="19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kita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sebagai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makhluk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ciptaan</a:t>
            </a:r>
            <a:r>
              <a:rPr lang="en-ID" sz="19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Nya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akan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menjadi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merasa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dekat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kepada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Allah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Swt</a:t>
            </a:r>
            <a:r>
              <a:rPr lang="en-ID" sz="19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Dijauhkan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dari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godaan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setan</a:t>
            </a:r>
            <a:r>
              <a:rPr lang="en-ID" sz="19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ID" sz="19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Meningkatkan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derajat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ketakwaan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seseorang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kepada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Allah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Swt</a:t>
            </a:r>
            <a:r>
              <a:rPr lang="en-ID" sz="19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Apabila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seseorang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telah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memiliki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ketakwaan</a:t>
            </a:r>
            <a:r>
              <a:rPr lang="en-ID" sz="19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orang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tersebut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akan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selalu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yakin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terhadap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pertolongan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dari</a:t>
            </a:r>
            <a:r>
              <a:rPr lang="en-ID" sz="19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Allah </a:t>
            </a:r>
            <a:r>
              <a:rPr lang="en-ID" sz="1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Swt</a:t>
            </a:r>
            <a:r>
              <a:rPr lang="en-ID" sz="19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n-ID" sz="19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D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2829C9-D15B-363A-96BA-CFDFFF7FD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827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71F8EB-EDE8-7597-885E-BCBEE4658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9369" y="1885569"/>
            <a:ext cx="3774781" cy="2293026"/>
          </a:xfrm>
        </p:spPr>
        <p:txBody>
          <a:bodyPr/>
          <a:lstStyle/>
          <a:p>
            <a:pPr marL="114300" indent="0" algn="just">
              <a:buNone/>
            </a:pP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Sujud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syukur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adalah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yang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dilakukan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sebagai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wujud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terima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kasih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kepada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Allah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Swt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Sujud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syukur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dianjurkan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ketika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seorang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hamba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mendapat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nikmat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atau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karunia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yang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besar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dari</a:t>
            </a:r>
            <a:r>
              <a:rPr lang="en-ID" sz="180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Allah </a:t>
            </a:r>
            <a:r>
              <a:rPr lang="en-ID" sz="180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Swt</a:t>
            </a:r>
            <a:r>
              <a:rPr lang="en-ID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n-ID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DF354D-E499-FE9B-AD1E-97C9F90F7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6290" y="993404"/>
            <a:ext cx="2686200" cy="870900"/>
          </a:xfrm>
        </p:spPr>
        <p:txBody>
          <a:bodyPr/>
          <a:lstStyle/>
          <a:p>
            <a:pPr algn="ctr"/>
            <a:r>
              <a:rPr lang="en-US" sz="2000" i="0" dirty="0"/>
              <a:t>Sujud </a:t>
            </a:r>
            <a:r>
              <a:rPr lang="en-US" sz="2000" i="0" dirty="0" err="1"/>
              <a:t>Syukur</a:t>
            </a:r>
            <a:endParaRPr lang="en-ID" sz="2000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99315-454B-1FAD-5B1A-CF9B9B2658A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58E56C-DFBA-B8DD-AA8C-3FCA70F7D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13" y="993404"/>
            <a:ext cx="4053056" cy="3373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03C28C-53DD-50D2-1727-D408EFDD69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096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9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>
            <a:spLocks noGrp="1"/>
          </p:cNvSpPr>
          <p:nvPr>
            <p:ph type="title"/>
          </p:nvPr>
        </p:nvSpPr>
        <p:spPr>
          <a:xfrm>
            <a:off x="370366" y="370639"/>
            <a:ext cx="2032591" cy="8521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D" sz="2800" i="0" dirty="0">
                <a:solidFill>
                  <a:schemeClr val="accent4">
                    <a:lumMod val="50000"/>
                  </a:schemeClr>
                </a:solidFill>
              </a:rPr>
              <a:t>T</a:t>
            </a:r>
            <a:r>
              <a:rPr lang="en" sz="2800" i="0" dirty="0">
                <a:solidFill>
                  <a:schemeClr val="accent4">
                    <a:lumMod val="50000"/>
                  </a:schemeClr>
                </a:solidFill>
              </a:rPr>
              <a:t>ata Cara Sujud Syukur </a:t>
            </a:r>
            <a:endParaRPr sz="2800" i="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4" name="Google Shape;164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F4BE35-7970-8734-88FE-1A5BA3C8631E}"/>
              </a:ext>
            </a:extLst>
          </p:cNvPr>
          <p:cNvSpPr txBox="1"/>
          <p:nvPr/>
        </p:nvSpPr>
        <p:spPr>
          <a:xfrm>
            <a:off x="2721935" y="1137684"/>
            <a:ext cx="5699051" cy="3145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Diawali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syukur</a:t>
            </a:r>
            <a:r>
              <a:rPr lang="en-ID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takbiratul</a:t>
            </a:r>
            <a:r>
              <a:rPr lang="en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ihram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syukur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kali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sambil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membaca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doa</a:t>
            </a:r>
            <a:r>
              <a:rPr lang="ar-S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en-ID" sz="1800" dirty="0">
              <a:latin typeface="Adobe Naskh Medium" panose="01010101010101010101" pitchFamily="50" charset="-78"/>
              <a:ea typeface="Calibri" panose="020F0502020204030204" pitchFamily="34" charset="0"/>
              <a:cs typeface="Adobe Naskh Medium" panose="01010101010101010101" pitchFamily="50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400" b="1" i="0" dirty="0">
                <a:solidFill>
                  <a:srgbClr val="333333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سُبْحَانَ اللّٰهِ وَالْحَمْدُ لِلّٰهِ، وَلاَ إِلَهَ إِلاَّ اللّٰهِ، وَاللّٰهُ  أَكْبَرُ لَا حَوْلَ وَلَا قُوَّةَ إلَّا بِااللّٰهِ العَلِيِّ العَظِيْمِ</a:t>
            </a:r>
            <a:endParaRPr lang="en-ID" sz="2400" b="1" dirty="0">
              <a:latin typeface="Adobe Naskh Medium" panose="01010101010101010101" pitchFamily="50" charset="-78"/>
              <a:ea typeface="Calibri" panose="020F0502020204030204" pitchFamily="34" charset="0"/>
              <a:cs typeface="Adobe Naskh Medium" panose="01010101010101010101" pitchFamily="50" charset="-7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Bangun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kemudian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salam</a:t>
            </a:r>
            <a:r>
              <a:rPr lang="en-ID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ID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7D5910-0BC1-AAE5-A60E-50686C509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096"/>
            <a:ext cx="9144000" cy="4873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232343-DC1F-9DD2-74C2-8E2FB50D0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1525" y="1354262"/>
            <a:ext cx="7464280" cy="262200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Sebagai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ungkapan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terima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kasih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kepada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Allah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Swt</a:t>
            </a:r>
            <a:r>
              <a:rPr lang="en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kehidupan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sehari</a:t>
            </a:r>
            <a:r>
              <a:rPr lang="en-ID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hari</a:t>
            </a:r>
            <a:r>
              <a:rPr lang="en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Allah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senantiasa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memberikan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kepada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nikmat</a:t>
            </a:r>
            <a:r>
              <a:rPr lang="en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anugerah</a:t>
            </a:r>
            <a:r>
              <a:rPr lang="en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karunia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kepada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manusia</a:t>
            </a:r>
            <a:r>
              <a:rPr lang="en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Tidak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sombong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hasil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diraih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pada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hidup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di dunia.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Segala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sesuatu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tercapai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adalah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wujud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pertolongan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Allah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Swt</a:t>
            </a:r>
            <a:r>
              <a:rPr lang="en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karena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Allah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satunya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penolong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bagi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hamba-Nya. </a:t>
            </a:r>
            <a:endParaRPr lang="en-ID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AD5627-E46B-3244-00F4-A0289BADE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3966" y="768203"/>
            <a:ext cx="5630089" cy="586059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sz="2400" i="0" dirty="0"/>
              <a:t>Hikmah </a:t>
            </a:r>
            <a:r>
              <a:rPr lang="en-US" sz="2400" i="0" dirty="0" err="1"/>
              <a:t>Melaksanakan</a:t>
            </a:r>
            <a:r>
              <a:rPr lang="en-US" sz="2400" i="0" dirty="0"/>
              <a:t> Sujud </a:t>
            </a:r>
            <a:r>
              <a:rPr lang="en-US" sz="2400" i="0" dirty="0" err="1"/>
              <a:t>Syukur</a:t>
            </a:r>
            <a:endParaRPr lang="en-ID" sz="2400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DDB758-C498-B743-31DC-FAF030721F4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201AF6-A616-D488-2DFB-1066AE19E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096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500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8FE4F-0404-5B1A-FFF3-2857642F275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1BB0E7-038C-0641-0F7E-435C7B5B2943}"/>
              </a:ext>
            </a:extLst>
          </p:cNvPr>
          <p:cNvSpPr txBox="1"/>
          <p:nvPr/>
        </p:nvSpPr>
        <p:spPr>
          <a:xfrm>
            <a:off x="1568302" y="1740753"/>
            <a:ext cx="6007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Broadway" panose="04040905080B02020502" pitchFamily="82" charset="0"/>
              </a:rPr>
              <a:t>Terima</a:t>
            </a:r>
            <a:r>
              <a:rPr lang="en-US" sz="4800" dirty="0">
                <a:latin typeface="Broadway" panose="04040905080B02020502" pitchFamily="82" charset="0"/>
              </a:rPr>
              <a:t> Kasih!</a:t>
            </a:r>
            <a:endParaRPr lang="en-ID" sz="48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11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28DDCC-E43F-94C5-4EB6-4C95921B8A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E53EDE-D03F-429B-687B-BE1CF6DD2B49}"/>
              </a:ext>
            </a:extLst>
          </p:cNvPr>
          <p:cNvSpPr txBox="1"/>
          <p:nvPr/>
        </p:nvSpPr>
        <p:spPr>
          <a:xfrm>
            <a:off x="5582093" y="1090688"/>
            <a:ext cx="340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BAB 4</a:t>
            </a:r>
            <a:endParaRPr lang="en-ID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194299-4625-F570-7741-1019C924EEFE}"/>
              </a:ext>
            </a:extLst>
          </p:cNvPr>
          <p:cNvSpPr txBox="1"/>
          <p:nvPr/>
        </p:nvSpPr>
        <p:spPr>
          <a:xfrm>
            <a:off x="5741582" y="1626782"/>
            <a:ext cx="3402418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b="1" dirty="0">
                <a:latin typeface="Calibri" panose="020F0502020204030204" pitchFamily="34" charset="0"/>
                <a:cs typeface="Calibri" panose="020F0502020204030204" pitchFamily="34" charset="0"/>
              </a:rPr>
              <a:t>Sujud </a:t>
            </a:r>
            <a:r>
              <a:rPr lang="en-US" sz="43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Sahwi</a:t>
            </a:r>
            <a:r>
              <a:rPr lang="en-US" sz="43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4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Tilawah</a:t>
            </a:r>
            <a:r>
              <a:rPr lang="en-US" sz="4300" b="1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4300" b="1" dirty="0" err="1">
                <a:latin typeface="Calibri" panose="020F0502020204030204" pitchFamily="34" charset="0"/>
                <a:cs typeface="Calibri" panose="020F0502020204030204" pitchFamily="34" charset="0"/>
              </a:rPr>
              <a:t>Syukur</a:t>
            </a:r>
            <a:endParaRPr lang="en-ID" sz="43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804AADD-9A47-DCCB-5248-D74F64178F45}"/>
              </a:ext>
            </a:extLst>
          </p:cNvPr>
          <p:cNvCxnSpPr/>
          <p:nvPr/>
        </p:nvCxnSpPr>
        <p:spPr>
          <a:xfrm>
            <a:off x="5901070" y="1552353"/>
            <a:ext cx="276446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9226843-B11A-E713-5BEC-C480EF5A7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912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B9B480-DD83-00AD-B63B-FD2CD0EA1C27}"/>
              </a:ext>
            </a:extLst>
          </p:cNvPr>
          <p:cNvSpPr txBox="1"/>
          <p:nvPr/>
        </p:nvSpPr>
        <p:spPr>
          <a:xfrm>
            <a:off x="520995" y="893135"/>
            <a:ext cx="17437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Sujud </a:t>
            </a:r>
          </a:p>
          <a:p>
            <a:pPr algn="ctr"/>
            <a:r>
              <a:rPr lang="en-US" sz="3200" dirty="0" err="1">
                <a:latin typeface="Arial Black" panose="020B0A04020102020204" pitchFamily="34" charset="0"/>
              </a:rPr>
              <a:t>Sahwi</a:t>
            </a:r>
            <a:endParaRPr lang="en-ID" sz="3200" dirty="0">
              <a:latin typeface="Arial Black" panose="020B0A040201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7F9028-C281-2895-A168-8B1F2FE25CD0}"/>
              </a:ext>
            </a:extLst>
          </p:cNvPr>
          <p:cNvSpPr txBox="1"/>
          <p:nvPr/>
        </p:nvSpPr>
        <p:spPr>
          <a:xfrm>
            <a:off x="2541181" y="1177408"/>
            <a:ext cx="5847907" cy="3001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600" dirty="0">
                <a:latin typeface="+mn-lt"/>
              </a:rPr>
              <a:t>	</a:t>
            </a:r>
            <a:r>
              <a:rPr lang="en-ID" sz="1600" dirty="0" err="1">
                <a:latin typeface="+mn-lt"/>
              </a:rPr>
              <a:t>Dalam</a:t>
            </a:r>
            <a:r>
              <a:rPr lang="en-ID" sz="1600" dirty="0">
                <a:latin typeface="+mn-lt"/>
              </a:rPr>
              <a:t> </a:t>
            </a:r>
            <a:r>
              <a:rPr lang="en-ID" sz="1600" i="1" dirty="0" err="1">
                <a:latin typeface="+mn-lt"/>
              </a:rPr>
              <a:t>Lisanul</a:t>
            </a:r>
            <a:r>
              <a:rPr lang="en-ID" sz="1600" i="1" dirty="0">
                <a:latin typeface="+mn-lt"/>
              </a:rPr>
              <a:t> 'Arab, </a:t>
            </a:r>
            <a:r>
              <a:rPr lang="en-ID" sz="1600" b="1" dirty="0" err="1">
                <a:latin typeface="+mn-lt"/>
              </a:rPr>
              <a:t>sahwi</a:t>
            </a:r>
            <a:r>
              <a:rPr lang="en-ID" sz="1600" b="1" dirty="0">
                <a:latin typeface="+mn-lt"/>
              </a:rPr>
              <a:t> </a:t>
            </a:r>
            <a:r>
              <a:rPr lang="en-ID" sz="1600" b="1" dirty="0" err="1">
                <a:latin typeface="+mn-lt"/>
              </a:rPr>
              <a:t>menurut</a:t>
            </a:r>
            <a:r>
              <a:rPr lang="en-ID" sz="1600" b="1" dirty="0">
                <a:latin typeface="+mn-lt"/>
              </a:rPr>
              <a:t> </a:t>
            </a:r>
            <a:r>
              <a:rPr lang="en-ID" sz="1600" b="1" dirty="0" err="1">
                <a:latin typeface="+mn-lt"/>
              </a:rPr>
              <a:t>bahasa</a:t>
            </a:r>
            <a:r>
              <a:rPr lang="en-ID" sz="1600" b="1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artinya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lalai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atau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lupa</a:t>
            </a:r>
            <a:r>
              <a:rPr lang="en-ID" sz="1600" dirty="0">
                <a:latin typeface="+mn-lt"/>
              </a:rPr>
              <a:t>. </a:t>
            </a:r>
            <a:r>
              <a:rPr lang="en-ID" sz="1600" dirty="0" err="1">
                <a:latin typeface="+mn-lt"/>
              </a:rPr>
              <a:t>Sementara</a:t>
            </a:r>
            <a:r>
              <a:rPr lang="en-ID" sz="1600" dirty="0">
                <a:latin typeface="+mn-lt"/>
              </a:rPr>
              <a:t> </a:t>
            </a:r>
            <a:r>
              <a:rPr lang="en-ID" sz="1600" b="1" dirty="0" err="1">
                <a:latin typeface="+mn-lt"/>
              </a:rPr>
              <a:t>menurut</a:t>
            </a:r>
            <a:r>
              <a:rPr lang="en-ID" sz="1600" b="1" dirty="0">
                <a:latin typeface="+mn-lt"/>
              </a:rPr>
              <a:t> </a:t>
            </a:r>
            <a:r>
              <a:rPr lang="en-ID" sz="1600" b="1" dirty="0" err="1">
                <a:latin typeface="+mn-lt"/>
              </a:rPr>
              <a:t>istilah</a:t>
            </a:r>
            <a:r>
              <a:rPr lang="en-ID" sz="1600" b="1" dirty="0">
                <a:latin typeface="+mn-lt"/>
              </a:rPr>
              <a:t>, </a:t>
            </a:r>
            <a:r>
              <a:rPr lang="en-ID" sz="1600" dirty="0">
                <a:latin typeface="+mn-lt"/>
              </a:rPr>
              <a:t>sujud </a:t>
            </a:r>
            <a:r>
              <a:rPr lang="en-ID" sz="1600" dirty="0" err="1">
                <a:latin typeface="+mn-lt"/>
              </a:rPr>
              <a:t>sahwi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adalah</a:t>
            </a:r>
            <a:r>
              <a:rPr lang="en-ID" sz="1600" dirty="0">
                <a:latin typeface="+mn-lt"/>
              </a:rPr>
              <a:t> sujud yang </a:t>
            </a:r>
            <a:r>
              <a:rPr lang="en-ID" sz="1600" dirty="0" err="1">
                <a:latin typeface="+mn-lt"/>
              </a:rPr>
              <a:t>dilakukan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karena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lupa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atau</a:t>
            </a:r>
            <a:r>
              <a:rPr lang="en-ID" sz="1600" dirty="0">
                <a:latin typeface="+mn-lt"/>
              </a:rPr>
              <a:t> ragu pada </a:t>
            </a:r>
            <a:r>
              <a:rPr lang="en-ID" sz="1600" dirty="0" err="1">
                <a:latin typeface="+mn-lt"/>
              </a:rPr>
              <a:t>bilangan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rakaat</a:t>
            </a:r>
            <a:r>
              <a:rPr lang="en-ID" sz="1600" dirty="0">
                <a:latin typeface="+mn-lt"/>
              </a:rPr>
              <a:t> salat </a:t>
            </a:r>
          </a:p>
          <a:p>
            <a:pPr algn="just">
              <a:lnSpc>
                <a:spcPct val="150000"/>
              </a:lnSpc>
            </a:pPr>
            <a:r>
              <a:rPr lang="en-ID" sz="1600" dirty="0">
                <a:latin typeface="+mn-lt"/>
              </a:rPr>
              <a:t>	Hukum </a:t>
            </a:r>
            <a:r>
              <a:rPr lang="en-ID" sz="1600" dirty="0" err="1">
                <a:latin typeface="+mn-lt"/>
              </a:rPr>
              <a:t>melaksanakan</a:t>
            </a:r>
            <a:r>
              <a:rPr lang="en-ID" sz="1600" dirty="0">
                <a:latin typeface="+mn-lt"/>
              </a:rPr>
              <a:t> sujud </a:t>
            </a:r>
            <a:r>
              <a:rPr lang="en-ID" sz="1600" dirty="0" err="1">
                <a:latin typeface="+mn-lt"/>
              </a:rPr>
              <a:t>sahwi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adalah</a:t>
            </a:r>
            <a:r>
              <a:rPr lang="en-ID" sz="1600" dirty="0">
                <a:latin typeface="+mn-lt"/>
              </a:rPr>
              <a:t> sunnah. Sujud </a:t>
            </a:r>
            <a:r>
              <a:rPr lang="en-ID" sz="1600" dirty="0" err="1">
                <a:latin typeface="+mn-lt"/>
              </a:rPr>
              <a:t>sahwi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dilakukan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untuk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menyempurnakan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kekurangan</a:t>
            </a:r>
            <a:r>
              <a:rPr lang="en-ID" sz="1600" dirty="0">
                <a:latin typeface="+mn-lt"/>
              </a:rPr>
              <a:t> dan </a:t>
            </a:r>
            <a:r>
              <a:rPr lang="en-ID" sz="1600" dirty="0" err="1">
                <a:latin typeface="+mn-lt"/>
              </a:rPr>
              <a:t>kelebihan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bilangan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rakaat</a:t>
            </a:r>
            <a:r>
              <a:rPr lang="en-ID" sz="1600" dirty="0">
                <a:latin typeface="+mn-lt"/>
              </a:rPr>
              <a:t> salat yang </a:t>
            </a:r>
            <a:r>
              <a:rPr lang="en-ID" sz="1600" dirty="0" err="1">
                <a:latin typeface="+mn-lt"/>
              </a:rPr>
              <a:t>disebabkan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karena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lupa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atau</a:t>
            </a:r>
            <a:r>
              <a:rPr lang="en-ID" sz="1600" dirty="0">
                <a:latin typeface="+mn-lt"/>
              </a:rPr>
              <a:t> ragu.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1D13E1-E615-FC8F-19E4-2C0EF5F6E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A4E6E-31F6-7A4E-C13A-0765FAA2F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008" y="617495"/>
            <a:ext cx="2027950" cy="1616100"/>
          </a:xfrm>
        </p:spPr>
        <p:txBody>
          <a:bodyPr/>
          <a:lstStyle/>
          <a:p>
            <a:pPr algn="ctr"/>
            <a:r>
              <a:rPr lang="en-US" sz="3200" i="0" dirty="0">
                <a:solidFill>
                  <a:schemeClr val="accent4">
                    <a:lumMod val="50000"/>
                  </a:schemeClr>
                </a:solidFill>
              </a:rPr>
              <a:t>Tata Cara Sujud </a:t>
            </a:r>
            <a:r>
              <a:rPr lang="en-US" sz="3200" i="0" dirty="0" err="1">
                <a:solidFill>
                  <a:schemeClr val="accent4">
                    <a:lumMod val="50000"/>
                  </a:schemeClr>
                </a:solidFill>
              </a:rPr>
              <a:t>Sahwi</a:t>
            </a:r>
            <a:endParaRPr lang="en-ID" sz="3200" i="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D1302D-CB27-4277-B52C-49530AF7162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C19EEC-FDCA-B1D6-2C83-655B4E73E356}"/>
              </a:ext>
            </a:extLst>
          </p:cNvPr>
          <p:cNvSpPr txBox="1"/>
          <p:nvPr/>
        </p:nvSpPr>
        <p:spPr>
          <a:xfrm>
            <a:off x="2636874" y="617495"/>
            <a:ext cx="5919910" cy="3970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/>
              <a:t>Sujud </a:t>
            </a:r>
            <a:r>
              <a:rPr lang="en-ID" sz="1600" dirty="0" err="1"/>
              <a:t>sahwi</a:t>
            </a:r>
            <a:r>
              <a:rPr lang="en-ID" sz="1600" dirty="0"/>
              <a:t> </a:t>
            </a:r>
            <a:r>
              <a:rPr lang="en-ID" sz="1600" dirty="0" err="1"/>
              <a:t>dilakukan</a:t>
            </a:r>
            <a:r>
              <a:rPr lang="en-ID" sz="1600" dirty="0"/>
              <a:t> </a:t>
            </a:r>
            <a:r>
              <a:rPr lang="en-ID" sz="1600" dirty="0" err="1"/>
              <a:t>setelah</a:t>
            </a:r>
            <a:r>
              <a:rPr lang="en-ID" sz="1600" dirty="0"/>
              <a:t> </a:t>
            </a:r>
            <a:r>
              <a:rPr lang="en-ID" sz="1600" dirty="0" err="1"/>
              <a:t>selesai</a:t>
            </a:r>
            <a:r>
              <a:rPr lang="en-ID" sz="1600" dirty="0"/>
              <a:t> </a:t>
            </a:r>
            <a:r>
              <a:rPr lang="en-ID" sz="1600" dirty="0" err="1"/>
              <a:t>membaca</a:t>
            </a:r>
            <a:r>
              <a:rPr lang="en-ID" sz="1600" dirty="0"/>
              <a:t> </a:t>
            </a:r>
            <a:r>
              <a:rPr lang="en-ID" sz="1600" dirty="0" err="1"/>
              <a:t>tasyahud</a:t>
            </a:r>
            <a:r>
              <a:rPr lang="en-ID" sz="1600" dirty="0"/>
              <a:t> </a:t>
            </a:r>
            <a:r>
              <a:rPr lang="en-ID" sz="1600" dirty="0" err="1"/>
              <a:t>akhir</a:t>
            </a:r>
            <a:r>
              <a:rPr lang="en-ID" sz="1600" dirty="0"/>
              <a:t> </a:t>
            </a:r>
            <a:r>
              <a:rPr lang="en-ID" sz="1600" dirty="0" err="1"/>
              <a:t>sebelum</a:t>
            </a:r>
            <a:r>
              <a:rPr lang="en-ID" sz="1600" dirty="0"/>
              <a:t> </a:t>
            </a:r>
            <a:r>
              <a:rPr lang="en-ID" sz="1600" dirty="0" err="1"/>
              <a:t>salam</a:t>
            </a:r>
            <a:r>
              <a:rPr lang="en-ID" sz="1600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/>
              <a:t>Membaca</a:t>
            </a:r>
            <a:r>
              <a:rPr lang="en-ID" sz="1600" dirty="0"/>
              <a:t> </a:t>
            </a:r>
            <a:r>
              <a:rPr lang="en-ID" sz="1600" dirty="0" err="1"/>
              <a:t>bacaan</a:t>
            </a:r>
            <a:r>
              <a:rPr lang="en-ID" sz="1600" dirty="0"/>
              <a:t> sujud </a:t>
            </a:r>
            <a:r>
              <a:rPr lang="en-ID" sz="1600" dirty="0" err="1"/>
              <a:t>sahwi</a:t>
            </a:r>
            <a:r>
              <a:rPr lang="en-ID" sz="1600" dirty="0"/>
              <a:t>, </a:t>
            </a:r>
            <a:r>
              <a:rPr lang="en-ID" sz="1600" dirty="0" err="1"/>
              <a:t>yaitu</a:t>
            </a:r>
            <a:r>
              <a:rPr lang="en-ID" sz="1600" dirty="0"/>
              <a:t>: </a:t>
            </a: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سُبْحَانَ مَنْ لاَّ يَنَامُ وَلاَيَسْهُوْ</a:t>
            </a:r>
            <a:endParaRPr lang="en-ID" sz="2800" b="1" dirty="0">
              <a:effectLst/>
              <a:latin typeface="Adobe Naskh Medium" panose="01010101010101010101" pitchFamily="50" charset="-78"/>
              <a:ea typeface="Calibri" panose="020F0502020204030204" pitchFamily="34" charset="0"/>
              <a:cs typeface="Adobe Naskh Medium" panose="01010101010101010101" pitchFamily="50" charset="-78"/>
            </a:endParaRPr>
          </a:p>
          <a:p>
            <a:pPr algn="just" rtl="1">
              <a:lnSpc>
                <a:spcPct val="150000"/>
              </a:lnSpc>
            </a:pPr>
            <a:endParaRPr lang="en-ID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/>
              <a:t>Sujud </a:t>
            </a:r>
            <a:r>
              <a:rPr lang="en-ID" sz="1600" dirty="0" err="1"/>
              <a:t>sahwi</a:t>
            </a:r>
            <a:r>
              <a:rPr lang="en-ID" sz="1600" dirty="0"/>
              <a:t> </a:t>
            </a:r>
            <a:r>
              <a:rPr lang="en-ID" sz="1600" dirty="0" err="1"/>
              <a:t>dilakukan</a:t>
            </a:r>
            <a:r>
              <a:rPr lang="en-ID" sz="1600" dirty="0"/>
              <a:t> </a:t>
            </a:r>
            <a:r>
              <a:rPr lang="en-ID" sz="1600" dirty="0" err="1"/>
              <a:t>sebanyak</a:t>
            </a:r>
            <a:r>
              <a:rPr lang="en-ID" sz="1600" dirty="0"/>
              <a:t> </a:t>
            </a:r>
            <a:r>
              <a:rPr lang="en-ID" sz="1600" dirty="0" err="1"/>
              <a:t>dua</a:t>
            </a:r>
            <a:r>
              <a:rPr lang="en-ID" sz="1600" dirty="0"/>
              <a:t> kali, </a:t>
            </a:r>
            <a:r>
              <a:rPr lang="en-ID" sz="1600" dirty="0" err="1"/>
              <a:t>dipisahkan</a:t>
            </a:r>
            <a:r>
              <a:rPr lang="en-ID" sz="1600" dirty="0"/>
              <a:t> </a:t>
            </a:r>
            <a:r>
              <a:rPr lang="en-ID" sz="1600" dirty="0" err="1"/>
              <a:t>dengan</a:t>
            </a:r>
            <a:r>
              <a:rPr lang="en-ID" sz="1600" dirty="0"/>
              <a:t> duduk </a:t>
            </a:r>
            <a:r>
              <a:rPr lang="en-ID" sz="1600" dirty="0" err="1"/>
              <a:t>antara</a:t>
            </a:r>
            <a:r>
              <a:rPr lang="en-ID" sz="1600" dirty="0"/>
              <a:t> </a:t>
            </a:r>
            <a:r>
              <a:rPr lang="en-ID" sz="1600" dirty="0" err="1"/>
              <a:t>dua</a:t>
            </a:r>
            <a:r>
              <a:rPr lang="en-ID" sz="1600" dirty="0"/>
              <a:t> sujud. </a:t>
            </a:r>
            <a:r>
              <a:rPr lang="en-ID" sz="1600" dirty="0" err="1"/>
              <a:t>Bacaan</a:t>
            </a:r>
            <a:r>
              <a:rPr lang="en-ID" sz="1600" dirty="0"/>
              <a:t> sujud </a:t>
            </a:r>
            <a:r>
              <a:rPr lang="en-ID" sz="1600" dirty="0" err="1"/>
              <a:t>sahwi</a:t>
            </a:r>
            <a:r>
              <a:rPr lang="en-ID" sz="1600" dirty="0"/>
              <a:t> yang </a:t>
            </a:r>
            <a:r>
              <a:rPr lang="en-ID" sz="1600" dirty="0" err="1"/>
              <a:t>kedua</a:t>
            </a:r>
            <a:r>
              <a:rPr lang="en-ID" sz="1600" dirty="0"/>
              <a:t> </a:t>
            </a:r>
            <a:r>
              <a:rPr lang="en-ID" sz="1600" dirty="0" err="1"/>
              <a:t>sama</a:t>
            </a:r>
            <a:r>
              <a:rPr lang="en-ID" sz="1600" dirty="0"/>
              <a:t> </a:t>
            </a:r>
            <a:r>
              <a:rPr lang="en-ID" sz="1600" dirty="0" err="1"/>
              <a:t>dengan</a:t>
            </a:r>
            <a:r>
              <a:rPr lang="en-ID" sz="1600" dirty="0"/>
              <a:t> </a:t>
            </a:r>
            <a:r>
              <a:rPr lang="en-ID" sz="1600" dirty="0" err="1"/>
              <a:t>bacaan</a:t>
            </a:r>
            <a:r>
              <a:rPr lang="en-ID" sz="1600" dirty="0"/>
              <a:t> sujud </a:t>
            </a:r>
            <a:r>
              <a:rPr lang="en-ID" sz="1600" dirty="0" err="1"/>
              <a:t>sahwi</a:t>
            </a:r>
            <a:r>
              <a:rPr lang="en-ID" sz="1600" dirty="0"/>
              <a:t> yang </a:t>
            </a:r>
            <a:r>
              <a:rPr lang="en-ID" sz="1600" dirty="0" err="1"/>
              <a:t>pertama</a:t>
            </a:r>
            <a:r>
              <a:rPr lang="en-ID" sz="1600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/>
              <a:t>Setelah</a:t>
            </a:r>
            <a:r>
              <a:rPr lang="en-ID" sz="1600" dirty="0"/>
              <a:t> </a:t>
            </a:r>
            <a:r>
              <a:rPr lang="en-ID" sz="1600" dirty="0" err="1"/>
              <a:t>selesai</a:t>
            </a:r>
            <a:r>
              <a:rPr lang="en-ID" sz="1600" dirty="0"/>
              <a:t> sujud </a:t>
            </a:r>
            <a:r>
              <a:rPr lang="en-ID" sz="1600" dirty="0" err="1"/>
              <a:t>sahwi</a:t>
            </a:r>
            <a:r>
              <a:rPr lang="en-ID" sz="1600" dirty="0"/>
              <a:t> yang </a:t>
            </a:r>
            <a:r>
              <a:rPr lang="en-ID" sz="1600" dirty="0" err="1"/>
              <a:t>kedua</a:t>
            </a:r>
            <a:r>
              <a:rPr lang="en-ID" sz="1600" dirty="0"/>
              <a:t> </a:t>
            </a:r>
            <a:r>
              <a:rPr lang="en-ID" sz="1600" dirty="0" err="1"/>
              <a:t>dilanjutkan</a:t>
            </a:r>
            <a:r>
              <a:rPr lang="en-ID" sz="1600" dirty="0"/>
              <a:t> </a:t>
            </a:r>
            <a:r>
              <a:rPr lang="en-ID" sz="1600" dirty="0" err="1"/>
              <a:t>dengan</a:t>
            </a:r>
            <a:r>
              <a:rPr lang="en-ID" sz="1600" dirty="0"/>
              <a:t> </a:t>
            </a:r>
            <a:r>
              <a:rPr lang="en-ID" sz="1600" dirty="0" err="1"/>
              <a:t>salam</a:t>
            </a:r>
            <a:r>
              <a:rPr lang="en-ID" sz="1600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A79EB4-9019-4001-86A4-E18DA3396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044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EF6EF1-1652-D125-5F0F-5ED25440B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1EB768-92E4-69FA-7633-25030CD21752}"/>
              </a:ext>
            </a:extLst>
          </p:cNvPr>
          <p:cNvSpPr txBox="1"/>
          <p:nvPr/>
        </p:nvSpPr>
        <p:spPr>
          <a:xfrm>
            <a:off x="2881423" y="233916"/>
            <a:ext cx="4072270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 Black" panose="020B0A04020102020204" pitchFamily="34" charset="0"/>
              </a:rPr>
              <a:t>Hikmah </a:t>
            </a:r>
            <a:r>
              <a:rPr lang="en-US" sz="2400" dirty="0" err="1">
                <a:solidFill>
                  <a:schemeClr val="bg1"/>
                </a:solidFill>
                <a:latin typeface="Arial Black" panose="020B0A04020102020204" pitchFamily="34" charset="0"/>
              </a:rPr>
              <a:t>Melaksanakan</a:t>
            </a:r>
            <a:r>
              <a:rPr lang="en-US" sz="2400" dirty="0">
                <a:solidFill>
                  <a:schemeClr val="bg1"/>
                </a:solidFill>
                <a:latin typeface="Arial Black" panose="020B0A04020102020204" pitchFamily="34" charset="0"/>
              </a:rPr>
              <a:t> Sujud </a:t>
            </a:r>
            <a:r>
              <a:rPr lang="en-US" sz="2400" dirty="0" err="1">
                <a:solidFill>
                  <a:schemeClr val="bg1"/>
                </a:solidFill>
                <a:latin typeface="Arial Black" panose="020B0A04020102020204" pitchFamily="34" charset="0"/>
              </a:rPr>
              <a:t>Sahwi</a:t>
            </a:r>
            <a:endParaRPr lang="en-ID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430F36-2F37-8D18-40AC-A4D15630598E}"/>
              </a:ext>
            </a:extLst>
          </p:cNvPr>
          <p:cNvSpPr txBox="1"/>
          <p:nvPr/>
        </p:nvSpPr>
        <p:spPr>
          <a:xfrm>
            <a:off x="446567" y="1275907"/>
            <a:ext cx="8110217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800" dirty="0" err="1">
                <a:solidFill>
                  <a:schemeClr val="bg1"/>
                </a:solidFill>
              </a:rPr>
              <a:t>Menjadi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pribadi</a:t>
            </a:r>
            <a:r>
              <a:rPr lang="en-ID" sz="1800" dirty="0">
                <a:solidFill>
                  <a:schemeClr val="bg1"/>
                </a:solidFill>
              </a:rPr>
              <a:t> yang </a:t>
            </a:r>
            <a:r>
              <a:rPr lang="en-ID" sz="1800" dirty="0" err="1">
                <a:solidFill>
                  <a:schemeClr val="bg1"/>
                </a:solidFill>
              </a:rPr>
              <a:t>rendah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hati</a:t>
            </a:r>
            <a:r>
              <a:rPr lang="en-ID" sz="1800" dirty="0">
                <a:solidFill>
                  <a:schemeClr val="bg1"/>
                </a:solidFill>
              </a:rPr>
              <a:t>, sportif, </a:t>
            </a:r>
            <a:r>
              <a:rPr lang="en-ID" sz="1800" dirty="0" err="1">
                <a:solidFill>
                  <a:schemeClr val="bg1"/>
                </a:solidFill>
              </a:rPr>
              <a:t>mau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mengakui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kesalahan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diri</a:t>
            </a:r>
            <a:r>
              <a:rPr lang="en-ID" sz="1800" dirty="0">
                <a:solidFill>
                  <a:schemeClr val="bg1"/>
                </a:solidFill>
              </a:rPr>
              <a:t>, dan </a:t>
            </a:r>
            <a:r>
              <a:rPr lang="en-ID" sz="1800" dirty="0" err="1">
                <a:solidFill>
                  <a:schemeClr val="bg1"/>
                </a:solidFill>
              </a:rPr>
              <a:t>bersegera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memohon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ampunan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kepada</a:t>
            </a:r>
            <a:r>
              <a:rPr lang="en-ID" sz="1800" dirty="0">
                <a:solidFill>
                  <a:schemeClr val="bg1"/>
                </a:solidFill>
              </a:rPr>
              <a:t> Allah </a:t>
            </a:r>
            <a:r>
              <a:rPr lang="en-ID" sz="1800" dirty="0" err="1">
                <a:solidFill>
                  <a:schemeClr val="bg1"/>
                </a:solidFill>
              </a:rPr>
              <a:t>Swt</a:t>
            </a:r>
            <a:r>
              <a:rPr lang="en-ID" sz="1800" dirty="0">
                <a:solidFill>
                  <a:schemeClr val="bg1"/>
                </a:solidFill>
              </a:rPr>
              <a:t>. </a:t>
            </a:r>
            <a:r>
              <a:rPr lang="en-ID" sz="1800" dirty="0" err="1">
                <a:solidFill>
                  <a:schemeClr val="bg1"/>
                </a:solidFill>
              </a:rPr>
              <a:t>atas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kekhilafannya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baik</a:t>
            </a:r>
            <a:r>
              <a:rPr lang="en-ID" sz="1800" dirty="0">
                <a:solidFill>
                  <a:schemeClr val="bg1"/>
                </a:solidFill>
              </a:rPr>
              <a:t> yang </a:t>
            </a:r>
            <a:r>
              <a:rPr lang="en-ID" sz="1800" dirty="0" err="1">
                <a:solidFill>
                  <a:schemeClr val="bg1"/>
                </a:solidFill>
              </a:rPr>
              <a:t>disengaja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ataupun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tidak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disengaja</a:t>
            </a:r>
            <a:r>
              <a:rPr lang="en-ID" sz="1800" dirty="0">
                <a:solidFill>
                  <a:schemeClr val="bg1"/>
                </a:solidFill>
              </a:rPr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ID" sz="18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800" dirty="0" err="1">
                <a:solidFill>
                  <a:schemeClr val="bg1"/>
                </a:solidFill>
              </a:rPr>
              <a:t>Menyadari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bahwa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manusia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tempatnya</a:t>
            </a:r>
            <a:r>
              <a:rPr lang="en-ID" sz="1800" dirty="0">
                <a:solidFill>
                  <a:schemeClr val="bg1"/>
                </a:solidFill>
              </a:rPr>
              <a:t> salah dan </a:t>
            </a:r>
            <a:r>
              <a:rPr lang="en-ID" sz="1800" dirty="0" err="1">
                <a:solidFill>
                  <a:schemeClr val="bg1"/>
                </a:solidFill>
              </a:rPr>
              <a:t>lupa</a:t>
            </a:r>
            <a:r>
              <a:rPr lang="en-ID" sz="1800" dirty="0">
                <a:solidFill>
                  <a:schemeClr val="bg1"/>
                </a:solidFill>
              </a:rPr>
              <a:t>, oleh </a:t>
            </a:r>
            <a:r>
              <a:rPr lang="en-ID" sz="1800" dirty="0" err="1">
                <a:solidFill>
                  <a:schemeClr val="bg1"/>
                </a:solidFill>
              </a:rPr>
              <a:t>karena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itu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manusia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tidak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berhak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untuk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angkuh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atau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sombong</a:t>
            </a:r>
            <a:r>
              <a:rPr lang="en-ID" sz="1800" dirty="0">
                <a:solidFill>
                  <a:schemeClr val="bg1"/>
                </a:solidFill>
              </a:rPr>
              <a:t> dan </a:t>
            </a:r>
            <a:r>
              <a:rPr lang="en-ID" sz="1800" dirty="0" err="1">
                <a:solidFill>
                  <a:schemeClr val="bg1"/>
                </a:solidFill>
              </a:rPr>
              <a:t>harus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selalu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beristigfar</a:t>
            </a:r>
            <a:r>
              <a:rPr lang="en-ID" sz="1800" dirty="0">
                <a:solidFill>
                  <a:schemeClr val="bg1"/>
                </a:solidFill>
              </a:rPr>
              <a:t>, </a:t>
            </a:r>
            <a:r>
              <a:rPr lang="en-ID" sz="1800" dirty="0" err="1">
                <a:solidFill>
                  <a:schemeClr val="bg1"/>
                </a:solidFill>
              </a:rPr>
              <a:t>minta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ampun</a:t>
            </a:r>
            <a:r>
              <a:rPr lang="en-ID" sz="1800" dirty="0">
                <a:solidFill>
                  <a:schemeClr val="bg1"/>
                </a:solidFill>
              </a:rPr>
              <a:t> </a:t>
            </a:r>
            <a:r>
              <a:rPr lang="en-ID" sz="1800" dirty="0" err="1">
                <a:solidFill>
                  <a:schemeClr val="bg1"/>
                </a:solidFill>
              </a:rPr>
              <a:t>kepada</a:t>
            </a:r>
            <a:r>
              <a:rPr lang="en-ID" sz="1800" dirty="0">
                <a:solidFill>
                  <a:schemeClr val="bg1"/>
                </a:solidFill>
              </a:rPr>
              <a:t> Allah </a:t>
            </a:r>
            <a:r>
              <a:rPr lang="en-ID" sz="1800" dirty="0" err="1">
                <a:solidFill>
                  <a:schemeClr val="bg1"/>
                </a:solidFill>
              </a:rPr>
              <a:t>Swt</a:t>
            </a:r>
            <a:r>
              <a:rPr lang="en-ID" sz="1800" dirty="0">
                <a:solidFill>
                  <a:schemeClr val="bg1"/>
                </a:solidFill>
              </a:rPr>
              <a:t> 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4938D9-A915-DB09-81B4-C17C24F510DF}"/>
              </a:ext>
            </a:extLst>
          </p:cNvPr>
          <p:cNvSpPr txBox="1"/>
          <p:nvPr/>
        </p:nvSpPr>
        <p:spPr>
          <a:xfrm>
            <a:off x="3253563" y="575921"/>
            <a:ext cx="3019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Sujud </a:t>
            </a:r>
            <a:r>
              <a:rPr lang="en-US" sz="2800" b="1" dirty="0" err="1"/>
              <a:t>Tilawah</a:t>
            </a:r>
            <a:endParaRPr lang="en-ID" sz="2800" b="1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C49E624-48F8-7820-C8ED-F48077A4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325" y="944334"/>
            <a:ext cx="4053675" cy="820633"/>
          </a:xfrm>
        </p:spPr>
        <p:txBody>
          <a:bodyPr/>
          <a:lstStyle/>
          <a:p>
            <a:pPr marL="76200" indent="0" algn="just">
              <a:buNone/>
            </a:pP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Sujud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tilawah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artinya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yang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dilakukan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ketika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membaca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atau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mendengar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ayat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sajdah. Ayat sajdah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adalah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ayat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yang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menganjurkan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untuk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bagi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orang yang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membaca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atau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mendengar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ayat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ayat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Al-Qur’an,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baik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di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luar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salat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maupun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di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dalam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salat. Hukum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melaksanakan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tilawah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adalah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sunah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sesuai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dengan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2000" i="0" dirty="0" err="1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anjuran</a:t>
            </a:r>
            <a:r>
              <a:rPr lang="en-ID" sz="2000" i="0" dirty="0">
                <a:solidFill>
                  <a:schemeClr val="tx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Rasulullah Saw. </a:t>
            </a:r>
            <a:endParaRPr lang="en-ID" sz="2800" i="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8EAA1F-46A8-BD53-0478-5148DAC1E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53947"/>
            <a:ext cx="3914361" cy="2945219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7983F84-4AE7-2A62-66A9-141A65FF5747}"/>
              </a:ext>
            </a:extLst>
          </p:cNvPr>
          <p:cNvCxnSpPr>
            <a:cxnSpLocks/>
          </p:cNvCxnSpPr>
          <p:nvPr/>
        </p:nvCxnSpPr>
        <p:spPr>
          <a:xfrm>
            <a:off x="3423684" y="1099141"/>
            <a:ext cx="26794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715264D-370C-D607-1504-5A6D4E228354}"/>
              </a:ext>
            </a:extLst>
          </p:cNvPr>
          <p:cNvSpPr txBox="1"/>
          <p:nvPr/>
        </p:nvSpPr>
        <p:spPr>
          <a:xfrm>
            <a:off x="5975498" y="4240994"/>
            <a:ext cx="16905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Freepik.com/rawpixel.com</a:t>
            </a:r>
            <a:endParaRPr lang="en-ID" sz="8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BF37142-799B-27EB-67B1-57E2A26AE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1"/>
          <p:cNvSpPr txBox="1">
            <a:spLocks noGrp="1"/>
          </p:cNvSpPr>
          <p:nvPr>
            <p:ph type="title"/>
          </p:nvPr>
        </p:nvSpPr>
        <p:spPr>
          <a:xfrm>
            <a:off x="244551" y="492532"/>
            <a:ext cx="2190306" cy="17177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D" sz="2400" i="0" dirty="0">
                <a:solidFill>
                  <a:schemeClr val="tx1">
                    <a:lumMod val="50000"/>
                  </a:schemeClr>
                </a:solidFill>
              </a:rPr>
              <a:t>A</a:t>
            </a:r>
            <a:r>
              <a:rPr lang="en" sz="2400" i="0" dirty="0">
                <a:solidFill>
                  <a:schemeClr val="tx1">
                    <a:lumMod val="50000"/>
                  </a:schemeClr>
                </a:solidFill>
              </a:rPr>
              <a:t>yat Sajdah Dalam </a:t>
            </a:r>
            <a:br>
              <a:rPr lang="en" sz="2400" i="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" sz="2400" i="0" dirty="0">
                <a:solidFill>
                  <a:schemeClr val="tx1">
                    <a:lumMod val="50000"/>
                  </a:schemeClr>
                </a:solidFill>
              </a:rPr>
              <a:t>Al-Qur’an</a:t>
            </a:r>
            <a:endParaRPr sz="2400" i="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5" name="Google Shape;135;p2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6856E8-78FD-BBFF-D9CF-11FF09387610}"/>
              </a:ext>
            </a:extLst>
          </p:cNvPr>
          <p:cNvSpPr txBox="1"/>
          <p:nvPr/>
        </p:nvSpPr>
        <p:spPr>
          <a:xfrm>
            <a:off x="2503968" y="1198736"/>
            <a:ext cx="2987749" cy="2630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</a:t>
            </a:r>
            <a:r>
              <a:rPr lang="en-ID" sz="1600" dirty="0" err="1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ID" sz="1600" dirty="0" err="1"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ID" sz="1600" dirty="0" err="1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Ra'd</a:t>
            </a: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/13: 15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As-Sajdah/32: 15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Al-</a:t>
            </a:r>
            <a:r>
              <a:rPr lang="en-ID" sz="1600" dirty="0" err="1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A'raf</a:t>
            </a: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/7: 206 </a:t>
            </a:r>
            <a:endParaRPr lang="en-ID" sz="1600" dirty="0">
              <a:latin typeface="Arial Rounded MT Bold" panose="020F07040305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An-</a:t>
            </a:r>
            <a:r>
              <a:rPr lang="en-ID" sz="1600" dirty="0" err="1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Najm</a:t>
            </a: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/53: 62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Maryam/19: 58 </a:t>
            </a:r>
            <a:endParaRPr lang="en-ID" sz="1600" dirty="0">
              <a:latin typeface="Arial Rounded MT Bold" panose="020F07040305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Al-Hajj/22: 77 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Al-'</a:t>
            </a:r>
            <a:r>
              <a:rPr lang="en-ID" sz="1600" dirty="0" err="1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Alaq</a:t>
            </a: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/96: 19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3C0667-AA35-1E8E-7CEC-F32A9D8F3B05}"/>
              </a:ext>
            </a:extLst>
          </p:cNvPr>
          <p:cNvSpPr txBox="1"/>
          <p:nvPr/>
        </p:nvSpPr>
        <p:spPr>
          <a:xfrm>
            <a:off x="5560828" y="1198736"/>
            <a:ext cx="316850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An-</a:t>
            </a:r>
            <a:r>
              <a:rPr lang="en-ID" sz="1600" dirty="0" err="1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Nahl</a:t>
            </a: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/16: 49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An-</a:t>
            </a:r>
            <a:r>
              <a:rPr lang="en-ID" sz="1600" dirty="0" err="1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Naml</a:t>
            </a: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/27: 26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Al - </a:t>
            </a:r>
            <a:r>
              <a:rPr lang="en-ID" sz="1600" dirty="0" err="1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Isra</a:t>
            </a: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’/17: 109 </a:t>
            </a:r>
            <a:endParaRPr lang="en-ID" sz="1600" dirty="0">
              <a:latin typeface="Arial Rounded MT Bold" panose="020F07040305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Sad/38: 24 </a:t>
            </a:r>
            <a:endParaRPr lang="en-ID" sz="1600" dirty="0">
              <a:latin typeface="Arial Rounded MT Bold" panose="020F07040305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Al-Hajj/22: 18 </a:t>
            </a:r>
            <a:endParaRPr lang="en-ID" sz="1600" dirty="0">
              <a:latin typeface="Arial Rounded MT Bold" panose="020F07040305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Al-</a:t>
            </a:r>
            <a:r>
              <a:rPr lang="en-ID" sz="1600" dirty="0" err="1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Insyiqaq</a:t>
            </a: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/84: 21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effectLst/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Q.S. Al-Furqan/25: 60 </a:t>
            </a:r>
            <a:endParaRPr lang="en-ID" sz="1600" dirty="0">
              <a:latin typeface="Arial Rounded MT Bold" panose="020F0704030504030204" pitchFamily="34" charset="0"/>
            </a:endParaRPr>
          </a:p>
          <a:p>
            <a:endParaRPr lang="en-ID" sz="1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633C40-AE95-906A-F656-BA9ED7322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"/>
          <p:cNvSpPr txBox="1">
            <a:spLocks noGrp="1"/>
          </p:cNvSpPr>
          <p:nvPr>
            <p:ph type="title"/>
          </p:nvPr>
        </p:nvSpPr>
        <p:spPr>
          <a:xfrm>
            <a:off x="598405" y="764463"/>
            <a:ext cx="16134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0" dirty="0">
                <a:solidFill>
                  <a:schemeClr val="tx2">
                    <a:lumMod val="10000"/>
                  </a:schemeClr>
                </a:solidFill>
              </a:rPr>
              <a:t>Di </a:t>
            </a:r>
            <a:r>
              <a:rPr lang="en-US" sz="2400" i="0" dirty="0" err="1">
                <a:solidFill>
                  <a:schemeClr val="tx2">
                    <a:lumMod val="10000"/>
                  </a:schemeClr>
                </a:solidFill>
              </a:rPr>
              <a:t>luar</a:t>
            </a:r>
            <a:r>
              <a:rPr lang="en-US" sz="2400" i="0" dirty="0">
                <a:solidFill>
                  <a:schemeClr val="tx2">
                    <a:lumMod val="10000"/>
                  </a:schemeClr>
                </a:solidFill>
              </a:rPr>
              <a:t> Salat</a:t>
            </a:r>
            <a:endParaRPr sz="2400" i="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55" name="Google Shape;155;p2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23F65D-E278-4C84-9108-876789649DD9}"/>
              </a:ext>
            </a:extLst>
          </p:cNvPr>
          <p:cNvSpPr txBox="1"/>
          <p:nvPr/>
        </p:nvSpPr>
        <p:spPr>
          <a:xfrm>
            <a:off x="3104706" y="223283"/>
            <a:ext cx="474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Tata Cara Sujud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Tilawah</a:t>
            </a:r>
            <a:endParaRPr lang="en-ID" sz="2400" dirty="0">
              <a:solidFill>
                <a:schemeClr val="tx2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E616A3-326A-B8B4-800C-881B7C7F7CE3}"/>
              </a:ext>
            </a:extLst>
          </p:cNvPr>
          <p:cNvSpPr txBox="1"/>
          <p:nvPr/>
        </p:nvSpPr>
        <p:spPr>
          <a:xfrm>
            <a:off x="2610291" y="775096"/>
            <a:ext cx="5946493" cy="3885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Menghadap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kiblat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ID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Berniat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untuk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tilawah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setelah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menjumpai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ayat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sajdah.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takbiratul</a:t>
            </a:r>
            <a:r>
              <a:rPr lang="en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ihram.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kali,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disunahkan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membaca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tilawah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Yaitu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SA" sz="2800" b="1" dirty="0"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سَجَدّ وَجْهِيَ لِلَّذِيْ خَلَقَهُ وَصَوَّرَهُ وَشَقَّ سَمْعَهُ وَبَصَرَهُ بِحَوْلِهِ وَقُوَّتِهِ، فَتَبَارَكَ اللهُ اَحْسَنُ الخَالِقِيْنَ</a:t>
            </a:r>
            <a:endParaRPr lang="en-ID" sz="2800" b="1" dirty="0">
              <a:effectLst/>
              <a:latin typeface="Adobe Naskh Medium" panose="01010101010101010101" pitchFamily="50" charset="-78"/>
              <a:ea typeface="Calibri" panose="020F0502020204030204" pitchFamily="34" charset="0"/>
              <a:cs typeface="Adobe Naskh Medium" panose="01010101010101010101" pitchFamily="50" charset="-78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Bangun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membaca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takbir 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kemudian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7CCB976-A976-75E2-099F-B1ED17B370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99834-A32D-A59B-2739-51037091B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018" y="695250"/>
            <a:ext cx="1889613" cy="85740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2800" i="0" dirty="0">
                <a:solidFill>
                  <a:schemeClr val="tx1">
                    <a:lumMod val="50000"/>
                  </a:schemeClr>
                </a:solidFill>
              </a:rPr>
              <a:t>Di </a:t>
            </a:r>
            <a:r>
              <a:rPr lang="en-US" sz="2800" i="0" dirty="0" err="1">
                <a:solidFill>
                  <a:schemeClr val="tx1">
                    <a:lumMod val="50000"/>
                  </a:schemeClr>
                </a:solidFill>
              </a:rPr>
              <a:t>dalam</a:t>
            </a:r>
            <a:r>
              <a:rPr lang="en-US" sz="2800" i="0" dirty="0">
                <a:solidFill>
                  <a:schemeClr val="tx1">
                    <a:lumMod val="50000"/>
                  </a:schemeClr>
                </a:solidFill>
              </a:rPr>
              <a:t> Salat</a:t>
            </a:r>
            <a:endParaRPr lang="en-ID" sz="2800" i="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0D2055-92E2-0C44-CBF8-2A4F0B05DB4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17BF32-7100-23CF-508E-81D682BCE606}"/>
              </a:ext>
            </a:extLst>
          </p:cNvPr>
          <p:cNvSpPr txBox="1"/>
          <p:nvPr/>
        </p:nvSpPr>
        <p:spPr>
          <a:xfrm>
            <a:off x="3030278" y="233585"/>
            <a:ext cx="474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Tata Cara Sujud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Tilawah</a:t>
            </a:r>
            <a:endParaRPr lang="en-ID" sz="2400" dirty="0">
              <a:solidFill>
                <a:schemeClr val="tx2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CEDD35-C94E-1FE7-8CD7-4E7BE34C7243}"/>
              </a:ext>
            </a:extLst>
          </p:cNvPr>
          <p:cNvSpPr txBox="1"/>
          <p:nvPr/>
        </p:nvSpPr>
        <p:spPr>
          <a:xfrm>
            <a:off x="2382903" y="695250"/>
            <a:ext cx="6036869" cy="4115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Jika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di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salat, orang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sedang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salat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dapat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langsung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tilawah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setelah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membaca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ayat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sajdah.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Setelah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langsung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takbir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kembali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berdiri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untuk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melanjutkan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salat. </a:t>
            </a:r>
          </a:p>
          <a:p>
            <a:pPr algn="just">
              <a:lnSpc>
                <a:spcPct val="150000"/>
              </a:lnSpc>
            </a:pP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salat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berjamaah</a:t>
            </a:r>
            <a:r>
              <a:rPr lang="en-ID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jika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imam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tilawah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setelah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membaca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ayat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sajdah,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makmum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harus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mengikutinya</a:t>
            </a:r>
            <a:r>
              <a:rPr lang="en-ID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Akan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tetapi</a:t>
            </a:r>
            <a:r>
              <a:rPr lang="en-ID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jika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imam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tidak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tilawah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padahal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membaca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ayat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sajdah,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makmum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tidak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boleh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melakukan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sujud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tilawah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sendiri</a:t>
            </a:r>
            <a:r>
              <a:rPr lang="en-ID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ID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438BB3-2870-A4F9-21BE-CF0674D1C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033513"/>
      </p:ext>
    </p:extLst>
  </p:cSld>
  <p:clrMapOvr>
    <a:masterClrMapping/>
  </p:clrMapOvr>
</p:sld>
</file>

<file path=ppt/theme/theme1.xml><?xml version="1.0" encoding="utf-8"?>
<a:theme xmlns:a="http://schemas.openxmlformats.org/drawingml/2006/main" name="Ophelia template">
  <a:themeElements>
    <a:clrScheme name="Custom 347">
      <a:dk1>
        <a:srgbClr val="4D4A56"/>
      </a:dk1>
      <a:lt1>
        <a:srgbClr val="FFFFFF"/>
      </a:lt1>
      <a:dk2>
        <a:srgbClr val="888394"/>
      </a:dk2>
      <a:lt2>
        <a:srgbClr val="E7E7EC"/>
      </a:lt2>
      <a:accent1>
        <a:srgbClr val="ECC1C8"/>
      </a:accent1>
      <a:accent2>
        <a:srgbClr val="E48DA3"/>
      </a:accent2>
      <a:accent3>
        <a:srgbClr val="AEA4CC"/>
      </a:accent3>
      <a:accent4>
        <a:srgbClr val="8F86AC"/>
      </a:accent4>
      <a:accent5>
        <a:srgbClr val="F0DFAE"/>
      </a:accent5>
      <a:accent6>
        <a:srgbClr val="E0B88E"/>
      </a:accent6>
      <a:hlink>
        <a:srgbClr val="4D4A56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766</Words>
  <Application>Microsoft Office PowerPoint</Application>
  <PresentationFormat>On-screen Show (16:9)</PresentationFormat>
  <Paragraphs>80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Playfair Display</vt:lpstr>
      <vt:lpstr>Tinos</vt:lpstr>
      <vt:lpstr>Adobe Naskh Medium</vt:lpstr>
      <vt:lpstr>Arial</vt:lpstr>
      <vt:lpstr>Arial Black</vt:lpstr>
      <vt:lpstr>Calibri</vt:lpstr>
      <vt:lpstr>Broadway</vt:lpstr>
      <vt:lpstr>Arial Rounded MT Bold</vt:lpstr>
      <vt:lpstr>Ophelia template</vt:lpstr>
      <vt:lpstr>PowerPoint Presentation</vt:lpstr>
      <vt:lpstr>PowerPoint Presentation</vt:lpstr>
      <vt:lpstr>PowerPoint Presentation</vt:lpstr>
      <vt:lpstr>Tata Cara Sujud Sahwi</vt:lpstr>
      <vt:lpstr>PowerPoint Presentation</vt:lpstr>
      <vt:lpstr>PowerPoint Presentation</vt:lpstr>
      <vt:lpstr>Ayat Sajdah Dalam  Al-Qur’an</vt:lpstr>
      <vt:lpstr>Di luar Salat</vt:lpstr>
      <vt:lpstr>Di dalam Salat</vt:lpstr>
      <vt:lpstr>PowerPoint Presentation</vt:lpstr>
      <vt:lpstr>Sujud Syukur</vt:lpstr>
      <vt:lpstr>Tata Cara Sujud Syukur </vt:lpstr>
      <vt:lpstr>Hikmah Melaksanakan Sujud Syukur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Risa Purnama</dc:creator>
  <cp:lastModifiedBy>Risa Purnama</cp:lastModifiedBy>
  <cp:revision>7</cp:revision>
  <dcterms:modified xsi:type="dcterms:W3CDTF">2022-06-07T09:17:04Z</dcterms:modified>
</cp:coreProperties>
</file>