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265" r:id="rId2"/>
    <p:sldId id="266" r:id="rId3"/>
    <p:sldId id="256" r:id="rId4"/>
    <p:sldId id="269" r:id="rId5"/>
    <p:sldId id="257" r:id="rId6"/>
    <p:sldId id="271" r:id="rId7"/>
    <p:sldId id="272" r:id="rId8"/>
    <p:sldId id="261" r:id="rId9"/>
    <p:sldId id="273" r:id="rId10"/>
    <p:sldId id="270" r:id="rId11"/>
    <p:sldId id="260" r:id="rId12"/>
    <p:sldId id="268" r:id="rId13"/>
    <p:sldId id="259" r:id="rId14"/>
  </p:sldIdLst>
  <p:sldSz cx="9753600" cy="7315200"/>
  <p:notesSz cx="6858000" cy="9144000"/>
  <p:embeddedFontLst>
    <p:embeddedFont>
      <p:font typeface="Adobe Naskh Medium" panose="01010101010101010101" pitchFamily="50" charset="-78"/>
      <p:regular r:id="rId16"/>
    </p:embeddedFont>
    <p:embeddedFont>
      <p:font typeface="Bitter" panose="02000000000000000000" pitchFamily="2" charset="0"/>
      <p:regular r:id="rId17"/>
      <p:bold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Fredoka One" panose="02000000000000000000" pitchFamily="2" charset="0"/>
      <p:regular r:id="rId24"/>
    </p:embeddedFont>
    <p:embeddedFont>
      <p:font typeface="More Sugar Thin" charset="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5" d="100"/>
          <a:sy n="75" d="100"/>
        </p:scale>
        <p:origin x="109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528E3-6CF8-4EFB-85E1-B0A3C102D34C}" type="datetimeFigureOut">
              <a:rPr lang="en-ID" smtClean="0"/>
              <a:t>19/08/2022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A0C85E-8263-45DB-B5CD-80ABE4FEAF7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90736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A0C85E-8263-45DB-B5CD-80ABE4FEAF74}" type="slidenum">
              <a:rPr lang="en-ID" smtClean="0"/>
              <a:t>13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2296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27.png"/><Relationship Id="rId7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14.png"/><Relationship Id="rId5" Type="http://schemas.openxmlformats.org/officeDocument/2006/relationships/image" Target="../media/image29.png"/><Relationship Id="rId10" Type="http://schemas.openxmlformats.org/officeDocument/2006/relationships/image" Target="../media/image32.svg"/><Relationship Id="rId4" Type="http://schemas.openxmlformats.org/officeDocument/2006/relationships/image" Target="../media/image28.sv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4.png"/><Relationship Id="rId7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5.sv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5.sv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23.svg"/><Relationship Id="rId3" Type="http://schemas.openxmlformats.org/officeDocument/2006/relationships/image" Target="../media/image15.png"/><Relationship Id="rId7" Type="http://schemas.openxmlformats.org/officeDocument/2006/relationships/image" Target="../media/image17.sv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36.svg"/><Relationship Id="rId10" Type="http://schemas.openxmlformats.org/officeDocument/2006/relationships/image" Target="../media/image20.png"/><Relationship Id="rId4" Type="http://schemas.openxmlformats.org/officeDocument/2006/relationships/image" Target="../media/image35.png"/><Relationship Id="rId9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27.png"/><Relationship Id="rId7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14.png"/><Relationship Id="rId5" Type="http://schemas.openxmlformats.org/officeDocument/2006/relationships/image" Target="../media/image29.png"/><Relationship Id="rId10" Type="http://schemas.openxmlformats.org/officeDocument/2006/relationships/image" Target="../media/image32.svg"/><Relationship Id="rId4" Type="http://schemas.openxmlformats.org/officeDocument/2006/relationships/image" Target="../media/image28.sv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27.png"/><Relationship Id="rId7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14.png"/><Relationship Id="rId5" Type="http://schemas.openxmlformats.org/officeDocument/2006/relationships/image" Target="../media/image29.png"/><Relationship Id="rId10" Type="http://schemas.openxmlformats.org/officeDocument/2006/relationships/image" Target="../media/image32.svg"/><Relationship Id="rId4" Type="http://schemas.openxmlformats.org/officeDocument/2006/relationships/image" Target="../media/image28.svg"/><Relationship Id="rId9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27.png"/><Relationship Id="rId7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14.png"/><Relationship Id="rId5" Type="http://schemas.openxmlformats.org/officeDocument/2006/relationships/image" Target="../media/image29.png"/><Relationship Id="rId10" Type="http://schemas.openxmlformats.org/officeDocument/2006/relationships/image" Target="../media/image32.svg"/><Relationship Id="rId4" Type="http://schemas.openxmlformats.org/officeDocument/2006/relationships/image" Target="../media/image28.sv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13" Type="http://schemas.openxmlformats.org/officeDocument/2006/relationships/image" Target="../media/image14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27.png"/><Relationship Id="rId7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14.png"/><Relationship Id="rId5" Type="http://schemas.openxmlformats.org/officeDocument/2006/relationships/image" Target="../media/image29.png"/><Relationship Id="rId10" Type="http://schemas.openxmlformats.org/officeDocument/2006/relationships/image" Target="../media/image32.svg"/><Relationship Id="rId4" Type="http://schemas.openxmlformats.org/officeDocument/2006/relationships/image" Target="../media/image28.sv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be 1">
            <a:extLst>
              <a:ext uri="{FF2B5EF4-FFF2-40B4-BE49-F238E27FC236}">
                <a16:creationId xmlns:a16="http://schemas.microsoft.com/office/drawing/2014/main" id="{526DC594-1891-D729-200C-DD198618FF90}"/>
              </a:ext>
            </a:extLst>
          </p:cNvPr>
          <p:cNvSpPr/>
          <p:nvPr/>
        </p:nvSpPr>
        <p:spPr>
          <a:xfrm>
            <a:off x="1834008" y="1869441"/>
            <a:ext cx="2420724" cy="3305675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064B0F-A322-61DE-B6F4-56DE697427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008" y="1993291"/>
            <a:ext cx="2345302" cy="3181825"/>
          </a:xfrm>
          <a:prstGeom prst="rect">
            <a:avLst/>
          </a:prstGeom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4E94349F-3A33-FBE2-B0BE-E5C84DD57FC8}"/>
              </a:ext>
            </a:extLst>
          </p:cNvPr>
          <p:cNvSpPr txBox="1">
            <a:spLocks/>
          </p:cNvSpPr>
          <p:nvPr/>
        </p:nvSpPr>
        <p:spPr>
          <a:xfrm>
            <a:off x="3992819" y="2398852"/>
            <a:ext cx="5412126" cy="500287"/>
          </a:xfrm>
          <a:prstGeom prst="rect">
            <a:avLst/>
          </a:prstGeom>
        </p:spPr>
        <p:txBody>
          <a:bodyPr lIns="73152" tIns="36576" rIns="73152" bIns="36576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741452">
              <a:defRPr/>
            </a:pPr>
            <a:r>
              <a:rPr kumimoji="1" lang="en-US" altLang="ja-JP" sz="3413" b="1" spc="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413" b="1" spc="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プレースホルダー 11">
            <a:extLst>
              <a:ext uri="{FF2B5EF4-FFF2-40B4-BE49-F238E27FC236}">
                <a16:creationId xmlns:a16="http://schemas.microsoft.com/office/drawing/2014/main" id="{844D6C39-09A9-0BE4-68D9-3C2BD5B76C15}"/>
              </a:ext>
            </a:extLst>
          </p:cNvPr>
          <p:cNvSpPr txBox="1">
            <a:spLocks/>
          </p:cNvSpPr>
          <p:nvPr/>
        </p:nvSpPr>
        <p:spPr>
          <a:xfrm>
            <a:off x="4145285" y="2818107"/>
            <a:ext cx="5107195" cy="766096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413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3413" b="1" dirty="0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3413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3413" b="1" dirty="0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3413" b="1" dirty="0" err="1">
                <a:solidFill>
                  <a:srgbClr val="E8380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3413" b="1" dirty="0">
              <a:solidFill>
                <a:srgbClr val="E8380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直線コネクタ 9">
            <a:extLst>
              <a:ext uri="{FF2B5EF4-FFF2-40B4-BE49-F238E27FC236}">
                <a16:creationId xmlns:a16="http://schemas.microsoft.com/office/drawing/2014/main" id="{4F8E48F1-EFF4-9660-EEE6-8C035D16511F}"/>
              </a:ext>
            </a:extLst>
          </p:cNvPr>
          <p:cNvCxnSpPr/>
          <p:nvPr/>
        </p:nvCxnSpPr>
        <p:spPr>
          <a:xfrm>
            <a:off x="4453602" y="3971379"/>
            <a:ext cx="4795493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156A54B-8BC2-BA26-B4C5-43122F2590FF}"/>
              </a:ext>
            </a:extLst>
          </p:cNvPr>
          <p:cNvSpPr/>
          <p:nvPr/>
        </p:nvSpPr>
        <p:spPr>
          <a:xfrm>
            <a:off x="5437149" y="4070924"/>
            <a:ext cx="2486515" cy="369332"/>
          </a:xfrm>
          <a:prstGeom prst="rect">
            <a:avLst/>
          </a:prstGeom>
        </p:spPr>
        <p:txBody>
          <a:bodyPr wrap="none" lIns="73152" tIns="36576" rIns="73152" bIns="36576">
            <a:spAutoFit/>
          </a:bodyPr>
          <a:lstStyle/>
          <a:p>
            <a:pPr algn="ctr"/>
            <a:r>
              <a:rPr lang="en-US" sz="1920" b="1" dirty="0">
                <a:solidFill>
                  <a:schemeClr val="bg2">
                    <a:lumMod val="25000"/>
                  </a:schemeClr>
                </a:solidFill>
              </a:rPr>
              <a:t>UNTUK SMP KELAS VIII</a:t>
            </a:r>
            <a:endParaRPr lang="id-ID" sz="192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75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4699" t="22798" r="5082" b="25382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9189766">
            <a:off x="-1737936" y="-1090257"/>
            <a:ext cx="4590805" cy="37811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909259">
            <a:off x="6104848" y="4912169"/>
            <a:ext cx="4590805" cy="3781154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 rot="5400000">
            <a:off x="3930529" y="1962075"/>
            <a:ext cx="2236856" cy="5446885"/>
            <a:chOff x="0" y="0"/>
            <a:chExt cx="2658486" cy="5653832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2672817" cy="5685886"/>
            </a:xfrm>
            <a:custGeom>
              <a:avLst/>
              <a:gdLst/>
              <a:ahLst/>
              <a:cxnLst/>
              <a:rect l="l" t="t" r="r" b="b"/>
              <a:pathLst>
                <a:path w="2672817" h="5685886">
                  <a:moveTo>
                    <a:pt x="63030" y="5092332"/>
                  </a:moveTo>
                  <a:cubicBezTo>
                    <a:pt x="63030" y="5092332"/>
                    <a:pt x="0" y="4845768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779744" y="6965"/>
                  </a:cubicBezTo>
                  <a:lnTo>
                    <a:pt x="1779745" y="6965"/>
                  </a:lnTo>
                  <a:cubicBezTo>
                    <a:pt x="1996492" y="16819"/>
                    <a:pt x="2200807" y="36481"/>
                    <a:pt x="2334996" y="101690"/>
                  </a:cubicBezTo>
                  <a:cubicBezTo>
                    <a:pt x="2591041" y="226120"/>
                    <a:pt x="2672817" y="459160"/>
                    <a:pt x="2667329" y="704684"/>
                  </a:cubicBezTo>
                  <a:cubicBezTo>
                    <a:pt x="2667329" y="704684"/>
                    <a:pt x="2624041" y="1013073"/>
                    <a:pt x="2631474" y="1248607"/>
                  </a:cubicBezTo>
                  <a:cubicBezTo>
                    <a:pt x="2638598" y="4834134"/>
                    <a:pt x="2645754" y="5029736"/>
                    <a:pt x="2645754" y="5029736"/>
                  </a:cubicBezTo>
                  <a:cubicBezTo>
                    <a:pt x="2629073" y="5245469"/>
                    <a:pt x="2514429" y="5456081"/>
                    <a:pt x="2317560" y="5567705"/>
                  </a:cubicBezTo>
                  <a:cubicBezTo>
                    <a:pt x="2167208" y="5652953"/>
                    <a:pt x="1969177" y="5668051"/>
                    <a:pt x="1556203" y="5657309"/>
                  </a:cubicBezTo>
                  <a:lnTo>
                    <a:pt x="1556191" y="5657309"/>
                  </a:lnTo>
                  <a:cubicBezTo>
                    <a:pt x="645952" y="5652033"/>
                    <a:pt x="384604" y="5685886"/>
                    <a:pt x="254278" y="5576728"/>
                  </a:cubicBezTo>
                  <a:cubicBezTo>
                    <a:pt x="145767" y="5485843"/>
                    <a:pt x="81795" y="5292531"/>
                    <a:pt x="63030" y="5092332"/>
                  </a:cubicBezTo>
                  <a:close/>
                </a:path>
              </a:pathLst>
            </a:custGeom>
            <a:solidFill>
              <a:srgbClr val="EEC51D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2511438" y="3919190"/>
            <a:ext cx="5056697" cy="15422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ID" sz="2000" dirty="0" err="1">
                <a:solidFill>
                  <a:srgbClr val="242021"/>
                </a:solidFill>
                <a:latin typeface="More Sugar Thin" charset="0"/>
              </a:rPr>
              <a:t>A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pabila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terdapat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mati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0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مْ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)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bertemu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0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مْ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)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maka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dibaca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seolah-olah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menjadi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bertasydid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disertai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dengungan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gunnah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),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sehingga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sukun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menyatu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di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depannya</a:t>
            </a:r>
            <a:r>
              <a:rPr lang="en-ID" sz="2800" dirty="0">
                <a:latin typeface="More Sugar Thin" charset="0"/>
              </a:rPr>
              <a:t> </a:t>
            </a:r>
            <a:endParaRPr lang="en-US" sz="2400" dirty="0">
              <a:solidFill>
                <a:srgbClr val="1D1D1B"/>
              </a:solidFill>
              <a:latin typeface="More Sugar Thin" charset="0"/>
            </a:endParaRPr>
          </a:p>
        </p:txBody>
      </p:sp>
      <p:grpSp>
        <p:nvGrpSpPr>
          <p:cNvPr id="11" name="Group 11"/>
          <p:cNvGrpSpPr/>
          <p:nvPr/>
        </p:nvGrpSpPr>
        <p:grpSpPr>
          <a:xfrm rot="-5400000">
            <a:off x="4255306" y="-1643632"/>
            <a:ext cx="1265103" cy="8348203"/>
            <a:chOff x="0" y="0"/>
            <a:chExt cx="3935688" cy="4123429"/>
          </a:xfrm>
        </p:grpSpPr>
        <p:sp>
          <p:nvSpPr>
            <p:cNvPr id="12" name="Freeform 12"/>
            <p:cNvSpPr/>
            <p:nvPr/>
          </p:nvSpPr>
          <p:spPr>
            <a:xfrm>
              <a:off x="-9098" y="-6509"/>
              <a:ext cx="3950018" cy="4155483"/>
            </a:xfrm>
            <a:custGeom>
              <a:avLst/>
              <a:gdLst/>
              <a:ahLst/>
              <a:cxnLst/>
              <a:rect l="l" t="t" r="r" b="b"/>
              <a:pathLst>
                <a:path w="3950018" h="4155483">
                  <a:moveTo>
                    <a:pt x="63030" y="3561929"/>
                  </a:moveTo>
                  <a:cubicBezTo>
                    <a:pt x="63030" y="3561929"/>
                    <a:pt x="0" y="331536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3056945" y="6965"/>
                  </a:cubicBezTo>
                  <a:lnTo>
                    <a:pt x="3056946" y="6965"/>
                  </a:lnTo>
                  <a:cubicBezTo>
                    <a:pt x="3273694" y="16819"/>
                    <a:pt x="3478009" y="36481"/>
                    <a:pt x="3612197" y="101690"/>
                  </a:cubicBezTo>
                  <a:cubicBezTo>
                    <a:pt x="3868243" y="226120"/>
                    <a:pt x="3950018" y="459160"/>
                    <a:pt x="3944530" y="704684"/>
                  </a:cubicBezTo>
                  <a:cubicBezTo>
                    <a:pt x="3944530" y="704684"/>
                    <a:pt x="3901243" y="1013073"/>
                    <a:pt x="3908676" y="1248607"/>
                  </a:cubicBezTo>
                  <a:cubicBezTo>
                    <a:pt x="3915799" y="3303731"/>
                    <a:pt x="3922956" y="3499333"/>
                    <a:pt x="3922956" y="3499333"/>
                  </a:cubicBezTo>
                  <a:cubicBezTo>
                    <a:pt x="3906274" y="3715066"/>
                    <a:pt x="3791630" y="3925678"/>
                    <a:pt x="3594761" y="4037302"/>
                  </a:cubicBezTo>
                  <a:cubicBezTo>
                    <a:pt x="3444410" y="4122550"/>
                    <a:pt x="3246379" y="4137648"/>
                    <a:pt x="2573366" y="4126907"/>
                  </a:cubicBezTo>
                  <a:lnTo>
                    <a:pt x="2573337" y="4126907"/>
                  </a:lnTo>
                  <a:cubicBezTo>
                    <a:pt x="645952" y="4121630"/>
                    <a:pt x="384604" y="4155483"/>
                    <a:pt x="254278" y="4046325"/>
                  </a:cubicBezTo>
                  <a:cubicBezTo>
                    <a:pt x="145767" y="3955440"/>
                    <a:pt x="81795" y="3762128"/>
                    <a:pt x="63030" y="3561929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379319" y="2228721"/>
            <a:ext cx="7301732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Idgam</a:t>
            </a:r>
            <a:r>
              <a:rPr lang="en-US" sz="4200" dirty="0">
                <a:solidFill>
                  <a:srgbClr val="1D1D1B"/>
                </a:solidFill>
                <a:latin typeface="Fredoka One" panose="02000000000000000000" pitchFamily="2" charset="0"/>
              </a:rPr>
              <a:t> </a:t>
            </a: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Mutamasialain</a:t>
            </a:r>
            <a:r>
              <a:rPr lang="en-US" sz="4200" dirty="0">
                <a:solidFill>
                  <a:srgbClr val="1D1D1B"/>
                </a:solidFill>
                <a:latin typeface="Fredoka One" panose="02000000000000000000" pitchFamily="2" charset="0"/>
              </a:rPr>
              <a:t> / </a:t>
            </a: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mimi</a:t>
            </a:r>
            <a:endParaRPr lang="en-US" sz="4200" dirty="0">
              <a:solidFill>
                <a:srgbClr val="1D1D1B"/>
              </a:solidFill>
              <a:latin typeface="Fredoka One" panose="02000000000000000000" pitchFamily="2" charset="0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100161">
            <a:off x="1583854" y="2983237"/>
            <a:ext cx="143864" cy="180651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46010" flipH="1">
            <a:off x="8584300" y="1315519"/>
            <a:ext cx="193503" cy="24298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33272" t="32416"/>
          <a:stretch>
            <a:fillRect/>
          </a:stretch>
        </p:blipFill>
        <p:spPr>
          <a:xfrm rot="-10800000">
            <a:off x="691641" y="1878410"/>
            <a:ext cx="364653" cy="3545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50D61B7-8041-44C8-8061-A0D4CE73172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1820"/>
            <a:ext cx="9753600" cy="678235"/>
          </a:xfrm>
          <a:prstGeom prst="rect">
            <a:avLst/>
          </a:prstGeom>
        </p:spPr>
      </p:pic>
      <p:pic>
        <p:nvPicPr>
          <p:cNvPr id="24" name="Picture 16">
            <a:extLst>
              <a:ext uri="{FF2B5EF4-FFF2-40B4-BE49-F238E27FC236}">
                <a16:creationId xmlns:a16="http://schemas.microsoft.com/office/drawing/2014/main" id="{FDB51B96-22D6-4814-B2AB-C4240435E1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46010" flipH="1">
            <a:off x="5393490" y="2009490"/>
            <a:ext cx="193503" cy="24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92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036" t="20564" r="1997" b="24314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292592">
            <a:off x="5720390" y="4268423"/>
            <a:ext cx="4951776" cy="40784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94486">
            <a:off x="-2703829" y="-971451"/>
            <a:ext cx="4951776" cy="4078463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 rot="5400000">
            <a:off x="10825" y="718714"/>
            <a:ext cx="6581299" cy="6002073"/>
            <a:chOff x="0" y="0"/>
            <a:chExt cx="5881427" cy="6759436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5895758" cy="6791490"/>
            </a:xfrm>
            <a:custGeom>
              <a:avLst/>
              <a:gdLst/>
              <a:ahLst/>
              <a:cxnLst/>
              <a:rect l="l" t="t" r="r" b="b"/>
              <a:pathLst>
                <a:path w="5895758" h="6791490">
                  <a:moveTo>
                    <a:pt x="63030" y="6197937"/>
                  </a:moveTo>
                  <a:cubicBezTo>
                    <a:pt x="63030" y="6197937"/>
                    <a:pt x="0" y="5951372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5002685" y="6965"/>
                  </a:cubicBezTo>
                  <a:lnTo>
                    <a:pt x="5002686" y="6965"/>
                  </a:lnTo>
                  <a:cubicBezTo>
                    <a:pt x="5219433" y="16819"/>
                    <a:pt x="5423748" y="36481"/>
                    <a:pt x="5557936" y="101690"/>
                  </a:cubicBezTo>
                  <a:cubicBezTo>
                    <a:pt x="5813982" y="226120"/>
                    <a:pt x="5895757" y="459160"/>
                    <a:pt x="5890270" y="704684"/>
                  </a:cubicBezTo>
                  <a:cubicBezTo>
                    <a:pt x="5890270" y="704684"/>
                    <a:pt x="5846982" y="1013073"/>
                    <a:pt x="5854415" y="1248607"/>
                  </a:cubicBezTo>
                  <a:cubicBezTo>
                    <a:pt x="5861538" y="5939738"/>
                    <a:pt x="5868695" y="6135341"/>
                    <a:pt x="5868695" y="6135341"/>
                  </a:cubicBezTo>
                  <a:cubicBezTo>
                    <a:pt x="5852013" y="6351073"/>
                    <a:pt x="5737369" y="6561685"/>
                    <a:pt x="5540500" y="6673309"/>
                  </a:cubicBezTo>
                  <a:cubicBezTo>
                    <a:pt x="5390149" y="6758557"/>
                    <a:pt x="5192118" y="6773656"/>
                    <a:pt x="4122952" y="6762914"/>
                  </a:cubicBezTo>
                  <a:lnTo>
                    <a:pt x="4122899" y="6762914"/>
                  </a:lnTo>
                  <a:cubicBezTo>
                    <a:pt x="645952" y="6757637"/>
                    <a:pt x="384604" y="6791490"/>
                    <a:pt x="254278" y="6682333"/>
                  </a:cubicBezTo>
                  <a:cubicBezTo>
                    <a:pt x="145767" y="6591447"/>
                    <a:pt x="81795" y="6398136"/>
                    <a:pt x="63030" y="6197937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grpSp>
        <p:nvGrpSpPr>
          <p:cNvPr id="10" name="Group 10"/>
          <p:cNvGrpSpPr/>
          <p:nvPr/>
        </p:nvGrpSpPr>
        <p:grpSpPr>
          <a:xfrm rot="5400000">
            <a:off x="6377351" y="444963"/>
            <a:ext cx="3154680" cy="3134590"/>
            <a:chOff x="0" y="0"/>
            <a:chExt cx="2194610" cy="3229757"/>
          </a:xfrm>
        </p:grpSpPr>
        <p:sp>
          <p:nvSpPr>
            <p:cNvPr id="11" name="Freeform 11"/>
            <p:cNvSpPr/>
            <p:nvPr/>
          </p:nvSpPr>
          <p:spPr>
            <a:xfrm>
              <a:off x="-9098" y="-6509"/>
              <a:ext cx="2208941" cy="3261811"/>
            </a:xfrm>
            <a:custGeom>
              <a:avLst/>
              <a:gdLst/>
              <a:ahLst/>
              <a:cxnLst/>
              <a:rect l="l" t="t" r="r" b="b"/>
              <a:pathLst>
                <a:path w="2208941" h="3261811">
                  <a:moveTo>
                    <a:pt x="63030" y="2668257"/>
                  </a:moveTo>
                  <a:cubicBezTo>
                    <a:pt x="63030" y="2668257"/>
                    <a:pt x="0" y="2421693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315867" y="6965"/>
                  </a:cubicBezTo>
                  <a:lnTo>
                    <a:pt x="1315869" y="6965"/>
                  </a:lnTo>
                  <a:cubicBezTo>
                    <a:pt x="1532616" y="16819"/>
                    <a:pt x="1736931" y="36481"/>
                    <a:pt x="1871119" y="101690"/>
                  </a:cubicBezTo>
                  <a:cubicBezTo>
                    <a:pt x="2127165" y="226120"/>
                    <a:pt x="2208940" y="459160"/>
                    <a:pt x="2203452" y="704684"/>
                  </a:cubicBezTo>
                  <a:cubicBezTo>
                    <a:pt x="2203452" y="704684"/>
                    <a:pt x="2160165" y="1013073"/>
                    <a:pt x="2167598" y="1248607"/>
                  </a:cubicBezTo>
                  <a:cubicBezTo>
                    <a:pt x="2174721" y="2410059"/>
                    <a:pt x="2181878" y="2605662"/>
                    <a:pt x="2181878" y="2605662"/>
                  </a:cubicBezTo>
                  <a:cubicBezTo>
                    <a:pt x="2165196" y="2821394"/>
                    <a:pt x="2050552" y="3032006"/>
                    <a:pt x="1853683" y="3143630"/>
                  </a:cubicBezTo>
                  <a:cubicBezTo>
                    <a:pt x="1703332" y="3228879"/>
                    <a:pt x="1505300" y="3243976"/>
                    <a:pt x="1186771" y="3233235"/>
                  </a:cubicBezTo>
                  <a:lnTo>
                    <a:pt x="1186765" y="3233235"/>
                  </a:lnTo>
                  <a:cubicBezTo>
                    <a:pt x="645952" y="3227958"/>
                    <a:pt x="384604" y="3261811"/>
                    <a:pt x="254278" y="3152653"/>
                  </a:cubicBezTo>
                  <a:cubicBezTo>
                    <a:pt x="145767" y="3061768"/>
                    <a:pt x="81795" y="2868456"/>
                    <a:pt x="63030" y="2668257"/>
                  </a:cubicBezTo>
                  <a:close/>
                </a:path>
              </a:pathLst>
            </a:custGeom>
            <a:solidFill>
              <a:srgbClr val="EEC51D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133071" y="925979"/>
            <a:ext cx="5004235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sz="2400" dirty="0" err="1">
                <a:solidFill>
                  <a:srgbClr val="242021"/>
                </a:solidFill>
                <a:latin typeface="More Sugar Thin" charset="0"/>
              </a:rPr>
              <a:t>U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Islam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adalah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umat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yang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mendapat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petunjuk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dari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Allah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Swt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.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sehingga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mereka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menjadi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umat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yang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adil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dan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akan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menjadi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saksi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atas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perbuatan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umat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lainnya</a:t>
            </a:r>
            <a:endParaRPr lang="en-US" sz="3200" dirty="0">
              <a:solidFill>
                <a:srgbClr val="1D1D1B"/>
              </a:solidFill>
              <a:latin typeface="More Sugar Thin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02304" y="3241294"/>
            <a:ext cx="5035002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sz="2400" dirty="0" err="1">
                <a:solidFill>
                  <a:srgbClr val="242021"/>
                </a:solidFill>
                <a:latin typeface="More Sugar Thin" charset="0"/>
              </a:rPr>
              <a:t>P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erubahan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kiblat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dari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Baitulmakdis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ke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Kakbah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yang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ditujukan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untuk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menghimpun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manusia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dalam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persatuan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umat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. Dari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peristiwa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tersebut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dapat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terlihat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di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antara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mereka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yang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benar-benar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beriman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sehingga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mengikuti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Rasulullah Saw.,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serta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yang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menolak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dan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enggan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mengikuti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perinta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Allah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Swt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. dan Rasul-Nya</a:t>
            </a:r>
            <a:endParaRPr lang="en-US" sz="3200" dirty="0">
              <a:solidFill>
                <a:srgbClr val="1D1D1B"/>
              </a:solidFill>
              <a:latin typeface="More Sugar Thin" charset="0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00383">
            <a:off x="639580" y="929619"/>
            <a:ext cx="277065" cy="34791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300383">
            <a:off x="639580" y="3223153"/>
            <a:ext cx="277065" cy="347913"/>
          </a:xfrm>
          <a:prstGeom prst="rect">
            <a:avLst/>
          </a:prstGeom>
        </p:spPr>
      </p:pic>
      <p:sp>
        <p:nvSpPr>
          <p:cNvPr id="19" name="TextBox 19"/>
          <p:cNvSpPr txBox="1"/>
          <p:nvPr/>
        </p:nvSpPr>
        <p:spPr>
          <a:xfrm>
            <a:off x="6645117" y="920452"/>
            <a:ext cx="2600671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3600" b="1" i="0" dirty="0" err="1">
                <a:effectLst/>
                <a:latin typeface="Fredoka One" panose="02000000000000000000" pitchFamily="2" charset="0"/>
              </a:rPr>
              <a:t>Kandungan</a:t>
            </a:r>
            <a:r>
              <a:rPr lang="es-ES" sz="3600" b="1" i="0" dirty="0">
                <a:effectLst/>
                <a:latin typeface="Fredoka One" panose="02000000000000000000" pitchFamily="2" charset="0"/>
              </a:rPr>
              <a:t> Q.S. Al-</a:t>
            </a:r>
            <a:r>
              <a:rPr lang="es-ES" sz="3600" b="1" i="0" dirty="0" err="1">
                <a:effectLst/>
                <a:latin typeface="Fredoka One" panose="02000000000000000000" pitchFamily="2" charset="0"/>
              </a:rPr>
              <a:t>Baqarah</a:t>
            </a:r>
            <a:r>
              <a:rPr lang="es-ES" sz="3600" b="1" i="0" dirty="0">
                <a:effectLst/>
                <a:latin typeface="Fredoka One" panose="02000000000000000000" pitchFamily="2" charset="0"/>
              </a:rPr>
              <a:t> /</a:t>
            </a:r>
            <a:r>
              <a:rPr lang="es-ES" sz="3600" b="1" dirty="0">
                <a:latin typeface="Fredoka One" panose="02000000000000000000" pitchFamily="2" charset="0"/>
              </a:rPr>
              <a:t> </a:t>
            </a:r>
            <a:r>
              <a:rPr lang="es-ES" sz="3600" b="1" i="0" dirty="0">
                <a:effectLst/>
                <a:latin typeface="Fredoka One" panose="02000000000000000000" pitchFamily="2" charset="0"/>
              </a:rPr>
              <a:t>2: 143</a:t>
            </a:r>
            <a:r>
              <a:rPr lang="es-ES" sz="3600" dirty="0">
                <a:latin typeface="Fredoka One" panose="02000000000000000000" pitchFamily="2" charset="0"/>
              </a:rPr>
              <a:t> </a:t>
            </a:r>
            <a:endParaRPr lang="en-US" sz="3600" dirty="0">
              <a:latin typeface="Fredoka One" panose="02000000000000000000" pitchFamily="2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CF22990-244C-469E-B078-EFFC857FFE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1820"/>
            <a:ext cx="9753600" cy="6782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>
            <a:extLst>
              <a:ext uri="{FF2B5EF4-FFF2-40B4-BE49-F238E27FC236}">
                <a16:creationId xmlns:a16="http://schemas.microsoft.com/office/drawing/2014/main" id="{5241FABE-27F1-4A7A-AA1B-51AC06D594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97" t="21452" r="1878" b="22990"/>
          <a:stretch>
            <a:fillRect/>
          </a:stretch>
        </p:blipFill>
        <p:spPr>
          <a:xfrm>
            <a:off x="35379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9189766">
            <a:off x="5560074" y="-1105143"/>
            <a:ext cx="4905887" cy="404066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269748" flipH="1">
            <a:off x="-1642901" y="4685386"/>
            <a:ext cx="4905887" cy="4040667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 rot="-5400000">
            <a:off x="3466620" y="422939"/>
            <a:ext cx="3052322" cy="8912042"/>
            <a:chOff x="0" y="0"/>
            <a:chExt cx="2968381" cy="7221741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2982712" cy="7253794"/>
            </a:xfrm>
            <a:custGeom>
              <a:avLst/>
              <a:gdLst/>
              <a:ahLst/>
              <a:cxnLst/>
              <a:rect l="l" t="t" r="r" b="b"/>
              <a:pathLst>
                <a:path w="2982712" h="7253794">
                  <a:moveTo>
                    <a:pt x="63030" y="6660241"/>
                  </a:moveTo>
                  <a:cubicBezTo>
                    <a:pt x="63030" y="6660241"/>
                    <a:pt x="0" y="641367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089639" y="6965"/>
                  </a:cubicBezTo>
                  <a:lnTo>
                    <a:pt x="2089640" y="6965"/>
                  </a:lnTo>
                  <a:cubicBezTo>
                    <a:pt x="2306387" y="16819"/>
                    <a:pt x="2510702" y="36481"/>
                    <a:pt x="2644890" y="101690"/>
                  </a:cubicBezTo>
                  <a:cubicBezTo>
                    <a:pt x="2900936" y="226120"/>
                    <a:pt x="2982712" y="459160"/>
                    <a:pt x="2977224" y="704684"/>
                  </a:cubicBezTo>
                  <a:cubicBezTo>
                    <a:pt x="2977224" y="704684"/>
                    <a:pt x="2933936" y="1013073"/>
                    <a:pt x="2941369" y="1248607"/>
                  </a:cubicBezTo>
                  <a:cubicBezTo>
                    <a:pt x="2948493" y="6402042"/>
                    <a:pt x="2955649" y="6597645"/>
                    <a:pt x="2955649" y="6597645"/>
                  </a:cubicBezTo>
                  <a:cubicBezTo>
                    <a:pt x="2938968" y="6813377"/>
                    <a:pt x="2824323" y="7023989"/>
                    <a:pt x="2627454" y="7135613"/>
                  </a:cubicBezTo>
                  <a:cubicBezTo>
                    <a:pt x="2477103" y="7220862"/>
                    <a:pt x="2279072" y="7235960"/>
                    <a:pt x="1803003" y="7225218"/>
                  </a:cubicBezTo>
                  <a:lnTo>
                    <a:pt x="1802987" y="7225218"/>
                  </a:lnTo>
                  <a:cubicBezTo>
                    <a:pt x="645952" y="7219942"/>
                    <a:pt x="384604" y="7253795"/>
                    <a:pt x="254278" y="7144637"/>
                  </a:cubicBezTo>
                  <a:cubicBezTo>
                    <a:pt x="145767" y="7053752"/>
                    <a:pt x="81795" y="6860440"/>
                    <a:pt x="63030" y="6660241"/>
                  </a:cubicBezTo>
                  <a:close/>
                </a:path>
              </a:pathLst>
            </a:custGeom>
            <a:solidFill>
              <a:srgbClr val="EEC51D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931263" y="3565144"/>
            <a:ext cx="8146525" cy="27408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16"/>
              </a:lnSpc>
            </a:pP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Muslim yang </a:t>
            </a:r>
            <a:r>
              <a:rPr lang="en-ID" sz="2000" b="0" i="1" dirty="0" err="1">
                <a:solidFill>
                  <a:srgbClr val="242021"/>
                </a:solidFill>
                <a:effectLst/>
                <a:latin typeface="More Sugar Thin" charset="0"/>
              </a:rPr>
              <a:t>wasatiyah</a:t>
            </a:r>
            <a:r>
              <a:rPr lang="en-ID" sz="2000" b="0" i="1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atau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moderat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adalah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muslim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yang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memiliki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sikap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adil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dan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menjalankan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segala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sesuatunya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seimbang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.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Pembiasaan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menerapkan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sikap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1" dirty="0" err="1">
                <a:solidFill>
                  <a:srgbClr val="242021"/>
                </a:solidFill>
                <a:effectLst/>
                <a:latin typeface="More Sugar Thin" charset="0"/>
              </a:rPr>
              <a:t>wasatiyah</a:t>
            </a:r>
            <a:r>
              <a:rPr lang="en-ID" sz="2000" b="0" i="1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atau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moderat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dalam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berlaku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adil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dapat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dilakukan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bertutur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,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bersikap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, dan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bertindak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tidak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membeda-bedakan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satu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sama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lain dan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dapat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ditunjukkan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menjadi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umat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yang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mampu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menjaga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keseimbangan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. 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Oleh </a:t>
            </a:r>
            <a:r>
              <a:rPr lang="en-ID" sz="2000" dirty="0" err="1">
                <a:solidFill>
                  <a:srgbClr val="242021"/>
                </a:solidFill>
                <a:latin typeface="More Sugar Thin" charset="0"/>
              </a:rPr>
              <a:t>karenanya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,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eseorang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yang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menerapkan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sifat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moderat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berarti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bertindak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secara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adil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serta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menempatkan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urusan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dunia dan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akhirat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dalam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hidupnya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secara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seimbang</a:t>
            </a:r>
            <a:r>
              <a:rPr lang="en-ID" sz="2000" dirty="0">
                <a:latin typeface="More Sugar Thin" charset="0"/>
              </a:rPr>
              <a:t> </a:t>
            </a:r>
            <a:endParaRPr lang="en-US" sz="2000" dirty="0">
              <a:solidFill>
                <a:srgbClr val="1D1D1B"/>
              </a:solidFill>
              <a:latin typeface="More Sugar Thin" charset="0"/>
            </a:endParaRPr>
          </a:p>
        </p:txBody>
      </p:sp>
      <p:grpSp>
        <p:nvGrpSpPr>
          <p:cNvPr id="8" name="Group 8"/>
          <p:cNvGrpSpPr/>
          <p:nvPr/>
        </p:nvGrpSpPr>
        <p:grpSpPr>
          <a:xfrm rot="-5400000">
            <a:off x="2771615" y="-1957859"/>
            <a:ext cx="2419938" cy="7048769"/>
            <a:chOff x="0" y="0"/>
            <a:chExt cx="1712938" cy="9107071"/>
          </a:xfrm>
        </p:grpSpPr>
        <p:sp>
          <p:nvSpPr>
            <p:cNvPr id="9" name="Freeform 9"/>
            <p:cNvSpPr/>
            <p:nvPr/>
          </p:nvSpPr>
          <p:spPr>
            <a:xfrm>
              <a:off x="-9098" y="-6509"/>
              <a:ext cx="1727269" cy="9139125"/>
            </a:xfrm>
            <a:custGeom>
              <a:avLst/>
              <a:gdLst/>
              <a:ahLst/>
              <a:cxnLst/>
              <a:rect l="l" t="t" r="r" b="b"/>
              <a:pathLst>
                <a:path w="1727269" h="9139125">
                  <a:moveTo>
                    <a:pt x="63030" y="8545572"/>
                  </a:moveTo>
                  <a:cubicBezTo>
                    <a:pt x="63030" y="8545572"/>
                    <a:pt x="0" y="829900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834196" y="6965"/>
                  </a:cubicBezTo>
                  <a:lnTo>
                    <a:pt x="834197" y="6965"/>
                  </a:lnTo>
                  <a:cubicBezTo>
                    <a:pt x="1050944" y="16819"/>
                    <a:pt x="1255259" y="36481"/>
                    <a:pt x="1389447" y="101690"/>
                  </a:cubicBezTo>
                  <a:cubicBezTo>
                    <a:pt x="1645493" y="226120"/>
                    <a:pt x="1727268" y="459160"/>
                    <a:pt x="1721781" y="704684"/>
                  </a:cubicBezTo>
                  <a:cubicBezTo>
                    <a:pt x="1721781" y="704684"/>
                    <a:pt x="1678493" y="1013073"/>
                    <a:pt x="1685926" y="1248607"/>
                  </a:cubicBezTo>
                  <a:cubicBezTo>
                    <a:pt x="1693049" y="8287373"/>
                    <a:pt x="1700206" y="8482975"/>
                    <a:pt x="1700206" y="8482975"/>
                  </a:cubicBezTo>
                  <a:cubicBezTo>
                    <a:pt x="1683524" y="8698708"/>
                    <a:pt x="1568880" y="8909320"/>
                    <a:pt x="1372011" y="9020944"/>
                  </a:cubicBezTo>
                  <a:cubicBezTo>
                    <a:pt x="1221660" y="9106192"/>
                    <a:pt x="1023629" y="9121291"/>
                    <a:pt x="803168" y="9110549"/>
                  </a:cubicBezTo>
                  <a:lnTo>
                    <a:pt x="803168" y="9110549"/>
                  </a:lnTo>
                  <a:cubicBezTo>
                    <a:pt x="645952" y="9105271"/>
                    <a:pt x="384604" y="9139125"/>
                    <a:pt x="254278" y="9029967"/>
                  </a:cubicBezTo>
                  <a:cubicBezTo>
                    <a:pt x="145767" y="8939082"/>
                    <a:pt x="81795" y="8745770"/>
                    <a:pt x="63030" y="8545572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588758" flipH="1">
            <a:off x="8143860" y="2384913"/>
            <a:ext cx="945567" cy="1076733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810042" y="910079"/>
            <a:ext cx="5919559" cy="12525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59"/>
              </a:lnSpc>
            </a:pPr>
            <a:r>
              <a:rPr lang="en-ID" sz="3600" b="1" i="0" dirty="0" err="1">
                <a:effectLst/>
                <a:latin typeface="Fredoka One" panose="02000000000000000000" pitchFamily="2" charset="0"/>
              </a:rPr>
              <a:t>Menumbuhkan</a:t>
            </a:r>
            <a:r>
              <a:rPr lang="en-ID" sz="3600" b="1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3600" b="1" i="0" dirty="0" err="1">
                <a:effectLst/>
                <a:latin typeface="Fredoka One" panose="02000000000000000000" pitchFamily="2" charset="0"/>
              </a:rPr>
              <a:t>Sikap</a:t>
            </a:r>
            <a:r>
              <a:rPr lang="en-ID" sz="3600" b="1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3600" b="1" i="1" dirty="0" err="1">
                <a:effectLst/>
                <a:latin typeface="Fredoka One" panose="02000000000000000000" pitchFamily="2" charset="0"/>
              </a:rPr>
              <a:t>Wasatiyah</a:t>
            </a:r>
            <a:r>
              <a:rPr lang="en-ID" sz="3600" b="1" dirty="0">
                <a:effectLst/>
                <a:latin typeface="Fredoka One" panose="02000000000000000000" pitchFamily="2" charset="0"/>
              </a:rPr>
              <a:t> </a:t>
            </a:r>
            <a:r>
              <a:rPr lang="en-ID" sz="3600" b="1" i="0" dirty="0" err="1">
                <a:effectLst/>
                <a:latin typeface="Fredoka One" panose="02000000000000000000" pitchFamily="2" charset="0"/>
              </a:rPr>
              <a:t>atau</a:t>
            </a:r>
            <a:r>
              <a:rPr lang="en-ID" sz="3600" b="1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3600" b="1" i="0" dirty="0" err="1">
                <a:effectLst/>
                <a:latin typeface="Fredoka One" panose="02000000000000000000" pitchFamily="2" charset="0"/>
              </a:rPr>
              <a:t>Moderat</a:t>
            </a:r>
            <a:endParaRPr lang="en-US" sz="3600" dirty="0">
              <a:latin typeface="Fredoka One" panose="02000000000000000000" pitchFamily="2" charset="0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788797" flipH="1">
            <a:off x="-287534" y="4009132"/>
            <a:ext cx="1247847" cy="1218352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771586">
            <a:off x="7326043" y="706783"/>
            <a:ext cx="1161248" cy="126975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90351F8-3FFD-4A63-9445-B6F404636E16}"/>
              </a:ext>
            </a:extLst>
          </p:cNvPr>
          <p:cNvSpPr txBox="1"/>
          <p:nvPr/>
        </p:nvSpPr>
        <p:spPr>
          <a:xfrm>
            <a:off x="2105345" y="1676400"/>
            <a:ext cx="314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Fredoka One" panose="02000000000000000000" pitchFamily="2" charset="0"/>
              </a:rPr>
              <a:t>.</a:t>
            </a:r>
            <a:endParaRPr lang="en-ID" sz="3600" dirty="0">
              <a:latin typeface="Fredoka One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7851F1-1AE2-4A4E-9A62-21E5F0EA4E17}"/>
              </a:ext>
            </a:extLst>
          </p:cNvPr>
          <p:cNvSpPr txBox="1"/>
          <p:nvPr/>
        </p:nvSpPr>
        <p:spPr>
          <a:xfrm>
            <a:off x="3059724" y="3587489"/>
            <a:ext cx="12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ore Sugar Thin" charset="0"/>
              </a:rPr>
              <a:t>.</a:t>
            </a:r>
            <a:endParaRPr lang="en-ID" sz="2000" dirty="0">
              <a:latin typeface="More Sugar Thin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04641A-684B-45BC-95F5-1CBF21A4284F}"/>
              </a:ext>
            </a:extLst>
          </p:cNvPr>
          <p:cNvSpPr txBox="1"/>
          <p:nvPr/>
        </p:nvSpPr>
        <p:spPr>
          <a:xfrm>
            <a:off x="3799020" y="4267200"/>
            <a:ext cx="12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ore Sugar Thin" charset="0"/>
              </a:rPr>
              <a:t>.</a:t>
            </a:r>
            <a:endParaRPr lang="en-ID" sz="2000" dirty="0">
              <a:latin typeface="More Sugar Thin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5B47E02-7786-40A5-A013-DD184988228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641820"/>
            <a:ext cx="9788979" cy="67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10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397" t="21452" r="1878" b="22990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907561">
            <a:off x="3834596" y="-2683802"/>
            <a:ext cx="7405525" cy="60994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844431" flipH="1">
            <a:off x="-1916800" y="3300155"/>
            <a:ext cx="7127016" cy="58700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423860">
            <a:off x="7193191" y="1169593"/>
            <a:ext cx="481186" cy="5669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33272" t="32416"/>
          <a:stretch>
            <a:fillRect/>
          </a:stretch>
        </p:blipFill>
        <p:spPr>
          <a:xfrm rot="10721006">
            <a:off x="1377462" y="923360"/>
            <a:ext cx="538491" cy="52358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300383">
            <a:off x="1472949" y="2771921"/>
            <a:ext cx="209576" cy="2631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446010" flipH="1">
            <a:off x="1112378" y="3276796"/>
            <a:ext cx="324493" cy="407469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 rot="5400000">
            <a:off x="2514757" y="759541"/>
            <a:ext cx="3836994" cy="5301108"/>
            <a:chOff x="0" y="0"/>
            <a:chExt cx="5180262" cy="7156940"/>
          </a:xfrm>
        </p:grpSpPr>
        <p:sp>
          <p:nvSpPr>
            <p:cNvPr id="10" name="Freeform 10"/>
            <p:cNvSpPr/>
            <p:nvPr/>
          </p:nvSpPr>
          <p:spPr>
            <a:xfrm>
              <a:off x="-9098" y="-6509"/>
              <a:ext cx="5194593" cy="7188994"/>
            </a:xfrm>
            <a:custGeom>
              <a:avLst/>
              <a:gdLst/>
              <a:ahLst/>
              <a:cxnLst/>
              <a:rect l="l" t="t" r="r" b="b"/>
              <a:pathLst>
                <a:path w="5194593" h="7188994">
                  <a:moveTo>
                    <a:pt x="63030" y="6595440"/>
                  </a:moveTo>
                  <a:cubicBezTo>
                    <a:pt x="63030" y="6595440"/>
                    <a:pt x="0" y="6348876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4301520" y="6965"/>
                  </a:cubicBezTo>
                  <a:lnTo>
                    <a:pt x="4301521" y="6965"/>
                  </a:lnTo>
                  <a:cubicBezTo>
                    <a:pt x="4518268" y="16819"/>
                    <a:pt x="4722583" y="36481"/>
                    <a:pt x="4856771" y="101690"/>
                  </a:cubicBezTo>
                  <a:cubicBezTo>
                    <a:pt x="5112817" y="226120"/>
                    <a:pt x="5194593" y="459160"/>
                    <a:pt x="5189105" y="704684"/>
                  </a:cubicBezTo>
                  <a:cubicBezTo>
                    <a:pt x="5189105" y="704684"/>
                    <a:pt x="5145817" y="1013073"/>
                    <a:pt x="5153250" y="1248607"/>
                  </a:cubicBezTo>
                  <a:cubicBezTo>
                    <a:pt x="5160374" y="6337241"/>
                    <a:pt x="5167530" y="6532844"/>
                    <a:pt x="5167530" y="6532844"/>
                  </a:cubicBezTo>
                  <a:cubicBezTo>
                    <a:pt x="5150849" y="6748577"/>
                    <a:pt x="5036205" y="6959188"/>
                    <a:pt x="4839336" y="7070813"/>
                  </a:cubicBezTo>
                  <a:cubicBezTo>
                    <a:pt x="4688984" y="7156061"/>
                    <a:pt x="4490953" y="7171159"/>
                    <a:pt x="3564545" y="7160417"/>
                  </a:cubicBezTo>
                  <a:lnTo>
                    <a:pt x="3564500" y="7160417"/>
                  </a:lnTo>
                  <a:cubicBezTo>
                    <a:pt x="645952" y="7155140"/>
                    <a:pt x="384604" y="7188994"/>
                    <a:pt x="254278" y="7079835"/>
                  </a:cubicBezTo>
                  <a:cubicBezTo>
                    <a:pt x="145767" y="6988951"/>
                    <a:pt x="81795" y="6795639"/>
                    <a:pt x="63030" y="6595440"/>
                  </a:cubicBezTo>
                  <a:close/>
                </a:path>
              </a:pathLst>
            </a:custGeom>
            <a:solidFill>
              <a:srgbClr val="EEC51D"/>
            </a:solidFill>
          </p:spPr>
        </p:sp>
      </p:grpSp>
      <p:grpSp>
        <p:nvGrpSpPr>
          <p:cNvPr id="11" name="Group 11"/>
          <p:cNvGrpSpPr/>
          <p:nvPr/>
        </p:nvGrpSpPr>
        <p:grpSpPr>
          <a:xfrm rot="5400000">
            <a:off x="2648575" y="971115"/>
            <a:ext cx="3569357" cy="4877961"/>
            <a:chOff x="0" y="0"/>
            <a:chExt cx="5097098" cy="6965804"/>
          </a:xfrm>
        </p:grpSpPr>
        <p:sp>
          <p:nvSpPr>
            <p:cNvPr id="12" name="Freeform 12"/>
            <p:cNvSpPr/>
            <p:nvPr/>
          </p:nvSpPr>
          <p:spPr>
            <a:xfrm>
              <a:off x="-9098" y="-6509"/>
              <a:ext cx="5111428" cy="6997857"/>
            </a:xfrm>
            <a:custGeom>
              <a:avLst/>
              <a:gdLst/>
              <a:ahLst/>
              <a:cxnLst/>
              <a:rect l="l" t="t" r="r" b="b"/>
              <a:pathLst>
                <a:path w="5111428" h="6997857">
                  <a:moveTo>
                    <a:pt x="63030" y="6404304"/>
                  </a:moveTo>
                  <a:cubicBezTo>
                    <a:pt x="63030" y="6404304"/>
                    <a:pt x="0" y="6157740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4218355" y="6965"/>
                  </a:cubicBezTo>
                  <a:lnTo>
                    <a:pt x="4218357" y="6965"/>
                  </a:lnTo>
                  <a:cubicBezTo>
                    <a:pt x="4435103" y="16819"/>
                    <a:pt x="4639418" y="36481"/>
                    <a:pt x="4773607" y="101690"/>
                  </a:cubicBezTo>
                  <a:cubicBezTo>
                    <a:pt x="5029653" y="226120"/>
                    <a:pt x="5111428" y="459160"/>
                    <a:pt x="5105940" y="704684"/>
                  </a:cubicBezTo>
                  <a:cubicBezTo>
                    <a:pt x="5105940" y="704684"/>
                    <a:pt x="5062652" y="1013073"/>
                    <a:pt x="5070086" y="1248607"/>
                  </a:cubicBezTo>
                  <a:cubicBezTo>
                    <a:pt x="5077209" y="6146105"/>
                    <a:pt x="5084366" y="6341708"/>
                    <a:pt x="5084366" y="6341708"/>
                  </a:cubicBezTo>
                  <a:cubicBezTo>
                    <a:pt x="5067684" y="6557440"/>
                    <a:pt x="4953040" y="6768052"/>
                    <a:pt x="4756171" y="6879676"/>
                  </a:cubicBezTo>
                  <a:cubicBezTo>
                    <a:pt x="4605819" y="6964925"/>
                    <a:pt x="4407788" y="6980023"/>
                    <a:pt x="3498313" y="6969281"/>
                  </a:cubicBezTo>
                  <a:lnTo>
                    <a:pt x="3498269" y="6969281"/>
                  </a:lnTo>
                  <a:cubicBezTo>
                    <a:pt x="645952" y="6964004"/>
                    <a:pt x="384604" y="6997857"/>
                    <a:pt x="254278" y="6888700"/>
                  </a:cubicBezTo>
                  <a:cubicBezTo>
                    <a:pt x="145767" y="6797815"/>
                    <a:pt x="81795" y="6604503"/>
                    <a:pt x="63030" y="6404304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2366939" y="2644502"/>
            <a:ext cx="411853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50"/>
              </a:lnSpc>
            </a:pPr>
            <a:r>
              <a:rPr lang="en-US" sz="7850" b="1" dirty="0" err="1">
                <a:solidFill>
                  <a:srgbClr val="1D1D1B"/>
                </a:solidFill>
                <a:latin typeface="More Sugar Thin" charset="0"/>
              </a:rPr>
              <a:t>Selamat</a:t>
            </a:r>
            <a:r>
              <a:rPr lang="en-US" sz="7850" b="1" dirty="0">
                <a:solidFill>
                  <a:srgbClr val="1D1D1B"/>
                </a:solidFill>
                <a:latin typeface="More Sugar Thin" charset="0"/>
              </a:rPr>
              <a:t> </a:t>
            </a:r>
            <a:r>
              <a:rPr lang="en-US" sz="7850" b="1" dirty="0" err="1">
                <a:solidFill>
                  <a:srgbClr val="1D1D1B"/>
                </a:solidFill>
                <a:latin typeface="More Sugar Thin" charset="0"/>
              </a:rPr>
              <a:t>Belajar</a:t>
            </a:r>
            <a:r>
              <a:rPr lang="en-US" sz="7850" b="1" dirty="0">
                <a:solidFill>
                  <a:srgbClr val="1D1D1B"/>
                </a:solidFill>
                <a:latin typeface="More Sugar Thin" charset="0"/>
              </a:rPr>
              <a:t>!</a:t>
            </a:r>
          </a:p>
        </p:txBody>
      </p:sp>
      <p:pic>
        <p:nvPicPr>
          <p:cNvPr id="15" name="Picture 8">
            <a:extLst>
              <a:ext uri="{FF2B5EF4-FFF2-40B4-BE49-F238E27FC236}">
                <a16:creationId xmlns:a16="http://schemas.microsoft.com/office/drawing/2014/main" id="{F7990E1E-CF04-471B-9830-3D425D0F2EE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446010" flipH="1">
            <a:off x="8055327" y="3054757"/>
            <a:ext cx="324493" cy="407469"/>
          </a:xfrm>
          <a:prstGeom prst="rect">
            <a:avLst/>
          </a:prstGeom>
        </p:spPr>
      </p:pic>
      <p:pic>
        <p:nvPicPr>
          <p:cNvPr id="16" name="Picture 8">
            <a:extLst>
              <a:ext uri="{FF2B5EF4-FFF2-40B4-BE49-F238E27FC236}">
                <a16:creationId xmlns:a16="http://schemas.microsoft.com/office/drawing/2014/main" id="{2DCD43A5-C9A2-41BF-ADF5-A06C0AA096D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446010" flipH="1">
            <a:off x="7557802" y="3849461"/>
            <a:ext cx="324493" cy="4074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525442-5B1A-CAF8-ED1F-B257362D5255}"/>
              </a:ext>
            </a:extLst>
          </p:cNvPr>
          <p:cNvSpPr txBox="1"/>
          <p:nvPr/>
        </p:nvSpPr>
        <p:spPr>
          <a:xfrm>
            <a:off x="1637886" y="3505200"/>
            <a:ext cx="6477827" cy="2123658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6600" dirty="0" err="1">
                <a:latin typeface="Fredoka One" panose="02000000000000000000" charset="0"/>
              </a:rPr>
              <a:t>Moderat</a:t>
            </a:r>
            <a:r>
              <a:rPr lang="en-ID" sz="6600" dirty="0">
                <a:latin typeface="Fredoka One" panose="02000000000000000000" charset="0"/>
              </a:rPr>
              <a:t> </a:t>
            </a:r>
            <a:r>
              <a:rPr lang="en-ID" sz="6600" dirty="0" err="1">
                <a:latin typeface="Fredoka One" panose="02000000000000000000" charset="0"/>
              </a:rPr>
              <a:t>dalam</a:t>
            </a:r>
            <a:r>
              <a:rPr lang="en-ID" sz="6600" dirty="0">
                <a:latin typeface="Fredoka One" panose="02000000000000000000" charset="0"/>
              </a:rPr>
              <a:t> </a:t>
            </a:r>
            <a:r>
              <a:rPr lang="en-ID" sz="6600" dirty="0" err="1">
                <a:latin typeface="Fredoka One" panose="02000000000000000000" charset="0"/>
              </a:rPr>
              <a:t>Beragama</a:t>
            </a:r>
            <a:r>
              <a:rPr lang="en-ID" sz="6600" dirty="0">
                <a:latin typeface="Fredoka One" panose="02000000000000000000" charset="0"/>
              </a:rPr>
              <a:t> </a:t>
            </a:r>
            <a:endParaRPr lang="en-ID" sz="6000" dirty="0">
              <a:latin typeface="Fredoka One" panose="02000000000000000000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038150-462C-9832-0FC3-5BBBF74CF42D}"/>
              </a:ext>
            </a:extLst>
          </p:cNvPr>
          <p:cNvSpPr txBox="1"/>
          <p:nvPr/>
        </p:nvSpPr>
        <p:spPr>
          <a:xfrm>
            <a:off x="3634918" y="2560320"/>
            <a:ext cx="2483765" cy="453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47" b="1" dirty="0">
                <a:latin typeface="Bitter" panose="020B0604020202020204" charset="0"/>
              </a:rPr>
              <a:t>BAB 6</a:t>
            </a:r>
            <a:endParaRPr lang="en-ID" sz="2347" b="1" dirty="0">
              <a:latin typeface="Bit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842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036" t="20564" r="1997" b="24314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9189766">
            <a:off x="5560074" y="-1105143"/>
            <a:ext cx="4905887" cy="404066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269748" flipH="1">
            <a:off x="-1642901" y="4685386"/>
            <a:ext cx="4905887" cy="4040667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 rot="-5400000">
            <a:off x="3592559" y="1324961"/>
            <a:ext cx="2639241" cy="6420980"/>
            <a:chOff x="0" y="0"/>
            <a:chExt cx="2968381" cy="7221741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2982712" cy="7253794"/>
            </a:xfrm>
            <a:custGeom>
              <a:avLst/>
              <a:gdLst/>
              <a:ahLst/>
              <a:cxnLst/>
              <a:rect l="l" t="t" r="r" b="b"/>
              <a:pathLst>
                <a:path w="2982712" h="7253794">
                  <a:moveTo>
                    <a:pt x="63030" y="6660241"/>
                  </a:moveTo>
                  <a:cubicBezTo>
                    <a:pt x="63030" y="6660241"/>
                    <a:pt x="0" y="641367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089639" y="6965"/>
                  </a:cubicBezTo>
                  <a:lnTo>
                    <a:pt x="2089640" y="6965"/>
                  </a:lnTo>
                  <a:cubicBezTo>
                    <a:pt x="2306387" y="16819"/>
                    <a:pt x="2510702" y="36481"/>
                    <a:pt x="2644890" y="101690"/>
                  </a:cubicBezTo>
                  <a:cubicBezTo>
                    <a:pt x="2900936" y="226120"/>
                    <a:pt x="2982712" y="459160"/>
                    <a:pt x="2977224" y="704684"/>
                  </a:cubicBezTo>
                  <a:cubicBezTo>
                    <a:pt x="2977224" y="704684"/>
                    <a:pt x="2933936" y="1013073"/>
                    <a:pt x="2941369" y="1248607"/>
                  </a:cubicBezTo>
                  <a:cubicBezTo>
                    <a:pt x="2948493" y="6402042"/>
                    <a:pt x="2955649" y="6597645"/>
                    <a:pt x="2955649" y="6597645"/>
                  </a:cubicBezTo>
                  <a:cubicBezTo>
                    <a:pt x="2938968" y="6813377"/>
                    <a:pt x="2824323" y="7023989"/>
                    <a:pt x="2627454" y="7135613"/>
                  </a:cubicBezTo>
                  <a:cubicBezTo>
                    <a:pt x="2477103" y="7220862"/>
                    <a:pt x="2279072" y="7235960"/>
                    <a:pt x="1803003" y="7225218"/>
                  </a:cubicBezTo>
                  <a:lnTo>
                    <a:pt x="1802987" y="7225218"/>
                  </a:lnTo>
                  <a:cubicBezTo>
                    <a:pt x="645952" y="7219942"/>
                    <a:pt x="384604" y="7253795"/>
                    <a:pt x="254278" y="7144637"/>
                  </a:cubicBezTo>
                  <a:cubicBezTo>
                    <a:pt x="145767" y="7053752"/>
                    <a:pt x="81795" y="6860440"/>
                    <a:pt x="63030" y="6660241"/>
                  </a:cubicBezTo>
                  <a:close/>
                </a:path>
              </a:pathLst>
            </a:custGeom>
            <a:solidFill>
              <a:srgbClr val="EEC51D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094626" y="3473002"/>
            <a:ext cx="5635109" cy="2049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16"/>
              </a:lnSpc>
            </a:pPr>
            <a:r>
              <a:rPr lang="en-US" sz="1899" dirty="0">
                <a:solidFill>
                  <a:srgbClr val="1D1D1B"/>
                </a:solidFill>
                <a:latin typeface="Bitter" panose="020B0604020202020204" charset="0"/>
              </a:rPr>
              <a:t>List the things your students need to get ready before class. It can be a particular textbook, the accomplished homework due for the day, or any specific materials for the topic you're about to discuss. You can also match it with corresponding photos or icons.</a:t>
            </a:r>
          </a:p>
        </p:txBody>
      </p:sp>
      <p:grpSp>
        <p:nvGrpSpPr>
          <p:cNvPr id="8" name="Group 8"/>
          <p:cNvGrpSpPr/>
          <p:nvPr/>
        </p:nvGrpSpPr>
        <p:grpSpPr>
          <a:xfrm rot="-5400000">
            <a:off x="4024875" y="-3178221"/>
            <a:ext cx="1553881" cy="8613569"/>
            <a:chOff x="0" y="0"/>
            <a:chExt cx="1712938" cy="9107071"/>
          </a:xfrm>
        </p:grpSpPr>
        <p:sp>
          <p:nvSpPr>
            <p:cNvPr id="9" name="Freeform 9"/>
            <p:cNvSpPr/>
            <p:nvPr/>
          </p:nvSpPr>
          <p:spPr>
            <a:xfrm>
              <a:off x="-9098" y="-6509"/>
              <a:ext cx="1727269" cy="9139125"/>
            </a:xfrm>
            <a:custGeom>
              <a:avLst/>
              <a:gdLst/>
              <a:ahLst/>
              <a:cxnLst/>
              <a:rect l="l" t="t" r="r" b="b"/>
              <a:pathLst>
                <a:path w="1727269" h="9139125">
                  <a:moveTo>
                    <a:pt x="63030" y="8545572"/>
                  </a:moveTo>
                  <a:cubicBezTo>
                    <a:pt x="63030" y="8545572"/>
                    <a:pt x="0" y="829900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834196" y="6965"/>
                  </a:cubicBezTo>
                  <a:lnTo>
                    <a:pt x="834197" y="6965"/>
                  </a:lnTo>
                  <a:cubicBezTo>
                    <a:pt x="1050944" y="16819"/>
                    <a:pt x="1255259" y="36481"/>
                    <a:pt x="1389447" y="101690"/>
                  </a:cubicBezTo>
                  <a:cubicBezTo>
                    <a:pt x="1645493" y="226120"/>
                    <a:pt x="1727268" y="459160"/>
                    <a:pt x="1721781" y="704684"/>
                  </a:cubicBezTo>
                  <a:cubicBezTo>
                    <a:pt x="1721781" y="704684"/>
                    <a:pt x="1678493" y="1013073"/>
                    <a:pt x="1685926" y="1248607"/>
                  </a:cubicBezTo>
                  <a:cubicBezTo>
                    <a:pt x="1693049" y="8287373"/>
                    <a:pt x="1700206" y="8482975"/>
                    <a:pt x="1700206" y="8482975"/>
                  </a:cubicBezTo>
                  <a:cubicBezTo>
                    <a:pt x="1683524" y="8698708"/>
                    <a:pt x="1568880" y="8909320"/>
                    <a:pt x="1372011" y="9020944"/>
                  </a:cubicBezTo>
                  <a:cubicBezTo>
                    <a:pt x="1221660" y="9106192"/>
                    <a:pt x="1023629" y="9121291"/>
                    <a:pt x="803168" y="9110549"/>
                  </a:cubicBezTo>
                  <a:lnTo>
                    <a:pt x="803168" y="9110549"/>
                  </a:lnTo>
                  <a:cubicBezTo>
                    <a:pt x="645952" y="9105271"/>
                    <a:pt x="384604" y="9139125"/>
                    <a:pt x="254278" y="9029967"/>
                  </a:cubicBezTo>
                  <a:cubicBezTo>
                    <a:pt x="145767" y="8939082"/>
                    <a:pt x="81795" y="8745770"/>
                    <a:pt x="63030" y="8545572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495031" y="2771560"/>
            <a:ext cx="1206659" cy="88854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1588758" flipH="1">
            <a:off x="8683797" y="1468247"/>
            <a:ext cx="945567" cy="1076733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709841" y="877996"/>
            <a:ext cx="8290498" cy="610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59"/>
              </a:lnSpc>
            </a:pPr>
            <a:r>
              <a:rPr lang="es-ES" sz="4000" b="1" i="0" dirty="0" err="1">
                <a:effectLst/>
                <a:latin typeface="Fredoka One" panose="02000000000000000000" pitchFamily="2" charset="0"/>
              </a:rPr>
              <a:t>Membaca</a:t>
            </a:r>
            <a:r>
              <a:rPr lang="es-ES" sz="4000" b="1" i="0" dirty="0">
                <a:effectLst/>
                <a:latin typeface="Fredoka One" panose="02000000000000000000" pitchFamily="2" charset="0"/>
              </a:rPr>
              <a:t> Q.S. Al-</a:t>
            </a:r>
            <a:r>
              <a:rPr lang="es-ES" sz="4000" b="1" i="0" dirty="0" err="1">
                <a:effectLst/>
                <a:latin typeface="Fredoka One" panose="02000000000000000000" pitchFamily="2" charset="0"/>
              </a:rPr>
              <a:t>Baqarah</a:t>
            </a:r>
            <a:r>
              <a:rPr lang="es-ES" sz="4000" b="1" i="0" dirty="0">
                <a:effectLst/>
                <a:latin typeface="Fredoka One" panose="02000000000000000000" pitchFamily="2" charset="0"/>
              </a:rPr>
              <a:t>/2: 143</a:t>
            </a:r>
            <a:r>
              <a:rPr lang="es-ES" sz="4000" dirty="0">
                <a:latin typeface="Fredoka One" panose="02000000000000000000" pitchFamily="2" charset="0"/>
              </a:rPr>
              <a:t> </a:t>
            </a:r>
            <a:endParaRPr lang="en-US" sz="4000" dirty="0">
              <a:latin typeface="Fredoka One" panose="02000000000000000000" pitchFamily="2" charset="0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4788797" flipH="1">
            <a:off x="1266613" y="5106202"/>
            <a:ext cx="1247847" cy="1218352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771586">
            <a:off x="8139756" y="5106856"/>
            <a:ext cx="1161248" cy="126975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55BBEC0-A745-4B73-8D46-B9BD70CA3CD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1820"/>
            <a:ext cx="9753600" cy="678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397" t="21452" r="1878" b="22990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943880">
            <a:off x="7348532" y="-2488927"/>
            <a:ext cx="6238455" cy="513821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9362657" flipH="1">
            <a:off x="-3319480" y="4154656"/>
            <a:ext cx="6238455" cy="513821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 rot="5400000">
            <a:off x="3317530" y="200962"/>
            <a:ext cx="3118539" cy="6709048"/>
            <a:chOff x="0" y="0"/>
            <a:chExt cx="3788678" cy="3531923"/>
          </a:xfrm>
        </p:grpSpPr>
        <p:sp>
          <p:nvSpPr>
            <p:cNvPr id="10" name="Freeform 10"/>
            <p:cNvSpPr/>
            <p:nvPr/>
          </p:nvSpPr>
          <p:spPr>
            <a:xfrm>
              <a:off x="-9098" y="-6509"/>
              <a:ext cx="3803009" cy="3563976"/>
            </a:xfrm>
            <a:custGeom>
              <a:avLst/>
              <a:gdLst/>
              <a:ahLst/>
              <a:cxnLst/>
              <a:rect l="l" t="t" r="r" b="b"/>
              <a:pathLst>
                <a:path w="3803009" h="3563976">
                  <a:moveTo>
                    <a:pt x="63030" y="2970423"/>
                  </a:moveTo>
                  <a:cubicBezTo>
                    <a:pt x="63030" y="2970423"/>
                    <a:pt x="0" y="2723859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909936" y="6965"/>
                  </a:cubicBezTo>
                  <a:lnTo>
                    <a:pt x="2909937" y="6965"/>
                  </a:lnTo>
                  <a:cubicBezTo>
                    <a:pt x="3126684" y="16819"/>
                    <a:pt x="3330999" y="36481"/>
                    <a:pt x="3465187" y="101690"/>
                  </a:cubicBezTo>
                  <a:cubicBezTo>
                    <a:pt x="3721233" y="226120"/>
                    <a:pt x="3803008" y="459160"/>
                    <a:pt x="3797521" y="704684"/>
                  </a:cubicBezTo>
                  <a:cubicBezTo>
                    <a:pt x="3797521" y="704684"/>
                    <a:pt x="3754233" y="1013073"/>
                    <a:pt x="3761666" y="1248607"/>
                  </a:cubicBezTo>
                  <a:cubicBezTo>
                    <a:pt x="3768789" y="2712224"/>
                    <a:pt x="3775946" y="2907827"/>
                    <a:pt x="3775946" y="2907827"/>
                  </a:cubicBezTo>
                  <a:cubicBezTo>
                    <a:pt x="3759264" y="3123559"/>
                    <a:pt x="3644620" y="3334171"/>
                    <a:pt x="3447751" y="3445795"/>
                  </a:cubicBezTo>
                  <a:cubicBezTo>
                    <a:pt x="3297400" y="3531044"/>
                    <a:pt x="3099369" y="3546142"/>
                    <a:pt x="2456287" y="3535400"/>
                  </a:cubicBezTo>
                  <a:lnTo>
                    <a:pt x="2456261" y="3535400"/>
                  </a:lnTo>
                  <a:cubicBezTo>
                    <a:pt x="645952" y="3530123"/>
                    <a:pt x="384604" y="3563976"/>
                    <a:pt x="254278" y="3454819"/>
                  </a:cubicBezTo>
                  <a:cubicBezTo>
                    <a:pt x="145767" y="3363934"/>
                    <a:pt x="81795" y="3170622"/>
                    <a:pt x="63030" y="2970423"/>
                  </a:cubicBezTo>
                  <a:close/>
                </a:path>
              </a:pathLst>
            </a:custGeom>
            <a:solidFill>
              <a:srgbClr val="F1EEDC"/>
            </a:solidFill>
          </p:spPr>
          <p:txBody>
            <a:bodyPr/>
            <a:lstStyle/>
            <a:p>
              <a:endParaRPr lang="en-ID" dirty="0"/>
            </a:p>
          </p:txBody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3272" t="32416"/>
          <a:stretch>
            <a:fillRect/>
          </a:stretch>
        </p:blipFill>
        <p:spPr>
          <a:xfrm rot="-10640225">
            <a:off x="731132" y="2415303"/>
            <a:ext cx="490730" cy="477145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00383">
            <a:off x="8699118" y="2806598"/>
            <a:ext cx="233519" cy="293231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446010" flipH="1">
            <a:off x="9137601" y="3128738"/>
            <a:ext cx="324493" cy="407469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397531">
            <a:off x="7609252" y="6060308"/>
            <a:ext cx="1870051" cy="577378"/>
          </a:xfrm>
          <a:prstGeom prst="rect">
            <a:avLst/>
          </a:prstGeom>
        </p:spPr>
      </p:pic>
      <p:sp>
        <p:nvSpPr>
          <p:cNvPr id="24" name="TextBox 24"/>
          <p:cNvSpPr txBox="1"/>
          <p:nvPr/>
        </p:nvSpPr>
        <p:spPr>
          <a:xfrm>
            <a:off x="6747511" y="4788749"/>
            <a:ext cx="2197475" cy="26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0"/>
              </a:lnSpc>
            </a:pPr>
            <a:endParaRPr lang="en-US" sz="1650" dirty="0">
              <a:solidFill>
                <a:srgbClr val="1D1D1B"/>
              </a:solidFill>
              <a:latin typeface="More Sugar Thin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B333A80-BE8C-4DC8-A871-5E7BC375BD8F}"/>
              </a:ext>
            </a:extLst>
          </p:cNvPr>
          <p:cNvSpPr txBox="1"/>
          <p:nvPr/>
        </p:nvSpPr>
        <p:spPr>
          <a:xfrm>
            <a:off x="1557564" y="2320364"/>
            <a:ext cx="676993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600" i="0" dirty="0" err="1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Bacaan</a:t>
            </a:r>
            <a:r>
              <a:rPr lang="en-ID" sz="6600" i="0" dirty="0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 Nun </a:t>
            </a:r>
            <a:r>
              <a:rPr lang="en-ID" sz="6600" i="0" dirty="0" err="1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Sukun</a:t>
            </a:r>
            <a:r>
              <a:rPr lang="en-ID" sz="6600" i="0" dirty="0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 / </a:t>
            </a:r>
            <a:r>
              <a:rPr lang="en-ID" sz="6600" i="0" dirty="0" err="1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Tanwin</a:t>
            </a:r>
            <a:endParaRPr lang="en-ID" sz="6600" dirty="0">
              <a:latin typeface="Fredoka O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240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4699" t="22798" r="5082" b="25382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9189766">
            <a:off x="-1737936" y="-1090257"/>
            <a:ext cx="4590805" cy="37811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909259">
            <a:off x="6104848" y="4912169"/>
            <a:ext cx="4590805" cy="3781154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 rot="5400000">
            <a:off x="1693787" y="-81819"/>
            <a:ext cx="2236856" cy="4757146"/>
            <a:chOff x="0" y="0"/>
            <a:chExt cx="2658486" cy="5653832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2672817" cy="5685886"/>
            </a:xfrm>
            <a:custGeom>
              <a:avLst/>
              <a:gdLst/>
              <a:ahLst/>
              <a:cxnLst/>
              <a:rect l="l" t="t" r="r" b="b"/>
              <a:pathLst>
                <a:path w="2672817" h="5685886">
                  <a:moveTo>
                    <a:pt x="63030" y="5092332"/>
                  </a:moveTo>
                  <a:cubicBezTo>
                    <a:pt x="63030" y="5092332"/>
                    <a:pt x="0" y="4845768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779744" y="6965"/>
                  </a:cubicBezTo>
                  <a:lnTo>
                    <a:pt x="1779745" y="6965"/>
                  </a:lnTo>
                  <a:cubicBezTo>
                    <a:pt x="1996492" y="16819"/>
                    <a:pt x="2200807" y="36481"/>
                    <a:pt x="2334996" y="101690"/>
                  </a:cubicBezTo>
                  <a:cubicBezTo>
                    <a:pt x="2591041" y="226120"/>
                    <a:pt x="2672817" y="459160"/>
                    <a:pt x="2667329" y="704684"/>
                  </a:cubicBezTo>
                  <a:cubicBezTo>
                    <a:pt x="2667329" y="704684"/>
                    <a:pt x="2624041" y="1013073"/>
                    <a:pt x="2631474" y="1248607"/>
                  </a:cubicBezTo>
                  <a:cubicBezTo>
                    <a:pt x="2638598" y="4834134"/>
                    <a:pt x="2645754" y="5029736"/>
                    <a:pt x="2645754" y="5029736"/>
                  </a:cubicBezTo>
                  <a:cubicBezTo>
                    <a:pt x="2629073" y="5245469"/>
                    <a:pt x="2514429" y="5456081"/>
                    <a:pt x="2317560" y="5567705"/>
                  </a:cubicBezTo>
                  <a:cubicBezTo>
                    <a:pt x="2167208" y="5652953"/>
                    <a:pt x="1969177" y="5668051"/>
                    <a:pt x="1556203" y="5657309"/>
                  </a:cubicBezTo>
                  <a:lnTo>
                    <a:pt x="1556191" y="5657309"/>
                  </a:lnTo>
                  <a:cubicBezTo>
                    <a:pt x="645952" y="5652033"/>
                    <a:pt x="384604" y="5685886"/>
                    <a:pt x="254278" y="5576728"/>
                  </a:cubicBezTo>
                  <a:cubicBezTo>
                    <a:pt x="145767" y="5485843"/>
                    <a:pt x="81795" y="5292531"/>
                    <a:pt x="63030" y="5092332"/>
                  </a:cubicBezTo>
                  <a:close/>
                </a:path>
              </a:pathLst>
            </a:custGeom>
            <a:solidFill>
              <a:srgbClr val="EEC51D"/>
            </a:solidFill>
          </p:spPr>
        </p:sp>
      </p:grpSp>
      <p:grpSp>
        <p:nvGrpSpPr>
          <p:cNvPr id="7" name="Group 7"/>
          <p:cNvGrpSpPr/>
          <p:nvPr/>
        </p:nvGrpSpPr>
        <p:grpSpPr>
          <a:xfrm rot="-5400000">
            <a:off x="1709154" y="2655239"/>
            <a:ext cx="2236856" cy="4726413"/>
            <a:chOff x="0" y="0"/>
            <a:chExt cx="2658486" cy="5617306"/>
          </a:xfrm>
        </p:grpSpPr>
        <p:sp>
          <p:nvSpPr>
            <p:cNvPr id="8" name="Freeform 8"/>
            <p:cNvSpPr/>
            <p:nvPr/>
          </p:nvSpPr>
          <p:spPr>
            <a:xfrm>
              <a:off x="-9098" y="-6509"/>
              <a:ext cx="2672817" cy="5649359"/>
            </a:xfrm>
            <a:custGeom>
              <a:avLst/>
              <a:gdLst/>
              <a:ahLst/>
              <a:cxnLst/>
              <a:rect l="l" t="t" r="r" b="b"/>
              <a:pathLst>
                <a:path w="2672817" h="5649359">
                  <a:moveTo>
                    <a:pt x="63030" y="5055806"/>
                  </a:moveTo>
                  <a:cubicBezTo>
                    <a:pt x="63030" y="5055806"/>
                    <a:pt x="0" y="4809242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779744" y="6965"/>
                  </a:cubicBezTo>
                  <a:lnTo>
                    <a:pt x="1779745" y="6965"/>
                  </a:lnTo>
                  <a:cubicBezTo>
                    <a:pt x="1996492" y="16819"/>
                    <a:pt x="2200807" y="36481"/>
                    <a:pt x="2334996" y="101690"/>
                  </a:cubicBezTo>
                  <a:cubicBezTo>
                    <a:pt x="2591041" y="226120"/>
                    <a:pt x="2672817" y="459160"/>
                    <a:pt x="2667329" y="704684"/>
                  </a:cubicBezTo>
                  <a:cubicBezTo>
                    <a:pt x="2667329" y="704684"/>
                    <a:pt x="2624041" y="1013073"/>
                    <a:pt x="2631474" y="1248607"/>
                  </a:cubicBezTo>
                  <a:cubicBezTo>
                    <a:pt x="2638598" y="4797608"/>
                    <a:pt x="2645754" y="4993210"/>
                    <a:pt x="2645754" y="4993210"/>
                  </a:cubicBezTo>
                  <a:cubicBezTo>
                    <a:pt x="2629073" y="5208943"/>
                    <a:pt x="2514429" y="5419555"/>
                    <a:pt x="2317560" y="5531178"/>
                  </a:cubicBezTo>
                  <a:cubicBezTo>
                    <a:pt x="2167208" y="5616427"/>
                    <a:pt x="1969177" y="5631525"/>
                    <a:pt x="1556203" y="5620783"/>
                  </a:cubicBezTo>
                  <a:lnTo>
                    <a:pt x="1556191" y="5620783"/>
                  </a:lnTo>
                  <a:cubicBezTo>
                    <a:pt x="645952" y="5615507"/>
                    <a:pt x="384604" y="5649360"/>
                    <a:pt x="254278" y="5540202"/>
                  </a:cubicBezTo>
                  <a:cubicBezTo>
                    <a:pt x="145767" y="5449317"/>
                    <a:pt x="81795" y="5256005"/>
                    <a:pt x="63030" y="5055806"/>
                  </a:cubicBezTo>
                  <a:close/>
                </a:path>
              </a:pathLst>
            </a:custGeom>
            <a:solidFill>
              <a:srgbClr val="E4C7A9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762000" y="1416091"/>
            <a:ext cx="4223722" cy="1862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ID" sz="2300" dirty="0" err="1">
                <a:solidFill>
                  <a:srgbClr val="242021"/>
                </a:solidFill>
                <a:latin typeface="More Sugar Thin" charset="0"/>
              </a:rPr>
              <a:t>P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elafalan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 nun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sukun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/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tanwin</a:t>
            </a:r>
            <a:r>
              <a:rPr lang="en-ID" sz="23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ar-QA" sz="2300" dirty="0">
                <a:solidFill>
                  <a:srgbClr val="242021"/>
                </a:solidFill>
                <a:latin typeface="More Sugar Thin" charset="0"/>
              </a:rPr>
              <a:t>    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(</a:t>
            </a:r>
            <a:r>
              <a:rPr lang="ar-QA" sz="23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نْ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/</a:t>
            </a:r>
            <a:r>
              <a:rPr lang="ar-QA" sz="23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 ــً  , ــٌ , ــٍـ</a:t>
            </a:r>
            <a:r>
              <a:rPr lang="en-ID" sz="2300" b="0" i="0" dirty="0">
                <a:effectLst/>
                <a:latin typeface="More Sugar Thin" charset="0"/>
              </a:rPr>
              <a:t>) 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yang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dibaca</a:t>
            </a:r>
            <a:r>
              <a:rPr lang="en-ID" sz="23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terang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atau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jelas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apabila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bertemu</a:t>
            </a:r>
            <a:r>
              <a:rPr lang="en-ID" sz="23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salah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satu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halqi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,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yaitu</a:t>
            </a:r>
            <a:r>
              <a:rPr lang="en-ID" sz="23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3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hamzah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3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أ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), ha’ (</a:t>
            </a:r>
            <a:r>
              <a:rPr lang="ar-QA" sz="23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ھ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), ‘ain (</a:t>
            </a:r>
            <a:r>
              <a:rPr lang="ar-QA" sz="23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ع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), gain (</a:t>
            </a:r>
            <a:r>
              <a:rPr lang="ar-QA" sz="23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غ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), ha’ (</a:t>
            </a:r>
            <a:r>
              <a:rPr lang="ar-QA" sz="23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ح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), dan kha (</a:t>
            </a:r>
            <a:r>
              <a:rPr lang="ar-QA" sz="23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خ</a:t>
            </a:r>
            <a:r>
              <a:rPr lang="en-ID" sz="2300" b="0" i="0" dirty="0">
                <a:solidFill>
                  <a:srgbClr val="242021"/>
                </a:solidFill>
                <a:effectLst/>
                <a:latin typeface="More Sugar Thin" charset="0"/>
              </a:rPr>
              <a:t>)</a:t>
            </a:r>
            <a:endParaRPr lang="en-US" sz="2300" dirty="0">
              <a:solidFill>
                <a:srgbClr val="1D1D1B"/>
              </a:solidFill>
              <a:latin typeface="More Sugar Thin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08253" y="4114800"/>
            <a:ext cx="4098437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ID" sz="2400" dirty="0" err="1">
                <a:solidFill>
                  <a:srgbClr val="242021"/>
                </a:solidFill>
                <a:latin typeface="More Sugar Thin" charset="0"/>
              </a:rPr>
              <a:t>P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elafalan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nun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sukun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/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tanwin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4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نْ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/</a:t>
            </a:r>
            <a:r>
              <a:rPr lang="ar-QA" sz="24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 ــً  , ــٌ , ــٍـ</a:t>
            </a:r>
            <a:r>
              <a:rPr lang="en-ID" sz="2400" b="0" i="0" dirty="0">
                <a:effectLst/>
                <a:latin typeface="More Sugar Thin" charset="0"/>
              </a:rPr>
              <a:t>) 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yang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dibaca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samar-samar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dan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disertai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dengung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apabila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bertemu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salah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satu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dari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15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hijaiah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:</a:t>
            </a:r>
          </a:p>
          <a:p>
            <a:pPr algn="ctr">
              <a:lnSpc>
                <a:spcPts val="2380"/>
              </a:lnSpc>
            </a:pPr>
            <a:r>
              <a:rPr lang="en-ID" sz="2400" dirty="0">
                <a:solidFill>
                  <a:srgbClr val="242021"/>
                </a:solidFill>
                <a:latin typeface="More Sugar Thin" charset="0"/>
                <a:cs typeface="Adobe Naskh Medium" panose="01010101010101010101" pitchFamily="50" charset="-78"/>
              </a:rPr>
              <a:t>ت</a:t>
            </a:r>
            <a:r>
              <a:rPr lang="ar-QA" sz="2400" dirty="0">
                <a:solidFill>
                  <a:srgbClr val="242021"/>
                </a:solidFill>
                <a:latin typeface="More Sugar Thin" charset="0"/>
                <a:cs typeface="Adobe Naskh Medium" panose="01010101010101010101" pitchFamily="50" charset="-78"/>
              </a:rPr>
              <a:t>,</a:t>
            </a:r>
            <a:r>
              <a:rPr lang="ar-QA" sz="2400" dirty="0">
                <a:solidFill>
                  <a:srgbClr val="242021"/>
                </a:solidFill>
                <a:latin typeface="Adobe Naskh Medium" panose="01010101010101010101" pitchFamily="50" charset="-78"/>
                <a:cs typeface="Adobe Naskh Medium" panose="01010101010101010101" pitchFamily="50" charset="-78"/>
              </a:rPr>
              <a:t>ث,ج,د,د,ذ,ز,س,ش,ص,ض,ط,ظ,ف,ق,ك</a:t>
            </a:r>
            <a:r>
              <a:rPr lang="en-ID" sz="2400" dirty="0">
                <a:latin typeface="More Sugar Thin" charset="0"/>
              </a:rPr>
              <a:t> </a:t>
            </a:r>
            <a:endParaRPr lang="en-US" sz="2400" dirty="0">
              <a:solidFill>
                <a:srgbClr val="1D1D1B"/>
              </a:solidFill>
              <a:latin typeface="More Sugar Thin" charset="0"/>
            </a:endParaRPr>
          </a:p>
        </p:txBody>
      </p:sp>
      <p:grpSp>
        <p:nvGrpSpPr>
          <p:cNvPr id="11" name="Group 11"/>
          <p:cNvGrpSpPr/>
          <p:nvPr/>
        </p:nvGrpSpPr>
        <p:grpSpPr>
          <a:xfrm rot="-5400000">
            <a:off x="6472621" y="225698"/>
            <a:ext cx="1361261" cy="3368942"/>
            <a:chOff x="0" y="0"/>
            <a:chExt cx="3935688" cy="4123429"/>
          </a:xfrm>
        </p:grpSpPr>
        <p:sp>
          <p:nvSpPr>
            <p:cNvPr id="12" name="Freeform 12"/>
            <p:cNvSpPr/>
            <p:nvPr/>
          </p:nvSpPr>
          <p:spPr>
            <a:xfrm>
              <a:off x="-9098" y="-6509"/>
              <a:ext cx="3950018" cy="4155483"/>
            </a:xfrm>
            <a:custGeom>
              <a:avLst/>
              <a:gdLst/>
              <a:ahLst/>
              <a:cxnLst/>
              <a:rect l="l" t="t" r="r" b="b"/>
              <a:pathLst>
                <a:path w="3950018" h="4155483">
                  <a:moveTo>
                    <a:pt x="63030" y="3561929"/>
                  </a:moveTo>
                  <a:cubicBezTo>
                    <a:pt x="63030" y="3561929"/>
                    <a:pt x="0" y="331536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3056945" y="6965"/>
                  </a:cubicBezTo>
                  <a:lnTo>
                    <a:pt x="3056946" y="6965"/>
                  </a:lnTo>
                  <a:cubicBezTo>
                    <a:pt x="3273694" y="16819"/>
                    <a:pt x="3478009" y="36481"/>
                    <a:pt x="3612197" y="101690"/>
                  </a:cubicBezTo>
                  <a:cubicBezTo>
                    <a:pt x="3868243" y="226120"/>
                    <a:pt x="3950018" y="459160"/>
                    <a:pt x="3944530" y="704684"/>
                  </a:cubicBezTo>
                  <a:cubicBezTo>
                    <a:pt x="3944530" y="704684"/>
                    <a:pt x="3901243" y="1013073"/>
                    <a:pt x="3908676" y="1248607"/>
                  </a:cubicBezTo>
                  <a:cubicBezTo>
                    <a:pt x="3915799" y="3303731"/>
                    <a:pt x="3922956" y="3499333"/>
                    <a:pt x="3922956" y="3499333"/>
                  </a:cubicBezTo>
                  <a:cubicBezTo>
                    <a:pt x="3906274" y="3715066"/>
                    <a:pt x="3791630" y="3925678"/>
                    <a:pt x="3594761" y="4037302"/>
                  </a:cubicBezTo>
                  <a:cubicBezTo>
                    <a:pt x="3444410" y="4122550"/>
                    <a:pt x="3246379" y="4137648"/>
                    <a:pt x="2573366" y="4126907"/>
                  </a:cubicBezTo>
                  <a:lnTo>
                    <a:pt x="2573337" y="4126907"/>
                  </a:lnTo>
                  <a:cubicBezTo>
                    <a:pt x="645952" y="4121630"/>
                    <a:pt x="384604" y="4155483"/>
                    <a:pt x="254278" y="4046325"/>
                  </a:cubicBezTo>
                  <a:cubicBezTo>
                    <a:pt x="145767" y="3955440"/>
                    <a:pt x="81795" y="3762128"/>
                    <a:pt x="63030" y="3561929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5722591" y="1581978"/>
            <a:ext cx="2925632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dirty="0">
                <a:solidFill>
                  <a:srgbClr val="1D1D1B"/>
                </a:solidFill>
                <a:latin typeface="Fredoka One" panose="02000000000000000000" pitchFamily="2" charset="0"/>
              </a:rPr>
              <a:t>Izhar </a:t>
            </a: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Halqi</a:t>
            </a:r>
            <a:endParaRPr lang="en-US" sz="4200" dirty="0">
              <a:solidFill>
                <a:srgbClr val="1D1D1B"/>
              </a:solidFill>
              <a:latin typeface="Fredoka One" panose="02000000000000000000" pitchFamily="2" charset="0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100161">
            <a:off x="6344787" y="2592858"/>
            <a:ext cx="143864" cy="180651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46010" flipH="1">
            <a:off x="8584300" y="1315519"/>
            <a:ext cx="193503" cy="24298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33272" t="32416"/>
          <a:stretch>
            <a:fillRect/>
          </a:stretch>
        </p:blipFill>
        <p:spPr>
          <a:xfrm rot="-10800000">
            <a:off x="5286455" y="1266308"/>
            <a:ext cx="364653" cy="354558"/>
          </a:xfrm>
          <a:prstGeom prst="rect">
            <a:avLst/>
          </a:prstGeom>
        </p:spPr>
      </p:pic>
      <p:grpSp>
        <p:nvGrpSpPr>
          <p:cNvPr id="20" name="Group 11">
            <a:extLst>
              <a:ext uri="{FF2B5EF4-FFF2-40B4-BE49-F238E27FC236}">
                <a16:creationId xmlns:a16="http://schemas.microsoft.com/office/drawing/2014/main" id="{0334E863-A42F-415B-BECB-886E1E5B86BE}"/>
              </a:ext>
            </a:extLst>
          </p:cNvPr>
          <p:cNvGrpSpPr/>
          <p:nvPr/>
        </p:nvGrpSpPr>
        <p:grpSpPr>
          <a:xfrm rot="-5400000">
            <a:off x="6571206" y="2899179"/>
            <a:ext cx="1377285" cy="3592773"/>
            <a:chOff x="0" y="0"/>
            <a:chExt cx="3935688" cy="4123429"/>
          </a:xfrm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52194EEF-0CD4-4649-9BC9-816FF5666D1C}"/>
                </a:ext>
              </a:extLst>
            </p:cNvPr>
            <p:cNvSpPr/>
            <p:nvPr/>
          </p:nvSpPr>
          <p:spPr>
            <a:xfrm>
              <a:off x="-9098" y="-6509"/>
              <a:ext cx="3950018" cy="4155483"/>
            </a:xfrm>
            <a:custGeom>
              <a:avLst/>
              <a:gdLst/>
              <a:ahLst/>
              <a:cxnLst/>
              <a:rect l="l" t="t" r="r" b="b"/>
              <a:pathLst>
                <a:path w="3950018" h="4155483">
                  <a:moveTo>
                    <a:pt x="63030" y="3561929"/>
                  </a:moveTo>
                  <a:cubicBezTo>
                    <a:pt x="63030" y="3561929"/>
                    <a:pt x="0" y="331536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3056945" y="6965"/>
                  </a:cubicBezTo>
                  <a:lnTo>
                    <a:pt x="3056946" y="6965"/>
                  </a:lnTo>
                  <a:cubicBezTo>
                    <a:pt x="3273694" y="16819"/>
                    <a:pt x="3478009" y="36481"/>
                    <a:pt x="3612197" y="101690"/>
                  </a:cubicBezTo>
                  <a:cubicBezTo>
                    <a:pt x="3868243" y="226120"/>
                    <a:pt x="3950018" y="459160"/>
                    <a:pt x="3944530" y="704684"/>
                  </a:cubicBezTo>
                  <a:cubicBezTo>
                    <a:pt x="3944530" y="704684"/>
                    <a:pt x="3901243" y="1013073"/>
                    <a:pt x="3908676" y="1248607"/>
                  </a:cubicBezTo>
                  <a:cubicBezTo>
                    <a:pt x="3915799" y="3303731"/>
                    <a:pt x="3922956" y="3499333"/>
                    <a:pt x="3922956" y="3499333"/>
                  </a:cubicBezTo>
                  <a:cubicBezTo>
                    <a:pt x="3906274" y="3715066"/>
                    <a:pt x="3791630" y="3925678"/>
                    <a:pt x="3594761" y="4037302"/>
                  </a:cubicBezTo>
                  <a:cubicBezTo>
                    <a:pt x="3444410" y="4122550"/>
                    <a:pt x="3246379" y="4137648"/>
                    <a:pt x="2573366" y="4126907"/>
                  </a:cubicBezTo>
                  <a:lnTo>
                    <a:pt x="2573337" y="4126907"/>
                  </a:lnTo>
                  <a:cubicBezTo>
                    <a:pt x="645952" y="4121630"/>
                    <a:pt x="384604" y="4155483"/>
                    <a:pt x="254278" y="4046325"/>
                  </a:cubicBezTo>
                  <a:cubicBezTo>
                    <a:pt x="145767" y="3955440"/>
                    <a:pt x="81795" y="3762128"/>
                    <a:pt x="63030" y="3561929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sp>
        <p:nvSpPr>
          <p:cNvPr id="22" name="TextBox 14">
            <a:extLst>
              <a:ext uri="{FF2B5EF4-FFF2-40B4-BE49-F238E27FC236}">
                <a16:creationId xmlns:a16="http://schemas.microsoft.com/office/drawing/2014/main" id="{948316E3-5BE6-4DF8-B532-1D4E72B1FF5B}"/>
              </a:ext>
            </a:extLst>
          </p:cNvPr>
          <p:cNvSpPr txBox="1"/>
          <p:nvPr/>
        </p:nvSpPr>
        <p:spPr>
          <a:xfrm>
            <a:off x="5734092" y="4428018"/>
            <a:ext cx="3068099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Ikhfa</a:t>
            </a:r>
            <a:r>
              <a:rPr lang="en-US" sz="4200" dirty="0">
                <a:solidFill>
                  <a:srgbClr val="1D1D1B"/>
                </a:solidFill>
                <a:latin typeface="Fredoka One" panose="02000000000000000000" pitchFamily="2" charset="0"/>
              </a:rPr>
              <a:t> </a:t>
            </a: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Haqiqi</a:t>
            </a:r>
            <a:endParaRPr lang="en-US" sz="4200" dirty="0">
              <a:solidFill>
                <a:srgbClr val="1D1D1B"/>
              </a:solidFill>
              <a:latin typeface="Fredoka One" panose="02000000000000000000" pitchFamily="2" charset="0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33272" t="32416"/>
          <a:stretch>
            <a:fillRect/>
          </a:stretch>
        </p:blipFill>
        <p:spPr>
          <a:xfrm rot="-890541">
            <a:off x="8783991" y="5424999"/>
            <a:ext cx="364653" cy="354558"/>
          </a:xfrm>
          <a:prstGeom prst="rect">
            <a:avLst/>
          </a:prstGeom>
        </p:spPr>
      </p:pic>
      <p:pic>
        <p:nvPicPr>
          <p:cNvPr id="23" name="Picture 16">
            <a:extLst>
              <a:ext uri="{FF2B5EF4-FFF2-40B4-BE49-F238E27FC236}">
                <a16:creationId xmlns:a16="http://schemas.microsoft.com/office/drawing/2014/main" id="{122B27CA-A814-42B1-90EA-13CD777E7C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46010" flipH="1">
            <a:off x="8303499" y="4065129"/>
            <a:ext cx="193503" cy="2429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A799FDF-DC22-45CE-895B-F32623FEA2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1820"/>
            <a:ext cx="9753600" cy="6782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4699" t="22798" r="5082" b="25382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9189766">
            <a:off x="-1438207" y="4340034"/>
            <a:ext cx="4590805" cy="37811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909259">
            <a:off x="5730231" y="-994562"/>
            <a:ext cx="4590805" cy="3781154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 rot="5400000">
            <a:off x="5884141" y="425097"/>
            <a:ext cx="1707865" cy="4757146"/>
            <a:chOff x="0" y="0"/>
            <a:chExt cx="2658486" cy="5653832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2672817" cy="5685886"/>
            </a:xfrm>
            <a:custGeom>
              <a:avLst/>
              <a:gdLst/>
              <a:ahLst/>
              <a:cxnLst/>
              <a:rect l="l" t="t" r="r" b="b"/>
              <a:pathLst>
                <a:path w="2672817" h="5685886">
                  <a:moveTo>
                    <a:pt x="63030" y="5092332"/>
                  </a:moveTo>
                  <a:cubicBezTo>
                    <a:pt x="63030" y="5092332"/>
                    <a:pt x="0" y="4845768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779744" y="6965"/>
                  </a:cubicBezTo>
                  <a:lnTo>
                    <a:pt x="1779745" y="6965"/>
                  </a:lnTo>
                  <a:cubicBezTo>
                    <a:pt x="1996492" y="16819"/>
                    <a:pt x="2200807" y="36481"/>
                    <a:pt x="2334996" y="101690"/>
                  </a:cubicBezTo>
                  <a:cubicBezTo>
                    <a:pt x="2591041" y="226120"/>
                    <a:pt x="2672817" y="459160"/>
                    <a:pt x="2667329" y="704684"/>
                  </a:cubicBezTo>
                  <a:cubicBezTo>
                    <a:pt x="2667329" y="704684"/>
                    <a:pt x="2624041" y="1013073"/>
                    <a:pt x="2631474" y="1248607"/>
                  </a:cubicBezTo>
                  <a:cubicBezTo>
                    <a:pt x="2638598" y="4834134"/>
                    <a:pt x="2645754" y="5029736"/>
                    <a:pt x="2645754" y="5029736"/>
                  </a:cubicBezTo>
                  <a:cubicBezTo>
                    <a:pt x="2629073" y="5245469"/>
                    <a:pt x="2514429" y="5456081"/>
                    <a:pt x="2317560" y="5567705"/>
                  </a:cubicBezTo>
                  <a:cubicBezTo>
                    <a:pt x="2167208" y="5652953"/>
                    <a:pt x="1969177" y="5668051"/>
                    <a:pt x="1556203" y="5657309"/>
                  </a:cubicBezTo>
                  <a:lnTo>
                    <a:pt x="1556191" y="5657309"/>
                  </a:lnTo>
                  <a:cubicBezTo>
                    <a:pt x="645952" y="5652033"/>
                    <a:pt x="384604" y="5685886"/>
                    <a:pt x="254278" y="5576728"/>
                  </a:cubicBezTo>
                  <a:cubicBezTo>
                    <a:pt x="145767" y="5485843"/>
                    <a:pt x="81795" y="5292531"/>
                    <a:pt x="63030" y="5092332"/>
                  </a:cubicBezTo>
                  <a:close/>
                </a:path>
              </a:pathLst>
            </a:custGeom>
            <a:solidFill>
              <a:srgbClr val="EEC51D"/>
            </a:solidFill>
          </p:spPr>
        </p:sp>
      </p:grpSp>
      <p:grpSp>
        <p:nvGrpSpPr>
          <p:cNvPr id="7" name="Group 7"/>
          <p:cNvGrpSpPr/>
          <p:nvPr/>
        </p:nvGrpSpPr>
        <p:grpSpPr>
          <a:xfrm rot="-5400000">
            <a:off x="5835956" y="2930945"/>
            <a:ext cx="1933124" cy="4726413"/>
            <a:chOff x="0" y="0"/>
            <a:chExt cx="2658486" cy="5617306"/>
          </a:xfrm>
        </p:grpSpPr>
        <p:sp>
          <p:nvSpPr>
            <p:cNvPr id="8" name="Freeform 8"/>
            <p:cNvSpPr/>
            <p:nvPr/>
          </p:nvSpPr>
          <p:spPr>
            <a:xfrm>
              <a:off x="-9098" y="-6509"/>
              <a:ext cx="2672817" cy="5649359"/>
            </a:xfrm>
            <a:custGeom>
              <a:avLst/>
              <a:gdLst/>
              <a:ahLst/>
              <a:cxnLst/>
              <a:rect l="l" t="t" r="r" b="b"/>
              <a:pathLst>
                <a:path w="2672817" h="5649359">
                  <a:moveTo>
                    <a:pt x="63030" y="5055806"/>
                  </a:moveTo>
                  <a:cubicBezTo>
                    <a:pt x="63030" y="5055806"/>
                    <a:pt x="0" y="4809242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779744" y="6965"/>
                  </a:cubicBezTo>
                  <a:lnTo>
                    <a:pt x="1779745" y="6965"/>
                  </a:lnTo>
                  <a:cubicBezTo>
                    <a:pt x="1996492" y="16819"/>
                    <a:pt x="2200807" y="36481"/>
                    <a:pt x="2334996" y="101690"/>
                  </a:cubicBezTo>
                  <a:cubicBezTo>
                    <a:pt x="2591041" y="226120"/>
                    <a:pt x="2672817" y="459160"/>
                    <a:pt x="2667329" y="704684"/>
                  </a:cubicBezTo>
                  <a:cubicBezTo>
                    <a:pt x="2667329" y="704684"/>
                    <a:pt x="2624041" y="1013073"/>
                    <a:pt x="2631474" y="1248607"/>
                  </a:cubicBezTo>
                  <a:cubicBezTo>
                    <a:pt x="2638598" y="4797608"/>
                    <a:pt x="2645754" y="4993210"/>
                    <a:pt x="2645754" y="4993210"/>
                  </a:cubicBezTo>
                  <a:cubicBezTo>
                    <a:pt x="2629073" y="5208943"/>
                    <a:pt x="2514429" y="5419555"/>
                    <a:pt x="2317560" y="5531178"/>
                  </a:cubicBezTo>
                  <a:cubicBezTo>
                    <a:pt x="2167208" y="5616427"/>
                    <a:pt x="1969177" y="5631525"/>
                    <a:pt x="1556203" y="5620783"/>
                  </a:cubicBezTo>
                  <a:lnTo>
                    <a:pt x="1556191" y="5620783"/>
                  </a:lnTo>
                  <a:cubicBezTo>
                    <a:pt x="645952" y="5615507"/>
                    <a:pt x="384604" y="5649360"/>
                    <a:pt x="254278" y="5540202"/>
                  </a:cubicBezTo>
                  <a:cubicBezTo>
                    <a:pt x="145767" y="5449317"/>
                    <a:pt x="81795" y="5256005"/>
                    <a:pt x="63030" y="5055806"/>
                  </a:cubicBezTo>
                  <a:close/>
                </a:path>
              </a:pathLst>
            </a:custGeom>
            <a:solidFill>
              <a:srgbClr val="E4C7A9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785785" y="2327514"/>
            <a:ext cx="412917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80"/>
              </a:lnSpc>
            </a:pPr>
            <a:r>
              <a:rPr lang="fi-FI" sz="2000" dirty="0">
                <a:solidFill>
                  <a:srgbClr val="242021"/>
                </a:solidFill>
                <a:latin typeface="More Sugar Thin" charset="0"/>
              </a:rPr>
              <a:t>T</a:t>
            </a:r>
            <a:r>
              <a:rPr lang="fi-FI" sz="2000" b="0" i="0" dirty="0">
                <a:solidFill>
                  <a:srgbClr val="242021"/>
                </a:solidFill>
                <a:effectLst/>
                <a:latin typeface="More Sugar Thin" charset="0"/>
              </a:rPr>
              <a:t>erjadi apabila nun sukun/tanwin 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(</a:t>
            </a:r>
            <a:r>
              <a:rPr lang="ar-QA" sz="20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نْ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/</a:t>
            </a:r>
            <a:r>
              <a:rPr lang="ar-QA" sz="20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 ــً  , ــٌ , ــٍـ</a:t>
            </a:r>
            <a:r>
              <a:rPr lang="en-ID" sz="2000" b="0" i="0" dirty="0">
                <a:effectLst/>
                <a:latin typeface="More Sugar Thin" charset="0"/>
              </a:rPr>
              <a:t>)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diikuti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ya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0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ي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), nun (</a:t>
            </a:r>
            <a:r>
              <a:rPr lang="ar-QA" sz="20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ن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),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0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م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), dan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wau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0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و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)</a:t>
            </a:r>
            <a:r>
              <a:rPr lang="en-ID" sz="2000" dirty="0">
                <a:latin typeface="More Sugar Thin" charset="0"/>
              </a:rPr>
              <a:t> </a:t>
            </a:r>
            <a:endParaRPr lang="en-US" sz="2000" dirty="0">
              <a:solidFill>
                <a:srgbClr val="1D1D1B"/>
              </a:solidFill>
              <a:latin typeface="More Sugar Thin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099395" y="4593894"/>
            <a:ext cx="3693313" cy="15542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ID" sz="2400" dirty="0" err="1">
                <a:solidFill>
                  <a:srgbClr val="242021"/>
                </a:solidFill>
                <a:latin typeface="More Sugar Thin" charset="0"/>
              </a:rPr>
              <a:t>Terjadi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400" dirty="0" err="1">
                <a:solidFill>
                  <a:srgbClr val="242021"/>
                </a:solidFill>
                <a:latin typeface="More Sugar Thin" charset="0"/>
              </a:rPr>
              <a:t>a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pabila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ada</a:t>
            </a:r>
            <a:b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</a:b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nun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sukun</a:t>
            </a:r>
            <a:r>
              <a:rPr lang="en-ID" sz="2400" dirty="0">
                <a:solidFill>
                  <a:srgbClr val="242021"/>
                </a:solidFill>
                <a:latin typeface="More Sugar Thin" charset="0"/>
              </a:rPr>
              <a:t>/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tanwin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4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نْ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/</a:t>
            </a:r>
            <a:r>
              <a:rPr lang="ar-QA" sz="24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 ــً  , ــٌ , ــٍـ</a:t>
            </a:r>
            <a:r>
              <a:rPr lang="en-ID" sz="2400" b="0" i="0" dirty="0">
                <a:effectLst/>
                <a:latin typeface="More Sugar Thin" charset="0"/>
              </a:rPr>
              <a:t>)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diikuti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lam (</a:t>
            </a:r>
            <a:r>
              <a:rPr lang="ar-QA" sz="24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ل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)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atau</a:t>
            </a:r>
            <a:b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</a:b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ra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4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ر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)</a:t>
            </a:r>
            <a:r>
              <a:rPr lang="en-ID" sz="2400" dirty="0">
                <a:latin typeface="More Sugar Thin" charset="0"/>
              </a:rPr>
              <a:t> </a:t>
            </a:r>
            <a:endParaRPr lang="en-US" sz="2400" dirty="0">
              <a:solidFill>
                <a:srgbClr val="1D1D1B"/>
              </a:solidFill>
              <a:latin typeface="More Sugar Thin" charset="0"/>
            </a:endParaRPr>
          </a:p>
        </p:txBody>
      </p:sp>
      <p:grpSp>
        <p:nvGrpSpPr>
          <p:cNvPr id="11" name="Group 11"/>
          <p:cNvGrpSpPr/>
          <p:nvPr/>
        </p:nvGrpSpPr>
        <p:grpSpPr>
          <a:xfrm rot="-5400000">
            <a:off x="1444169" y="1167508"/>
            <a:ext cx="1908117" cy="3368942"/>
            <a:chOff x="0" y="0"/>
            <a:chExt cx="3935688" cy="4123429"/>
          </a:xfrm>
        </p:grpSpPr>
        <p:sp>
          <p:nvSpPr>
            <p:cNvPr id="12" name="Freeform 12"/>
            <p:cNvSpPr/>
            <p:nvPr/>
          </p:nvSpPr>
          <p:spPr>
            <a:xfrm>
              <a:off x="-9098" y="-6509"/>
              <a:ext cx="3950018" cy="4155483"/>
            </a:xfrm>
            <a:custGeom>
              <a:avLst/>
              <a:gdLst/>
              <a:ahLst/>
              <a:cxnLst/>
              <a:rect l="l" t="t" r="r" b="b"/>
              <a:pathLst>
                <a:path w="3950018" h="4155483">
                  <a:moveTo>
                    <a:pt x="63030" y="3561929"/>
                  </a:moveTo>
                  <a:cubicBezTo>
                    <a:pt x="63030" y="3561929"/>
                    <a:pt x="0" y="331536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3056945" y="6965"/>
                  </a:cubicBezTo>
                  <a:lnTo>
                    <a:pt x="3056946" y="6965"/>
                  </a:lnTo>
                  <a:cubicBezTo>
                    <a:pt x="3273694" y="16819"/>
                    <a:pt x="3478009" y="36481"/>
                    <a:pt x="3612197" y="101690"/>
                  </a:cubicBezTo>
                  <a:cubicBezTo>
                    <a:pt x="3868243" y="226120"/>
                    <a:pt x="3950018" y="459160"/>
                    <a:pt x="3944530" y="704684"/>
                  </a:cubicBezTo>
                  <a:cubicBezTo>
                    <a:pt x="3944530" y="704684"/>
                    <a:pt x="3901243" y="1013073"/>
                    <a:pt x="3908676" y="1248607"/>
                  </a:cubicBezTo>
                  <a:cubicBezTo>
                    <a:pt x="3915799" y="3303731"/>
                    <a:pt x="3922956" y="3499333"/>
                    <a:pt x="3922956" y="3499333"/>
                  </a:cubicBezTo>
                  <a:cubicBezTo>
                    <a:pt x="3906274" y="3715066"/>
                    <a:pt x="3791630" y="3925678"/>
                    <a:pt x="3594761" y="4037302"/>
                  </a:cubicBezTo>
                  <a:cubicBezTo>
                    <a:pt x="3444410" y="4122550"/>
                    <a:pt x="3246379" y="4137648"/>
                    <a:pt x="2573366" y="4126907"/>
                  </a:cubicBezTo>
                  <a:lnTo>
                    <a:pt x="2573337" y="4126907"/>
                  </a:lnTo>
                  <a:cubicBezTo>
                    <a:pt x="645952" y="4121630"/>
                    <a:pt x="384604" y="4155483"/>
                    <a:pt x="254278" y="4046325"/>
                  </a:cubicBezTo>
                  <a:cubicBezTo>
                    <a:pt x="145767" y="3955440"/>
                    <a:pt x="81795" y="3762128"/>
                    <a:pt x="63030" y="3561929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990600" y="2224985"/>
            <a:ext cx="2925632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Idgam</a:t>
            </a:r>
            <a:r>
              <a:rPr lang="en-US" sz="4200" dirty="0">
                <a:solidFill>
                  <a:srgbClr val="1D1D1B"/>
                </a:solidFill>
                <a:latin typeface="Fredoka One" panose="02000000000000000000" pitchFamily="2" charset="0"/>
              </a:rPr>
              <a:t> </a:t>
            </a: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Bigunnah</a:t>
            </a:r>
            <a:endParaRPr lang="en-US" sz="4200" dirty="0">
              <a:solidFill>
                <a:srgbClr val="1D1D1B"/>
              </a:solidFill>
              <a:latin typeface="Fredoka One" panose="02000000000000000000" pitchFamily="2" charset="0"/>
            </a:endParaR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46010" flipH="1">
            <a:off x="8584300" y="1315519"/>
            <a:ext cx="193503" cy="24298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33272" t="32416"/>
          <a:stretch>
            <a:fillRect/>
          </a:stretch>
        </p:blipFill>
        <p:spPr>
          <a:xfrm rot="-10800000">
            <a:off x="691641" y="1878410"/>
            <a:ext cx="364653" cy="354558"/>
          </a:xfrm>
          <a:prstGeom prst="rect">
            <a:avLst/>
          </a:prstGeom>
        </p:spPr>
      </p:pic>
      <p:grpSp>
        <p:nvGrpSpPr>
          <p:cNvPr id="20" name="Group 11">
            <a:extLst>
              <a:ext uri="{FF2B5EF4-FFF2-40B4-BE49-F238E27FC236}">
                <a16:creationId xmlns:a16="http://schemas.microsoft.com/office/drawing/2014/main" id="{0334E863-A42F-415B-BECB-886E1E5B86BE}"/>
              </a:ext>
            </a:extLst>
          </p:cNvPr>
          <p:cNvGrpSpPr/>
          <p:nvPr/>
        </p:nvGrpSpPr>
        <p:grpSpPr>
          <a:xfrm rot="-5400000">
            <a:off x="1602675" y="3471306"/>
            <a:ext cx="1574518" cy="3592773"/>
            <a:chOff x="0" y="0"/>
            <a:chExt cx="3935688" cy="4123429"/>
          </a:xfrm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52194EEF-0CD4-4649-9BC9-816FF5666D1C}"/>
                </a:ext>
              </a:extLst>
            </p:cNvPr>
            <p:cNvSpPr/>
            <p:nvPr/>
          </p:nvSpPr>
          <p:spPr>
            <a:xfrm>
              <a:off x="-9098" y="-6509"/>
              <a:ext cx="3950018" cy="4155483"/>
            </a:xfrm>
            <a:custGeom>
              <a:avLst/>
              <a:gdLst/>
              <a:ahLst/>
              <a:cxnLst/>
              <a:rect l="l" t="t" r="r" b="b"/>
              <a:pathLst>
                <a:path w="3950018" h="4155483">
                  <a:moveTo>
                    <a:pt x="63030" y="3561929"/>
                  </a:moveTo>
                  <a:cubicBezTo>
                    <a:pt x="63030" y="3561929"/>
                    <a:pt x="0" y="331536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3056945" y="6965"/>
                  </a:cubicBezTo>
                  <a:lnTo>
                    <a:pt x="3056946" y="6965"/>
                  </a:lnTo>
                  <a:cubicBezTo>
                    <a:pt x="3273694" y="16819"/>
                    <a:pt x="3478009" y="36481"/>
                    <a:pt x="3612197" y="101690"/>
                  </a:cubicBezTo>
                  <a:cubicBezTo>
                    <a:pt x="3868243" y="226120"/>
                    <a:pt x="3950018" y="459160"/>
                    <a:pt x="3944530" y="704684"/>
                  </a:cubicBezTo>
                  <a:cubicBezTo>
                    <a:pt x="3944530" y="704684"/>
                    <a:pt x="3901243" y="1013073"/>
                    <a:pt x="3908676" y="1248607"/>
                  </a:cubicBezTo>
                  <a:cubicBezTo>
                    <a:pt x="3915799" y="3303731"/>
                    <a:pt x="3922956" y="3499333"/>
                    <a:pt x="3922956" y="3499333"/>
                  </a:cubicBezTo>
                  <a:cubicBezTo>
                    <a:pt x="3906274" y="3715066"/>
                    <a:pt x="3791630" y="3925678"/>
                    <a:pt x="3594761" y="4037302"/>
                  </a:cubicBezTo>
                  <a:cubicBezTo>
                    <a:pt x="3444410" y="4122550"/>
                    <a:pt x="3246379" y="4137648"/>
                    <a:pt x="2573366" y="4126907"/>
                  </a:cubicBezTo>
                  <a:lnTo>
                    <a:pt x="2573337" y="4126907"/>
                  </a:lnTo>
                  <a:cubicBezTo>
                    <a:pt x="645952" y="4121630"/>
                    <a:pt x="384604" y="4155483"/>
                    <a:pt x="254278" y="4046325"/>
                  </a:cubicBezTo>
                  <a:cubicBezTo>
                    <a:pt x="145767" y="3955440"/>
                    <a:pt x="81795" y="3762128"/>
                    <a:pt x="63030" y="3561929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sp>
        <p:nvSpPr>
          <p:cNvPr id="22" name="TextBox 14">
            <a:extLst>
              <a:ext uri="{FF2B5EF4-FFF2-40B4-BE49-F238E27FC236}">
                <a16:creationId xmlns:a16="http://schemas.microsoft.com/office/drawing/2014/main" id="{948316E3-5BE6-4DF8-B532-1D4E72B1FF5B}"/>
              </a:ext>
            </a:extLst>
          </p:cNvPr>
          <p:cNvSpPr txBox="1"/>
          <p:nvPr/>
        </p:nvSpPr>
        <p:spPr>
          <a:xfrm>
            <a:off x="854687" y="4542926"/>
            <a:ext cx="3068099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Idgam</a:t>
            </a:r>
            <a:r>
              <a:rPr lang="en-US" sz="4200" dirty="0">
                <a:solidFill>
                  <a:srgbClr val="1D1D1B"/>
                </a:solidFill>
                <a:latin typeface="Fredoka One" panose="02000000000000000000" pitchFamily="2" charset="0"/>
              </a:rPr>
              <a:t> </a:t>
            </a: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Bilagunnah</a:t>
            </a:r>
            <a:endParaRPr lang="en-US" sz="4200" dirty="0">
              <a:solidFill>
                <a:srgbClr val="1D1D1B"/>
              </a:solidFill>
              <a:latin typeface="Fredoka One" panose="02000000000000000000" pitchFamily="2" charset="0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33272" t="32416"/>
          <a:stretch>
            <a:fillRect/>
          </a:stretch>
        </p:blipFill>
        <p:spPr>
          <a:xfrm rot="-890541">
            <a:off x="3938534" y="5702752"/>
            <a:ext cx="364653" cy="354558"/>
          </a:xfrm>
          <a:prstGeom prst="rect">
            <a:avLst/>
          </a:prstGeom>
        </p:spPr>
      </p:pic>
      <p:pic>
        <p:nvPicPr>
          <p:cNvPr id="23" name="Picture 16">
            <a:extLst>
              <a:ext uri="{FF2B5EF4-FFF2-40B4-BE49-F238E27FC236}">
                <a16:creationId xmlns:a16="http://schemas.microsoft.com/office/drawing/2014/main" id="{122B27CA-A814-42B1-90EA-13CD777E7C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46010" flipH="1">
            <a:off x="550624" y="4472403"/>
            <a:ext cx="193503" cy="242983"/>
          </a:xfrm>
          <a:prstGeom prst="rect">
            <a:avLst/>
          </a:prstGeom>
        </p:spPr>
      </p:pic>
      <p:pic>
        <p:nvPicPr>
          <p:cNvPr id="24" name="Picture 16">
            <a:extLst>
              <a:ext uri="{FF2B5EF4-FFF2-40B4-BE49-F238E27FC236}">
                <a16:creationId xmlns:a16="http://schemas.microsoft.com/office/drawing/2014/main" id="{FDB51B96-22D6-4814-B2AB-C4240435E1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46010" flipH="1">
            <a:off x="4068221" y="2683459"/>
            <a:ext cx="193503" cy="24298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884705D-F9AC-46E0-AAAF-A088384BD4E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1820"/>
            <a:ext cx="9753600" cy="67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694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4699" t="22798" r="5082" b="25382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9189766">
            <a:off x="-366743" y="-1113119"/>
            <a:ext cx="4590805" cy="37811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909259">
            <a:off x="5900812" y="4390162"/>
            <a:ext cx="4590805" cy="3781154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 rot="5400000">
            <a:off x="1833333" y="1569360"/>
            <a:ext cx="2092784" cy="4757146"/>
            <a:chOff x="0" y="0"/>
            <a:chExt cx="2658486" cy="5653832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2672817" cy="5685886"/>
            </a:xfrm>
            <a:custGeom>
              <a:avLst/>
              <a:gdLst/>
              <a:ahLst/>
              <a:cxnLst/>
              <a:rect l="l" t="t" r="r" b="b"/>
              <a:pathLst>
                <a:path w="2672817" h="5685886">
                  <a:moveTo>
                    <a:pt x="63030" y="5092332"/>
                  </a:moveTo>
                  <a:cubicBezTo>
                    <a:pt x="63030" y="5092332"/>
                    <a:pt x="0" y="4845768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779744" y="6965"/>
                  </a:cubicBezTo>
                  <a:lnTo>
                    <a:pt x="1779745" y="6965"/>
                  </a:lnTo>
                  <a:cubicBezTo>
                    <a:pt x="1996492" y="16819"/>
                    <a:pt x="2200807" y="36481"/>
                    <a:pt x="2334996" y="101690"/>
                  </a:cubicBezTo>
                  <a:cubicBezTo>
                    <a:pt x="2591041" y="226120"/>
                    <a:pt x="2672817" y="459160"/>
                    <a:pt x="2667329" y="704684"/>
                  </a:cubicBezTo>
                  <a:cubicBezTo>
                    <a:pt x="2667329" y="704684"/>
                    <a:pt x="2624041" y="1013073"/>
                    <a:pt x="2631474" y="1248607"/>
                  </a:cubicBezTo>
                  <a:cubicBezTo>
                    <a:pt x="2638598" y="4834134"/>
                    <a:pt x="2645754" y="5029736"/>
                    <a:pt x="2645754" y="5029736"/>
                  </a:cubicBezTo>
                  <a:cubicBezTo>
                    <a:pt x="2629073" y="5245469"/>
                    <a:pt x="2514429" y="5456081"/>
                    <a:pt x="2317560" y="5567705"/>
                  </a:cubicBezTo>
                  <a:cubicBezTo>
                    <a:pt x="2167208" y="5652953"/>
                    <a:pt x="1969177" y="5668051"/>
                    <a:pt x="1556203" y="5657309"/>
                  </a:cubicBezTo>
                  <a:lnTo>
                    <a:pt x="1556191" y="5657309"/>
                  </a:lnTo>
                  <a:cubicBezTo>
                    <a:pt x="645952" y="5652033"/>
                    <a:pt x="384604" y="5685886"/>
                    <a:pt x="254278" y="5576728"/>
                  </a:cubicBezTo>
                  <a:cubicBezTo>
                    <a:pt x="145767" y="5485843"/>
                    <a:pt x="81795" y="5292531"/>
                    <a:pt x="63030" y="5092332"/>
                  </a:cubicBezTo>
                  <a:close/>
                </a:path>
              </a:pathLst>
            </a:custGeom>
            <a:solidFill>
              <a:srgbClr val="EEC51D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849245" y="3195350"/>
            <a:ext cx="4129170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ID" sz="2000" dirty="0" err="1">
                <a:solidFill>
                  <a:srgbClr val="242021"/>
                </a:solidFill>
                <a:latin typeface="More Sugar Thin" charset="0"/>
              </a:rPr>
              <a:t>Merubah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dirty="0" err="1">
                <a:solidFill>
                  <a:srgbClr val="242021"/>
                </a:solidFill>
                <a:latin typeface="More Sugar Thin" charset="0"/>
              </a:rPr>
              <a:t>suara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nun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sukun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/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tanwin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0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نْ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/</a:t>
            </a:r>
            <a:r>
              <a:rPr lang="ar-QA" sz="2000" b="0" i="0" dirty="0"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 ــً  , ــٌ , ــٍـ</a:t>
            </a:r>
            <a:r>
              <a:rPr lang="en-ID" sz="2000" b="0" i="0" dirty="0">
                <a:effectLst/>
                <a:latin typeface="More Sugar Thin" charset="0"/>
              </a:rPr>
              <a:t>)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0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م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)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karena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berhadapan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0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ba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’ (</a:t>
            </a:r>
            <a:r>
              <a:rPr lang="ar-QA" sz="20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ب</a:t>
            </a:r>
            <a:r>
              <a:rPr lang="en-ID" sz="2000" b="0" i="0" dirty="0">
                <a:solidFill>
                  <a:srgbClr val="242021"/>
                </a:solidFill>
                <a:effectLst/>
                <a:latin typeface="More Sugar Thin" charset="0"/>
              </a:rPr>
              <a:t>)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dirty="0" err="1">
                <a:solidFill>
                  <a:srgbClr val="242021"/>
                </a:solidFill>
                <a:latin typeface="More Sugar Thin" charset="0"/>
              </a:rPr>
              <a:t>disertai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dirty="0" err="1">
                <a:solidFill>
                  <a:srgbClr val="242021"/>
                </a:solidFill>
                <a:latin typeface="More Sugar Thin" charset="0"/>
              </a:rPr>
              <a:t>dengan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000" dirty="0" err="1">
                <a:solidFill>
                  <a:srgbClr val="242021"/>
                </a:solidFill>
                <a:latin typeface="More Sugar Thin" charset="0"/>
              </a:rPr>
              <a:t>berdengung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/</a:t>
            </a:r>
            <a:r>
              <a:rPr lang="en-ID" sz="2000" dirty="0" err="1">
                <a:solidFill>
                  <a:srgbClr val="242021"/>
                </a:solidFill>
                <a:latin typeface="More Sugar Thin" charset="0"/>
              </a:rPr>
              <a:t>samar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- </a:t>
            </a:r>
            <a:r>
              <a:rPr lang="en-ID" sz="2000" dirty="0" err="1">
                <a:solidFill>
                  <a:srgbClr val="242021"/>
                </a:solidFill>
                <a:latin typeface="More Sugar Thin" charset="0"/>
              </a:rPr>
              <a:t>samar</a:t>
            </a:r>
            <a:r>
              <a:rPr lang="en-ID" sz="2000" dirty="0">
                <a:solidFill>
                  <a:srgbClr val="242021"/>
                </a:solidFill>
                <a:latin typeface="More Sugar Thin" charset="0"/>
              </a:rPr>
              <a:t> </a:t>
            </a:r>
            <a:endParaRPr lang="en-US" sz="2000" dirty="0">
              <a:solidFill>
                <a:srgbClr val="1D1D1B"/>
              </a:solidFill>
              <a:latin typeface="More Sugar Thin" charset="0"/>
            </a:endParaRPr>
          </a:p>
        </p:txBody>
      </p:sp>
      <p:grpSp>
        <p:nvGrpSpPr>
          <p:cNvPr id="11" name="Group 11"/>
          <p:cNvGrpSpPr/>
          <p:nvPr/>
        </p:nvGrpSpPr>
        <p:grpSpPr>
          <a:xfrm rot="-5400000">
            <a:off x="6767790" y="2333294"/>
            <a:ext cx="1068221" cy="3368942"/>
            <a:chOff x="0" y="0"/>
            <a:chExt cx="3935688" cy="4123429"/>
          </a:xfrm>
        </p:grpSpPr>
        <p:sp>
          <p:nvSpPr>
            <p:cNvPr id="12" name="Freeform 12"/>
            <p:cNvSpPr/>
            <p:nvPr/>
          </p:nvSpPr>
          <p:spPr>
            <a:xfrm>
              <a:off x="-9098" y="-6509"/>
              <a:ext cx="3950018" cy="4155483"/>
            </a:xfrm>
            <a:custGeom>
              <a:avLst/>
              <a:gdLst/>
              <a:ahLst/>
              <a:cxnLst/>
              <a:rect l="l" t="t" r="r" b="b"/>
              <a:pathLst>
                <a:path w="3950018" h="4155483">
                  <a:moveTo>
                    <a:pt x="63030" y="3561929"/>
                  </a:moveTo>
                  <a:cubicBezTo>
                    <a:pt x="63030" y="3561929"/>
                    <a:pt x="0" y="331536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3056945" y="6965"/>
                  </a:cubicBezTo>
                  <a:lnTo>
                    <a:pt x="3056946" y="6965"/>
                  </a:lnTo>
                  <a:cubicBezTo>
                    <a:pt x="3273694" y="16819"/>
                    <a:pt x="3478009" y="36481"/>
                    <a:pt x="3612197" y="101690"/>
                  </a:cubicBezTo>
                  <a:cubicBezTo>
                    <a:pt x="3868243" y="226120"/>
                    <a:pt x="3950018" y="459160"/>
                    <a:pt x="3944530" y="704684"/>
                  </a:cubicBezTo>
                  <a:cubicBezTo>
                    <a:pt x="3944530" y="704684"/>
                    <a:pt x="3901243" y="1013073"/>
                    <a:pt x="3908676" y="1248607"/>
                  </a:cubicBezTo>
                  <a:cubicBezTo>
                    <a:pt x="3915799" y="3303731"/>
                    <a:pt x="3922956" y="3499333"/>
                    <a:pt x="3922956" y="3499333"/>
                  </a:cubicBezTo>
                  <a:cubicBezTo>
                    <a:pt x="3906274" y="3715066"/>
                    <a:pt x="3791630" y="3925678"/>
                    <a:pt x="3594761" y="4037302"/>
                  </a:cubicBezTo>
                  <a:cubicBezTo>
                    <a:pt x="3444410" y="4122550"/>
                    <a:pt x="3246379" y="4137648"/>
                    <a:pt x="2573366" y="4126907"/>
                  </a:cubicBezTo>
                  <a:lnTo>
                    <a:pt x="2573337" y="4126907"/>
                  </a:lnTo>
                  <a:cubicBezTo>
                    <a:pt x="645952" y="4121630"/>
                    <a:pt x="384604" y="4155483"/>
                    <a:pt x="254278" y="4046325"/>
                  </a:cubicBezTo>
                  <a:cubicBezTo>
                    <a:pt x="145767" y="3955440"/>
                    <a:pt x="81795" y="3762128"/>
                    <a:pt x="63030" y="3561929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5867400" y="3626691"/>
            <a:ext cx="2925632" cy="642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Iqlab</a:t>
            </a:r>
            <a:endParaRPr lang="en-US" sz="4200" dirty="0">
              <a:solidFill>
                <a:srgbClr val="1D1D1B"/>
              </a:solidFill>
              <a:latin typeface="Fredoka One" panose="02000000000000000000" pitchFamily="2" charset="0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100161">
            <a:off x="8328318" y="4427134"/>
            <a:ext cx="143864" cy="180651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46010" flipH="1">
            <a:off x="8664188" y="3482287"/>
            <a:ext cx="193503" cy="24298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33272" t="32416"/>
          <a:stretch>
            <a:fillRect/>
          </a:stretch>
        </p:blipFill>
        <p:spPr>
          <a:xfrm rot="-10800000">
            <a:off x="5677186" y="3411796"/>
            <a:ext cx="364653" cy="35455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6883BDA-4DEA-4739-9022-40C09C2D708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1820"/>
            <a:ext cx="9753600" cy="67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01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397" t="21452" r="1878" b="22990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943880">
            <a:off x="7348532" y="-2488927"/>
            <a:ext cx="6238455" cy="513821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9362657" flipH="1">
            <a:off x="-3319480" y="4154656"/>
            <a:ext cx="6238455" cy="513821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 rot="5400000">
            <a:off x="3317530" y="200962"/>
            <a:ext cx="3118539" cy="6709048"/>
            <a:chOff x="0" y="0"/>
            <a:chExt cx="3788678" cy="3531923"/>
          </a:xfrm>
        </p:grpSpPr>
        <p:sp>
          <p:nvSpPr>
            <p:cNvPr id="10" name="Freeform 10"/>
            <p:cNvSpPr/>
            <p:nvPr/>
          </p:nvSpPr>
          <p:spPr>
            <a:xfrm>
              <a:off x="-9098" y="-6509"/>
              <a:ext cx="3803009" cy="3563976"/>
            </a:xfrm>
            <a:custGeom>
              <a:avLst/>
              <a:gdLst/>
              <a:ahLst/>
              <a:cxnLst/>
              <a:rect l="l" t="t" r="r" b="b"/>
              <a:pathLst>
                <a:path w="3803009" h="3563976">
                  <a:moveTo>
                    <a:pt x="63030" y="2970423"/>
                  </a:moveTo>
                  <a:cubicBezTo>
                    <a:pt x="63030" y="2970423"/>
                    <a:pt x="0" y="2723859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2909936" y="6965"/>
                  </a:cubicBezTo>
                  <a:lnTo>
                    <a:pt x="2909937" y="6965"/>
                  </a:lnTo>
                  <a:cubicBezTo>
                    <a:pt x="3126684" y="16819"/>
                    <a:pt x="3330999" y="36481"/>
                    <a:pt x="3465187" y="101690"/>
                  </a:cubicBezTo>
                  <a:cubicBezTo>
                    <a:pt x="3721233" y="226120"/>
                    <a:pt x="3803008" y="459160"/>
                    <a:pt x="3797521" y="704684"/>
                  </a:cubicBezTo>
                  <a:cubicBezTo>
                    <a:pt x="3797521" y="704684"/>
                    <a:pt x="3754233" y="1013073"/>
                    <a:pt x="3761666" y="1248607"/>
                  </a:cubicBezTo>
                  <a:cubicBezTo>
                    <a:pt x="3768789" y="2712224"/>
                    <a:pt x="3775946" y="2907827"/>
                    <a:pt x="3775946" y="2907827"/>
                  </a:cubicBezTo>
                  <a:cubicBezTo>
                    <a:pt x="3759264" y="3123559"/>
                    <a:pt x="3644620" y="3334171"/>
                    <a:pt x="3447751" y="3445795"/>
                  </a:cubicBezTo>
                  <a:cubicBezTo>
                    <a:pt x="3297400" y="3531044"/>
                    <a:pt x="3099369" y="3546142"/>
                    <a:pt x="2456287" y="3535400"/>
                  </a:cubicBezTo>
                  <a:lnTo>
                    <a:pt x="2456261" y="3535400"/>
                  </a:lnTo>
                  <a:cubicBezTo>
                    <a:pt x="645952" y="3530123"/>
                    <a:pt x="384604" y="3563976"/>
                    <a:pt x="254278" y="3454819"/>
                  </a:cubicBezTo>
                  <a:cubicBezTo>
                    <a:pt x="145767" y="3363934"/>
                    <a:pt x="81795" y="3170622"/>
                    <a:pt x="63030" y="2970423"/>
                  </a:cubicBezTo>
                  <a:close/>
                </a:path>
              </a:pathLst>
            </a:custGeom>
            <a:solidFill>
              <a:srgbClr val="F1EEDC"/>
            </a:solidFill>
          </p:spPr>
          <p:txBody>
            <a:bodyPr/>
            <a:lstStyle/>
            <a:p>
              <a:endParaRPr lang="en-ID" dirty="0"/>
            </a:p>
          </p:txBody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3272" t="32416"/>
          <a:stretch>
            <a:fillRect/>
          </a:stretch>
        </p:blipFill>
        <p:spPr>
          <a:xfrm rot="-10640225">
            <a:off x="731132" y="2415303"/>
            <a:ext cx="490730" cy="477145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00383">
            <a:off x="8699118" y="2806598"/>
            <a:ext cx="233519" cy="293231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446010" flipH="1">
            <a:off x="9137601" y="3128738"/>
            <a:ext cx="324493" cy="407469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397531">
            <a:off x="7609252" y="6060308"/>
            <a:ext cx="1870051" cy="577378"/>
          </a:xfrm>
          <a:prstGeom prst="rect">
            <a:avLst/>
          </a:prstGeom>
        </p:spPr>
      </p:pic>
      <p:sp>
        <p:nvSpPr>
          <p:cNvPr id="24" name="TextBox 24"/>
          <p:cNvSpPr txBox="1"/>
          <p:nvPr/>
        </p:nvSpPr>
        <p:spPr>
          <a:xfrm>
            <a:off x="6747511" y="4788749"/>
            <a:ext cx="2197475" cy="26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0"/>
              </a:lnSpc>
            </a:pPr>
            <a:endParaRPr lang="en-US" sz="1650" dirty="0">
              <a:solidFill>
                <a:srgbClr val="1D1D1B"/>
              </a:solidFill>
              <a:latin typeface="More Sugar Thin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B333A80-BE8C-4DC8-A871-5E7BC375BD8F}"/>
              </a:ext>
            </a:extLst>
          </p:cNvPr>
          <p:cNvSpPr txBox="1"/>
          <p:nvPr/>
        </p:nvSpPr>
        <p:spPr>
          <a:xfrm>
            <a:off x="2171986" y="2456098"/>
            <a:ext cx="541020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600" i="0" dirty="0" err="1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Bacaan</a:t>
            </a:r>
            <a:r>
              <a:rPr lang="en-ID" sz="6600" i="0" dirty="0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 </a:t>
            </a:r>
            <a:r>
              <a:rPr lang="en-ID" sz="6600" i="0" dirty="0" err="1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Mim</a:t>
            </a:r>
            <a:r>
              <a:rPr lang="en-ID" sz="6600" i="0" dirty="0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 </a:t>
            </a:r>
            <a:r>
              <a:rPr lang="en-ID" sz="6600" i="0" dirty="0" err="1">
                <a:solidFill>
                  <a:srgbClr val="59595B"/>
                </a:solidFill>
                <a:effectLst/>
                <a:latin typeface="Fredoka One" panose="02000000000000000000" pitchFamily="2" charset="0"/>
              </a:rPr>
              <a:t>Sukun</a:t>
            </a:r>
            <a:r>
              <a:rPr lang="en-ID" sz="6600" dirty="0">
                <a:latin typeface="Fredoka One" panose="02000000000000000000" pitchFamily="2" charset="0"/>
              </a:rPr>
              <a:t>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E906D4B-35E5-47E0-B7C2-D26E633CF93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1820"/>
            <a:ext cx="9753600" cy="6782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4699" t="22798" r="5082" b="25382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9189766">
            <a:off x="-1737936" y="-1090257"/>
            <a:ext cx="4590805" cy="37811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909259">
            <a:off x="6104848" y="4912169"/>
            <a:ext cx="4590805" cy="3781154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 rot="5400000">
            <a:off x="1693787" y="-81819"/>
            <a:ext cx="2236856" cy="4757146"/>
            <a:chOff x="0" y="0"/>
            <a:chExt cx="2658486" cy="5653832"/>
          </a:xfrm>
        </p:grpSpPr>
        <p:sp>
          <p:nvSpPr>
            <p:cNvPr id="6" name="Freeform 6"/>
            <p:cNvSpPr/>
            <p:nvPr/>
          </p:nvSpPr>
          <p:spPr>
            <a:xfrm>
              <a:off x="-9098" y="-6509"/>
              <a:ext cx="2672817" cy="5685886"/>
            </a:xfrm>
            <a:custGeom>
              <a:avLst/>
              <a:gdLst/>
              <a:ahLst/>
              <a:cxnLst/>
              <a:rect l="l" t="t" r="r" b="b"/>
              <a:pathLst>
                <a:path w="2672817" h="5685886">
                  <a:moveTo>
                    <a:pt x="63030" y="5092332"/>
                  </a:moveTo>
                  <a:cubicBezTo>
                    <a:pt x="63030" y="5092332"/>
                    <a:pt x="0" y="4845768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779744" y="6965"/>
                  </a:cubicBezTo>
                  <a:lnTo>
                    <a:pt x="1779745" y="6965"/>
                  </a:lnTo>
                  <a:cubicBezTo>
                    <a:pt x="1996492" y="16819"/>
                    <a:pt x="2200807" y="36481"/>
                    <a:pt x="2334996" y="101690"/>
                  </a:cubicBezTo>
                  <a:cubicBezTo>
                    <a:pt x="2591041" y="226120"/>
                    <a:pt x="2672817" y="459160"/>
                    <a:pt x="2667329" y="704684"/>
                  </a:cubicBezTo>
                  <a:cubicBezTo>
                    <a:pt x="2667329" y="704684"/>
                    <a:pt x="2624041" y="1013073"/>
                    <a:pt x="2631474" y="1248607"/>
                  </a:cubicBezTo>
                  <a:cubicBezTo>
                    <a:pt x="2638598" y="4834134"/>
                    <a:pt x="2645754" y="5029736"/>
                    <a:pt x="2645754" y="5029736"/>
                  </a:cubicBezTo>
                  <a:cubicBezTo>
                    <a:pt x="2629073" y="5245469"/>
                    <a:pt x="2514429" y="5456081"/>
                    <a:pt x="2317560" y="5567705"/>
                  </a:cubicBezTo>
                  <a:cubicBezTo>
                    <a:pt x="2167208" y="5652953"/>
                    <a:pt x="1969177" y="5668051"/>
                    <a:pt x="1556203" y="5657309"/>
                  </a:cubicBezTo>
                  <a:lnTo>
                    <a:pt x="1556191" y="5657309"/>
                  </a:lnTo>
                  <a:cubicBezTo>
                    <a:pt x="645952" y="5652033"/>
                    <a:pt x="384604" y="5685886"/>
                    <a:pt x="254278" y="5576728"/>
                  </a:cubicBezTo>
                  <a:cubicBezTo>
                    <a:pt x="145767" y="5485843"/>
                    <a:pt x="81795" y="5292531"/>
                    <a:pt x="63030" y="5092332"/>
                  </a:cubicBezTo>
                  <a:close/>
                </a:path>
              </a:pathLst>
            </a:custGeom>
            <a:solidFill>
              <a:srgbClr val="EEC51D"/>
            </a:solidFill>
          </p:spPr>
        </p:sp>
      </p:grpSp>
      <p:grpSp>
        <p:nvGrpSpPr>
          <p:cNvPr id="7" name="Group 7"/>
          <p:cNvGrpSpPr/>
          <p:nvPr/>
        </p:nvGrpSpPr>
        <p:grpSpPr>
          <a:xfrm rot="-5400000">
            <a:off x="1709154" y="2655239"/>
            <a:ext cx="2236856" cy="4726413"/>
            <a:chOff x="0" y="0"/>
            <a:chExt cx="2658486" cy="5617306"/>
          </a:xfrm>
        </p:grpSpPr>
        <p:sp>
          <p:nvSpPr>
            <p:cNvPr id="8" name="Freeform 8"/>
            <p:cNvSpPr/>
            <p:nvPr/>
          </p:nvSpPr>
          <p:spPr>
            <a:xfrm>
              <a:off x="-9098" y="-6509"/>
              <a:ext cx="2672817" cy="5649359"/>
            </a:xfrm>
            <a:custGeom>
              <a:avLst/>
              <a:gdLst/>
              <a:ahLst/>
              <a:cxnLst/>
              <a:rect l="l" t="t" r="r" b="b"/>
              <a:pathLst>
                <a:path w="2672817" h="5649359">
                  <a:moveTo>
                    <a:pt x="63030" y="5055806"/>
                  </a:moveTo>
                  <a:cubicBezTo>
                    <a:pt x="63030" y="5055806"/>
                    <a:pt x="0" y="4809242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779744" y="6965"/>
                  </a:cubicBezTo>
                  <a:lnTo>
                    <a:pt x="1779745" y="6965"/>
                  </a:lnTo>
                  <a:cubicBezTo>
                    <a:pt x="1996492" y="16819"/>
                    <a:pt x="2200807" y="36481"/>
                    <a:pt x="2334996" y="101690"/>
                  </a:cubicBezTo>
                  <a:cubicBezTo>
                    <a:pt x="2591041" y="226120"/>
                    <a:pt x="2672817" y="459160"/>
                    <a:pt x="2667329" y="704684"/>
                  </a:cubicBezTo>
                  <a:cubicBezTo>
                    <a:pt x="2667329" y="704684"/>
                    <a:pt x="2624041" y="1013073"/>
                    <a:pt x="2631474" y="1248607"/>
                  </a:cubicBezTo>
                  <a:cubicBezTo>
                    <a:pt x="2638598" y="4797608"/>
                    <a:pt x="2645754" y="4993210"/>
                    <a:pt x="2645754" y="4993210"/>
                  </a:cubicBezTo>
                  <a:cubicBezTo>
                    <a:pt x="2629073" y="5208943"/>
                    <a:pt x="2514429" y="5419555"/>
                    <a:pt x="2317560" y="5531178"/>
                  </a:cubicBezTo>
                  <a:cubicBezTo>
                    <a:pt x="2167208" y="5616427"/>
                    <a:pt x="1969177" y="5631525"/>
                    <a:pt x="1556203" y="5620783"/>
                  </a:cubicBezTo>
                  <a:lnTo>
                    <a:pt x="1556191" y="5620783"/>
                  </a:lnTo>
                  <a:cubicBezTo>
                    <a:pt x="645952" y="5615507"/>
                    <a:pt x="384604" y="5649360"/>
                    <a:pt x="254278" y="5540202"/>
                  </a:cubicBezTo>
                  <a:cubicBezTo>
                    <a:pt x="145767" y="5449317"/>
                    <a:pt x="81795" y="5256005"/>
                    <a:pt x="63030" y="5055806"/>
                  </a:cubicBezTo>
                  <a:close/>
                </a:path>
              </a:pathLst>
            </a:custGeom>
            <a:solidFill>
              <a:srgbClr val="E4C7A9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574921" y="1689205"/>
            <a:ext cx="4458569" cy="1244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ID" sz="2400" dirty="0" err="1">
                <a:solidFill>
                  <a:srgbClr val="242021"/>
                </a:solidFill>
                <a:latin typeface="More Sugar Thin" charset="0"/>
              </a:rPr>
              <a:t>P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elafalan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sukun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4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مْ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) yang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dibaca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secara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jelas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di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bibir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ketika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diikuti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oleh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semua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hijaiah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kecuali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4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م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) dan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’ (</a:t>
            </a:r>
            <a:r>
              <a:rPr lang="ar-QA" sz="24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ب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More Sugar Thin" charset="0"/>
              </a:rPr>
              <a:t>)</a:t>
            </a:r>
            <a:r>
              <a:rPr lang="en-ID" sz="2400" dirty="0">
                <a:latin typeface="More Sugar Thin" charset="0"/>
              </a:rPr>
              <a:t> </a:t>
            </a:r>
            <a:endParaRPr lang="en-US" sz="2400" dirty="0">
              <a:solidFill>
                <a:srgbClr val="1D1D1B"/>
              </a:solidFill>
              <a:latin typeface="More Sugar Thin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83116" y="4096740"/>
            <a:ext cx="4098437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ID" sz="2200" dirty="0" err="1">
                <a:solidFill>
                  <a:srgbClr val="242021"/>
                </a:solidFill>
                <a:latin typeface="More Sugar Thin" charset="0"/>
              </a:rPr>
              <a:t>B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ertemunya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sukun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2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مْ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)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dengan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ba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’(</a:t>
            </a:r>
            <a:r>
              <a:rPr lang="ar-QA" sz="22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ب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),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sehingga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pelafalan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mim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sukun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ar-QA" sz="2200" b="0" i="0" dirty="0">
                <a:solidFill>
                  <a:srgbClr val="242021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مْ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)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menjadi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samarsamar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dan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didengungkan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meskipun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keluarnya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(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ore Sugar Thin" charset="0"/>
              </a:rPr>
              <a:t>makhraj</a:t>
            </a:r>
            <a:r>
              <a:rPr lang="en-ID" sz="2200" i="1" dirty="0">
                <a:solidFill>
                  <a:srgbClr val="242021"/>
                </a:solidFill>
                <a:latin typeface="More Sugar Thin" charset="0"/>
              </a:rPr>
              <a:t> </a:t>
            </a:r>
            <a:r>
              <a:rPr lang="en-ID" sz="2200" b="0" i="1" dirty="0" err="1">
                <a:solidFill>
                  <a:srgbClr val="242021"/>
                </a:solidFill>
                <a:effectLst/>
                <a:latin typeface="More Sugar Thin" charset="0"/>
              </a:rPr>
              <a:t>huruf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)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tersebut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 di </a:t>
            </a:r>
            <a:r>
              <a:rPr lang="en-ID" sz="2200" b="0" i="0" dirty="0" err="1">
                <a:solidFill>
                  <a:srgbClr val="242021"/>
                </a:solidFill>
                <a:effectLst/>
                <a:latin typeface="More Sugar Thin" charset="0"/>
              </a:rPr>
              <a:t>bibir</a:t>
            </a:r>
            <a:r>
              <a:rPr lang="en-ID" sz="2200" b="0" i="0" dirty="0">
                <a:solidFill>
                  <a:srgbClr val="242021"/>
                </a:solidFill>
                <a:effectLst/>
                <a:latin typeface="More Sugar Thin" charset="0"/>
              </a:rPr>
              <a:t>. </a:t>
            </a:r>
            <a:endParaRPr lang="en-US" sz="2200" dirty="0">
              <a:solidFill>
                <a:srgbClr val="1D1D1B"/>
              </a:solidFill>
              <a:latin typeface="More Sugar Thin" charset="0"/>
            </a:endParaRPr>
          </a:p>
        </p:txBody>
      </p:sp>
      <p:grpSp>
        <p:nvGrpSpPr>
          <p:cNvPr id="11" name="Group 11"/>
          <p:cNvGrpSpPr/>
          <p:nvPr/>
        </p:nvGrpSpPr>
        <p:grpSpPr>
          <a:xfrm rot="-5400000">
            <a:off x="6205922" y="600357"/>
            <a:ext cx="1894661" cy="3368942"/>
            <a:chOff x="0" y="0"/>
            <a:chExt cx="3935688" cy="4123429"/>
          </a:xfrm>
        </p:grpSpPr>
        <p:sp>
          <p:nvSpPr>
            <p:cNvPr id="12" name="Freeform 12"/>
            <p:cNvSpPr/>
            <p:nvPr/>
          </p:nvSpPr>
          <p:spPr>
            <a:xfrm>
              <a:off x="-9098" y="-6509"/>
              <a:ext cx="3950018" cy="4155483"/>
            </a:xfrm>
            <a:custGeom>
              <a:avLst/>
              <a:gdLst/>
              <a:ahLst/>
              <a:cxnLst/>
              <a:rect l="l" t="t" r="r" b="b"/>
              <a:pathLst>
                <a:path w="3950018" h="4155483">
                  <a:moveTo>
                    <a:pt x="63030" y="3561929"/>
                  </a:moveTo>
                  <a:cubicBezTo>
                    <a:pt x="63030" y="3561929"/>
                    <a:pt x="0" y="331536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3056945" y="6965"/>
                  </a:cubicBezTo>
                  <a:lnTo>
                    <a:pt x="3056946" y="6965"/>
                  </a:lnTo>
                  <a:cubicBezTo>
                    <a:pt x="3273694" y="16819"/>
                    <a:pt x="3478009" y="36481"/>
                    <a:pt x="3612197" y="101690"/>
                  </a:cubicBezTo>
                  <a:cubicBezTo>
                    <a:pt x="3868243" y="226120"/>
                    <a:pt x="3950018" y="459160"/>
                    <a:pt x="3944530" y="704684"/>
                  </a:cubicBezTo>
                  <a:cubicBezTo>
                    <a:pt x="3944530" y="704684"/>
                    <a:pt x="3901243" y="1013073"/>
                    <a:pt x="3908676" y="1248607"/>
                  </a:cubicBezTo>
                  <a:cubicBezTo>
                    <a:pt x="3915799" y="3303731"/>
                    <a:pt x="3922956" y="3499333"/>
                    <a:pt x="3922956" y="3499333"/>
                  </a:cubicBezTo>
                  <a:cubicBezTo>
                    <a:pt x="3906274" y="3715066"/>
                    <a:pt x="3791630" y="3925678"/>
                    <a:pt x="3594761" y="4037302"/>
                  </a:cubicBezTo>
                  <a:cubicBezTo>
                    <a:pt x="3444410" y="4122550"/>
                    <a:pt x="3246379" y="4137648"/>
                    <a:pt x="2573366" y="4126907"/>
                  </a:cubicBezTo>
                  <a:lnTo>
                    <a:pt x="2573337" y="4126907"/>
                  </a:lnTo>
                  <a:cubicBezTo>
                    <a:pt x="645952" y="4121630"/>
                    <a:pt x="384604" y="4155483"/>
                    <a:pt x="254278" y="4046325"/>
                  </a:cubicBezTo>
                  <a:cubicBezTo>
                    <a:pt x="145767" y="3955440"/>
                    <a:pt x="81795" y="3762128"/>
                    <a:pt x="63030" y="3561929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5793824" y="1573421"/>
            <a:ext cx="2925632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dirty="0">
                <a:solidFill>
                  <a:srgbClr val="1D1D1B"/>
                </a:solidFill>
                <a:latin typeface="Fredoka One" panose="02000000000000000000" pitchFamily="2" charset="0"/>
              </a:rPr>
              <a:t>Izhar </a:t>
            </a: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Syafawi</a:t>
            </a:r>
            <a:endParaRPr lang="en-US" sz="4200" dirty="0">
              <a:solidFill>
                <a:srgbClr val="1D1D1B"/>
              </a:solidFill>
              <a:latin typeface="Fredoka One" panose="02000000000000000000" pitchFamily="2" charset="0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100161">
            <a:off x="6344787" y="2592858"/>
            <a:ext cx="143864" cy="180651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46010" flipH="1">
            <a:off x="8584300" y="1315519"/>
            <a:ext cx="193503" cy="24298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33272" t="32416"/>
          <a:stretch>
            <a:fillRect/>
          </a:stretch>
        </p:blipFill>
        <p:spPr>
          <a:xfrm rot="-10800000">
            <a:off x="5350899" y="1313763"/>
            <a:ext cx="364653" cy="354558"/>
          </a:xfrm>
          <a:prstGeom prst="rect">
            <a:avLst/>
          </a:prstGeom>
        </p:spPr>
      </p:pic>
      <p:grpSp>
        <p:nvGrpSpPr>
          <p:cNvPr id="20" name="Group 11">
            <a:extLst>
              <a:ext uri="{FF2B5EF4-FFF2-40B4-BE49-F238E27FC236}">
                <a16:creationId xmlns:a16="http://schemas.microsoft.com/office/drawing/2014/main" id="{0334E863-A42F-415B-BECB-886E1E5B86BE}"/>
              </a:ext>
            </a:extLst>
          </p:cNvPr>
          <p:cNvGrpSpPr/>
          <p:nvPr/>
        </p:nvGrpSpPr>
        <p:grpSpPr>
          <a:xfrm rot="-5400000">
            <a:off x="6435567" y="3199679"/>
            <a:ext cx="1648563" cy="3592773"/>
            <a:chOff x="0" y="0"/>
            <a:chExt cx="3935688" cy="4123429"/>
          </a:xfrm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52194EEF-0CD4-4649-9BC9-816FF5666D1C}"/>
                </a:ext>
              </a:extLst>
            </p:cNvPr>
            <p:cNvSpPr/>
            <p:nvPr/>
          </p:nvSpPr>
          <p:spPr>
            <a:xfrm>
              <a:off x="-9098" y="-6509"/>
              <a:ext cx="3950018" cy="4155483"/>
            </a:xfrm>
            <a:custGeom>
              <a:avLst/>
              <a:gdLst/>
              <a:ahLst/>
              <a:cxnLst/>
              <a:rect l="l" t="t" r="r" b="b"/>
              <a:pathLst>
                <a:path w="3950018" h="4155483">
                  <a:moveTo>
                    <a:pt x="63030" y="3561929"/>
                  </a:moveTo>
                  <a:cubicBezTo>
                    <a:pt x="63030" y="3561929"/>
                    <a:pt x="0" y="331536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3056945" y="6965"/>
                  </a:cubicBezTo>
                  <a:lnTo>
                    <a:pt x="3056946" y="6965"/>
                  </a:lnTo>
                  <a:cubicBezTo>
                    <a:pt x="3273694" y="16819"/>
                    <a:pt x="3478009" y="36481"/>
                    <a:pt x="3612197" y="101690"/>
                  </a:cubicBezTo>
                  <a:cubicBezTo>
                    <a:pt x="3868243" y="226120"/>
                    <a:pt x="3950018" y="459160"/>
                    <a:pt x="3944530" y="704684"/>
                  </a:cubicBezTo>
                  <a:cubicBezTo>
                    <a:pt x="3944530" y="704684"/>
                    <a:pt x="3901243" y="1013073"/>
                    <a:pt x="3908676" y="1248607"/>
                  </a:cubicBezTo>
                  <a:cubicBezTo>
                    <a:pt x="3915799" y="3303731"/>
                    <a:pt x="3922956" y="3499333"/>
                    <a:pt x="3922956" y="3499333"/>
                  </a:cubicBezTo>
                  <a:cubicBezTo>
                    <a:pt x="3906274" y="3715066"/>
                    <a:pt x="3791630" y="3925678"/>
                    <a:pt x="3594761" y="4037302"/>
                  </a:cubicBezTo>
                  <a:cubicBezTo>
                    <a:pt x="3444410" y="4122550"/>
                    <a:pt x="3246379" y="4137648"/>
                    <a:pt x="2573366" y="4126907"/>
                  </a:cubicBezTo>
                  <a:lnTo>
                    <a:pt x="2573337" y="4126907"/>
                  </a:lnTo>
                  <a:cubicBezTo>
                    <a:pt x="645952" y="4121630"/>
                    <a:pt x="384604" y="4155483"/>
                    <a:pt x="254278" y="4046325"/>
                  </a:cubicBezTo>
                  <a:cubicBezTo>
                    <a:pt x="145767" y="3955440"/>
                    <a:pt x="81795" y="3762128"/>
                    <a:pt x="63030" y="3561929"/>
                  </a:cubicBezTo>
                  <a:close/>
                </a:path>
              </a:pathLst>
            </a:custGeom>
            <a:solidFill>
              <a:srgbClr val="FFFAEB"/>
            </a:solidFill>
          </p:spPr>
        </p:sp>
      </p:grpSp>
      <p:sp>
        <p:nvSpPr>
          <p:cNvPr id="22" name="TextBox 14">
            <a:extLst>
              <a:ext uri="{FF2B5EF4-FFF2-40B4-BE49-F238E27FC236}">
                <a16:creationId xmlns:a16="http://schemas.microsoft.com/office/drawing/2014/main" id="{948316E3-5BE6-4DF8-B532-1D4E72B1FF5B}"/>
              </a:ext>
            </a:extLst>
          </p:cNvPr>
          <p:cNvSpPr txBox="1"/>
          <p:nvPr/>
        </p:nvSpPr>
        <p:spPr>
          <a:xfrm>
            <a:off x="5722591" y="4355599"/>
            <a:ext cx="3068099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Ikhfa</a:t>
            </a:r>
            <a:r>
              <a:rPr lang="en-US" sz="4200" dirty="0">
                <a:solidFill>
                  <a:srgbClr val="1D1D1B"/>
                </a:solidFill>
                <a:latin typeface="Fredoka One" panose="02000000000000000000" pitchFamily="2" charset="0"/>
              </a:rPr>
              <a:t> </a:t>
            </a:r>
            <a:r>
              <a:rPr lang="en-US" sz="4200" dirty="0" err="1">
                <a:solidFill>
                  <a:srgbClr val="1D1D1B"/>
                </a:solidFill>
                <a:latin typeface="Fredoka One" panose="02000000000000000000" pitchFamily="2" charset="0"/>
              </a:rPr>
              <a:t>Syafawi</a:t>
            </a:r>
            <a:endParaRPr lang="en-US" sz="4200" dirty="0">
              <a:solidFill>
                <a:srgbClr val="1D1D1B"/>
              </a:solidFill>
              <a:latin typeface="Fredoka One" panose="02000000000000000000" pitchFamily="2" charset="0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33272" t="32416"/>
          <a:stretch>
            <a:fillRect/>
          </a:stretch>
        </p:blipFill>
        <p:spPr>
          <a:xfrm rot="-890541">
            <a:off x="8783991" y="5424999"/>
            <a:ext cx="364653" cy="354558"/>
          </a:xfrm>
          <a:prstGeom prst="rect">
            <a:avLst/>
          </a:prstGeom>
        </p:spPr>
      </p:pic>
      <p:pic>
        <p:nvPicPr>
          <p:cNvPr id="23" name="Picture 16">
            <a:extLst>
              <a:ext uri="{FF2B5EF4-FFF2-40B4-BE49-F238E27FC236}">
                <a16:creationId xmlns:a16="http://schemas.microsoft.com/office/drawing/2014/main" id="{122B27CA-A814-42B1-90EA-13CD777E7C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446010" flipH="1">
            <a:off x="8303499" y="4065129"/>
            <a:ext cx="193503" cy="2429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A799FDF-DC22-45CE-895B-F32623FEA2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1820"/>
            <a:ext cx="9753600" cy="67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90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584</Words>
  <Application>Microsoft Office PowerPoint</Application>
  <PresentationFormat>Custom</PresentationFormat>
  <Paragraphs>36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More Sugar Thin</vt:lpstr>
      <vt:lpstr>Arial</vt:lpstr>
      <vt:lpstr>Bitter</vt:lpstr>
      <vt:lpstr>Calibri</vt:lpstr>
      <vt:lpstr>Fredoka One</vt:lpstr>
      <vt:lpstr>Adobe Naskh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 Digital marketing Graph Template</dc:title>
  <cp:lastModifiedBy>faqih muhammad</cp:lastModifiedBy>
  <cp:revision>8</cp:revision>
  <dcterms:created xsi:type="dcterms:W3CDTF">2006-08-16T00:00:00Z</dcterms:created>
  <dcterms:modified xsi:type="dcterms:W3CDTF">2022-08-19T03:43:34Z</dcterms:modified>
  <dc:identifier>DAFJuY15uwI</dc:identifier>
</cp:coreProperties>
</file>