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8" r:id="rId3"/>
    <p:sldId id="28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  <a:srgbClr val="A58469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88856" autoAdjust="0"/>
  </p:normalViewPr>
  <p:slideViewPr>
    <p:cSldViewPr>
      <p:cViewPr varScale="1">
        <p:scale>
          <a:sx n="85" d="100"/>
          <a:sy n="85" d="100"/>
        </p:scale>
        <p:origin x="954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54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21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87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62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02/04/2023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137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0.png"/><Relationship Id="rId9" Type="http://schemas.openxmlformats.org/officeDocument/2006/relationships/image" Target="../media/image140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2.png"/><Relationship Id="rId7" Type="http://schemas.openxmlformats.org/officeDocument/2006/relationships/image" Target="../media/image14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Relationship Id="rId9" Type="http://schemas.openxmlformats.org/officeDocument/2006/relationships/image" Target="../media/image14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7" Type="http://schemas.openxmlformats.org/officeDocument/2006/relationships/image" Target="../media/image16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9" Type="http://schemas.openxmlformats.org/officeDocument/2006/relationships/image" Target="../media/image1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80.png"/><Relationship Id="rId4" Type="http://schemas.openxmlformats.org/officeDocument/2006/relationships/image" Target="../media/image15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0.png"/><Relationship Id="rId13" Type="http://schemas.openxmlformats.org/officeDocument/2006/relationships/image" Target="../media/image180.png"/><Relationship Id="rId3" Type="http://schemas.openxmlformats.org/officeDocument/2006/relationships/image" Target="../media/image151.png"/><Relationship Id="rId12" Type="http://schemas.openxmlformats.org/officeDocument/2006/relationships/image" Target="../media/image17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11" Type="http://schemas.openxmlformats.org/officeDocument/2006/relationships/image" Target="../media/image178.png"/><Relationship Id="rId10" Type="http://schemas.openxmlformats.org/officeDocument/2006/relationships/image" Target="../media/image177.png"/><Relationship Id="rId9" Type="http://schemas.openxmlformats.org/officeDocument/2006/relationships/image" Target="../media/image17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4.tmp"/><Relationship Id="rId2" Type="http://schemas.openxmlformats.org/officeDocument/2006/relationships/image" Target="../media/image150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0.png"/><Relationship Id="rId3" Type="http://schemas.openxmlformats.org/officeDocument/2006/relationships/image" Target="../media/image2.png"/><Relationship Id="rId7" Type="http://schemas.openxmlformats.org/officeDocument/2006/relationships/image" Target="../media/image155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1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8.xml"/><Relationship Id="rId11" Type="http://schemas.openxmlformats.org/officeDocument/2006/relationships/image" Target="../media/image127.png"/><Relationship Id="rId10" Type="http://schemas.openxmlformats.org/officeDocument/2006/relationships/image" Target="../media/image2.png"/><Relationship Id="rId9" Type="http://schemas.openxmlformats.org/officeDocument/2006/relationships/image" Target="../media/image1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6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90.png"/><Relationship Id="rId7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emf"/><Relationship Id="rId5" Type="http://schemas.openxmlformats.org/officeDocument/2006/relationships/image" Target="../media/image137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7159" y="2977351"/>
            <a:ext cx="246150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SMP/MTs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smtClean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60" y="976271"/>
            <a:ext cx="2017261" cy="2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973FF9-149C-037D-7084-D7FEBC68D333}"/>
              </a:ext>
            </a:extLst>
          </p:cNvPr>
          <p:cNvSpPr txBox="1"/>
          <p:nvPr/>
        </p:nvSpPr>
        <p:spPr>
          <a:xfrm>
            <a:off x="469884" y="328411"/>
            <a:ext cx="668817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ID" sz="16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endParaRPr lang="en-ID" sz="16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D" sz="1350" dirty="0"/>
          </a:p>
          <a:p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Pembilang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Penyebut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kali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masing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ID" sz="16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masing</a:t>
            </a:r>
            <a:r>
              <a:rPr lang="en-ID" sz="16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diperoleh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pembilang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penyebut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ID" sz="1350" dirty="0"/>
          </a:p>
          <a:p>
            <a:endParaRPr lang="en-ID" sz="1350" dirty="0"/>
          </a:p>
          <a:p>
            <a:endParaRPr lang="en-ID" sz="1350" dirty="0"/>
          </a:p>
          <a:p>
            <a:endParaRPr lang="en-ID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C62BDDC-7111-7A9A-A8A5-A4861B942E32}"/>
                  </a:ext>
                </a:extLst>
              </p:cNvPr>
              <p:cNvSpPr txBox="1"/>
              <p:nvPr/>
            </p:nvSpPr>
            <p:spPr>
              <a:xfrm>
                <a:off x="762000" y="1938036"/>
                <a:ext cx="5138670" cy="2557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menggunakan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sz="13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3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50" dirty="0">
                    <a:latin typeface="Times New Roman" pitchFamily="18" charset="0"/>
                    <a:cs typeface="Times New Roman" pitchFamily="18" charset="0"/>
                  </a:rPr>
                  <a:t>a.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ID" sz="165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 × 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 × 4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ID" sz="1650" dirty="0">
                  <a:latin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</a:endParaRPr>
              </a:p>
              <a:p>
                <a:r>
                  <a:rPr lang="en-ID" sz="1650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ID" sz="1650" dirty="0"/>
                  <a:t>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ID" sz="165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 × </m:t>
                        </m:r>
                        <m:r>
                          <a:rPr lang="en-ID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4 × </m:t>
                        </m:r>
                        <m:r>
                          <a:rPr lang="en-ID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3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3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C62BDDC-7111-7A9A-A8A5-A4861B942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938036"/>
                <a:ext cx="5138670" cy="2557880"/>
              </a:xfrm>
              <a:prstGeom prst="rect">
                <a:avLst/>
              </a:prstGeom>
              <a:blipFill>
                <a:blip r:embed="rId4"/>
                <a:stretch>
                  <a:fillRect l="-712" t="-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nip Single Corner Rectangle 8"/>
          <p:cNvSpPr/>
          <p:nvPr/>
        </p:nvSpPr>
        <p:spPr>
          <a:xfrm>
            <a:off x="609600" y="1553044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1670" y="-1008974"/>
            <a:ext cx="4961078" cy="71852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4668051"/>
            <a:ext cx="9219444" cy="47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3210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094A8F4-79B4-9B57-B3C9-CCC0E6051AB2}"/>
                  </a:ext>
                </a:extLst>
              </p:cNvPr>
              <p:cNvSpPr txBox="1"/>
              <p:nvPr/>
            </p:nvSpPr>
            <p:spPr>
              <a:xfrm>
                <a:off x="183659" y="356853"/>
                <a:ext cx="8361168" cy="2586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57175" indent="-257175">
                  <a:buFont typeface="Wingdings" panose="05000000000000000000" pitchFamily="2" charset="2"/>
                  <a:buChar char="Ø"/>
                </a:pPr>
                <a:r>
                  <a:rPr lang="en-ID" sz="165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Operasi</a:t>
                </a:r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Pembagian</a:t>
                </a:r>
                <a:endParaRPr lang="en-ID" sz="165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Operasi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pembagian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lawan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 :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en-ID" sz="165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D" sz="165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artinya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ID" sz="165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ID" sz="1650" i="1">
                        <a:latin typeface="Cambria Math" panose="02040503050406030204" pitchFamily="18" charset="0"/>
                      </a:rPr>
                      <m:t> ×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50" b="0" i="1" smtClean="0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sz="1650" b="0" i="1" smtClean="0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engan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mengalikan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ruas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094A8F4-79B4-9B57-B3C9-CCC0E6051A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659" y="356853"/>
                <a:ext cx="8361168" cy="2586093"/>
              </a:xfrm>
              <a:prstGeom prst="rect">
                <a:avLst/>
              </a:prstGeom>
              <a:blipFill rotWithShape="1">
                <a:blip r:embed="rId4"/>
                <a:stretch>
                  <a:fillRect l="-364" t="-7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7BD5E730-CCC4-F793-49D2-142E59CF8334}"/>
                  </a:ext>
                </a:extLst>
              </p:cNvPr>
              <p:cNvSpPr/>
              <p:nvPr/>
            </p:nvSpPr>
            <p:spPr>
              <a:xfrm>
                <a:off x="2962275" y="3380052"/>
                <a:ext cx="1962150" cy="877124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f>
                        <m:fPr>
                          <m:ctrlP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ID" sz="165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7BD5E730-CCC4-F793-49D2-142E59CF83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2275" y="3380052"/>
                <a:ext cx="1962150" cy="877124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: Rounded Corners 2">
                <a:extLst>
                  <a:ext uri="{FF2B5EF4-FFF2-40B4-BE49-F238E27FC236}">
                    <a16:creationId xmlns:a16="http://schemas.microsoft.com/office/drawing/2014/main" id="{7BD5E730-CCC4-F793-49D2-142E59CF8334}"/>
                  </a:ext>
                </a:extLst>
              </p:cNvPr>
              <p:cNvSpPr/>
              <p:nvPr/>
            </p:nvSpPr>
            <p:spPr>
              <a:xfrm>
                <a:off x="2703329" y="2190750"/>
                <a:ext cx="2859271" cy="752197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m:rPr>
                          <m:nor/>
                        </m:rPr>
                        <a:rPr lang="en-ID" sz="1650" dirty="0">
                          <a:solidFill>
                            <a:schemeClr val="tx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f>
                        <m:fPr>
                          <m:ctrlP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ID" sz="16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ID" sz="165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ID" sz="165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: Rounded Corners 2">
                <a:extLst>
                  <a:ext uri="{FF2B5EF4-FFF2-40B4-BE49-F238E27FC236}">
                    <a16:creationId xmlns:a16="http://schemas.microsoft.com/office/drawing/2014/main" id="{7BD5E730-CCC4-F793-49D2-142E59CF83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329" y="2190750"/>
                <a:ext cx="2859271" cy="752197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02583" y="3005454"/>
            <a:ext cx="22525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ID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engan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demikian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didapat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3948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3" grpId="0" animBg="1"/>
      <p:bldP spid="9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23" y="29179"/>
            <a:ext cx="4326077" cy="73805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B974DCD-FE2A-B47D-379C-068E0E7F09C7}"/>
              </a:ext>
            </a:extLst>
          </p:cNvPr>
          <p:cNvSpPr txBox="1"/>
          <p:nvPr/>
        </p:nvSpPr>
        <p:spPr>
          <a:xfrm>
            <a:off x="309092" y="810156"/>
            <a:ext cx="8834152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negatif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lawan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positif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yang </a:t>
            </a:r>
            <a:r>
              <a:rPr lang="en-ID" sz="16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bersesuaian</a:t>
            </a:r>
            <a:r>
              <a:rPr lang="en-ID" sz="16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2B1EEB-6DF2-3AD7-AABD-03C24A35C986}"/>
              </a:ext>
            </a:extLst>
          </p:cNvPr>
          <p:cNvSpPr txBox="1"/>
          <p:nvPr/>
        </p:nvSpPr>
        <p:spPr>
          <a:xfrm>
            <a:off x="309092" y="209550"/>
            <a:ext cx="3539577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2.3 </a:t>
            </a:r>
            <a:r>
              <a:rPr lang="en-ID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Negatif</a:t>
            </a:r>
            <a:endParaRPr lang="en-ID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D" sz="16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46608" y="1200150"/>
            <a:ext cx="2648725" cy="838200"/>
            <a:chOff x="2646608" y="1200150"/>
            <a:chExt cx="2648725" cy="838200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AC84650-AE2A-4423-1EF5-BCC75BBB6E1A}"/>
                </a:ext>
              </a:extLst>
            </p:cNvPr>
            <p:cNvCxnSpPr/>
            <p:nvPr/>
          </p:nvCxnSpPr>
          <p:spPr>
            <a:xfrm>
              <a:off x="2646608" y="1598620"/>
              <a:ext cx="2648725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BE551C7-081F-2AD4-ECB1-4D57C6F3EE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42634" y="1511688"/>
              <a:ext cx="0" cy="1738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832C666-0A3C-D335-DFA7-C4C9923305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63470" y="1511688"/>
              <a:ext cx="0" cy="1738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3D13660-EC07-F91E-0672-A2328764A8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07040" y="1511688"/>
              <a:ext cx="0" cy="1738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F956383-883A-C91E-C0D7-95EA237C83F5}"/>
                    </a:ext>
                  </a:extLst>
                </p:cNvPr>
                <p:cNvSpPr txBox="1"/>
                <p:nvPr/>
              </p:nvSpPr>
              <p:spPr>
                <a:xfrm>
                  <a:off x="2810804" y="1654379"/>
                  <a:ext cx="309098" cy="3691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05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ID" sz="105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05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n-ID" sz="105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den>
                        </m:f>
                      </m:oMath>
                    </m:oMathPara>
                  </a14:m>
                  <a:endParaRPr lang="en-ID" sz="105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F956383-883A-C91E-C0D7-95EA237C83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0804" y="1654379"/>
                  <a:ext cx="309098" cy="369140"/>
                </a:xfrm>
                <a:prstGeom prst="rect">
                  <a:avLst/>
                </a:prstGeom>
                <a:blipFill>
                  <a:blip r:embed="rId4"/>
                  <a:stretch>
                    <a:fillRect r="-98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F1452B8A-8792-701F-2AB0-911439A6529A}"/>
                    </a:ext>
                  </a:extLst>
                </p:cNvPr>
                <p:cNvSpPr txBox="1"/>
                <p:nvPr/>
              </p:nvSpPr>
              <p:spPr>
                <a:xfrm>
                  <a:off x="4652491" y="1669210"/>
                  <a:ext cx="309098" cy="3691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ID" sz="105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05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n-ID" sz="105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den>
                        </m:f>
                      </m:oMath>
                    </m:oMathPara>
                  </a14:m>
                  <a:endParaRPr lang="en-ID" sz="105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F1452B8A-8792-701F-2AB0-911439A652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2491" y="1669210"/>
                  <a:ext cx="309098" cy="369140"/>
                </a:xfrm>
                <a:prstGeom prst="rect">
                  <a:avLst/>
                </a:prstGeom>
                <a:blipFill>
                  <a:blip r:embed="rId5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49EDECA7-F36B-1153-DFD5-D62F97EA69A8}"/>
                    </a:ext>
                  </a:extLst>
                </p:cNvPr>
                <p:cNvSpPr txBox="1"/>
                <p:nvPr/>
              </p:nvSpPr>
              <p:spPr>
                <a:xfrm>
                  <a:off x="3808921" y="1718190"/>
                  <a:ext cx="309098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050" i="1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ID" sz="105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49EDECA7-F36B-1153-DFD5-D62F97EA69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8921" y="1718190"/>
                  <a:ext cx="309098" cy="25391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3F3E50DB-AED5-2C22-367E-3F4FF36D8756}"/>
                    </a:ext>
                  </a:extLst>
                </p:cNvPr>
                <p:cNvSpPr/>
                <p:nvPr/>
              </p:nvSpPr>
              <p:spPr>
                <a:xfrm>
                  <a:off x="3473151" y="1200150"/>
                  <a:ext cx="969136" cy="298661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ID" sz="105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05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n-ID" sz="105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den>
                        </m:f>
                        <m:r>
                          <a:rPr lang="en-ID" sz="1050" i="1">
                            <a:latin typeface="Cambria Math" panose="02040503050406030204" pitchFamily="18" charset="0"/>
                          </a:rPr>
                          <m:t>+−</m:t>
                        </m:r>
                        <m:f>
                          <m:fPr>
                            <m:ctrlPr>
                              <a:rPr lang="en-ID" sz="105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05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n-ID" sz="105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den>
                        </m:f>
                        <m:r>
                          <a:rPr lang="en-ID" sz="1050" i="1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ID" sz="1050" dirty="0"/>
                </a:p>
              </p:txBody>
            </p:sp>
          </mc:Choice>
          <mc:Fallback xmlns=""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3F3E50DB-AED5-2C22-367E-3F4FF36D875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73151" y="1200150"/>
                  <a:ext cx="969136" cy="29866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28575"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BA6A1DDE-B86E-9F49-626F-39553B6467C8}"/>
              </a:ext>
            </a:extLst>
          </p:cNvPr>
          <p:cNvSpPr/>
          <p:nvPr/>
        </p:nvSpPr>
        <p:spPr>
          <a:xfrm>
            <a:off x="381000" y="2077959"/>
            <a:ext cx="3708805" cy="417591"/>
          </a:xfrm>
          <a:prstGeom prst="rect">
            <a:avLst/>
          </a:prstGeom>
          <a:solidFill>
            <a:srgbClr val="FFCC99"/>
          </a:solidFill>
          <a:ln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negatif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terjadi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akibat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ID" sz="135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A6A1DDE-B86E-9F49-626F-39553B6467C8}"/>
              </a:ext>
            </a:extLst>
          </p:cNvPr>
          <p:cNvSpPr/>
          <p:nvPr/>
        </p:nvSpPr>
        <p:spPr>
          <a:xfrm>
            <a:off x="381000" y="3373359"/>
            <a:ext cx="4200502" cy="417591"/>
          </a:xfrm>
          <a:prstGeom prst="rect">
            <a:avLst/>
          </a:prstGeom>
          <a:solidFill>
            <a:srgbClr val="FFCC99"/>
          </a:solidFill>
          <a:ln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positif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terjadi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akibat</a:t>
            </a:r>
            <a:endParaRPr lang="en-ID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ID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B974DCD-FE2A-B47D-379C-068E0E7F09C7}"/>
                  </a:ext>
                </a:extLst>
              </p:cNvPr>
              <p:cNvSpPr txBox="1"/>
              <p:nvPr/>
            </p:nvSpPr>
            <p:spPr>
              <a:xfrm>
                <a:off x="840344" y="2495550"/>
                <a:ext cx="7389256" cy="813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97644" lvl="1" indent="-197644">
                  <a:buAutoNum type="alphaLcPeriod"/>
                </a:pP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negatif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dibagi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−27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27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165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ID" sz="1650" dirty="0">
                  <a:latin typeface="Times New Roman" panose="02020603050405020304" pitchFamily="18" charset="0"/>
                </a:endParaRPr>
              </a:p>
              <a:p>
                <a:pPr marL="197644" lvl="1" indent="-197644">
                  <a:buAutoNum type="alphaLcPeriod"/>
                </a:pP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dibagi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negatif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27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 −3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27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B974DCD-FE2A-B47D-379C-068E0E7F09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344" y="2495550"/>
                <a:ext cx="7389256" cy="813043"/>
              </a:xfrm>
              <a:prstGeom prst="rect">
                <a:avLst/>
              </a:prstGeom>
              <a:blipFill>
                <a:blip r:embed="rId8"/>
                <a:stretch>
                  <a:fillRect l="-330" b="-2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B974DCD-FE2A-B47D-379C-068E0E7F09C7}"/>
                  </a:ext>
                </a:extLst>
              </p:cNvPr>
              <p:cNvSpPr txBox="1"/>
              <p:nvPr/>
            </p:nvSpPr>
            <p:spPr>
              <a:xfrm>
                <a:off x="840344" y="3809936"/>
                <a:ext cx="7389256" cy="813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38138" lvl="1" indent="-338138"/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dibagi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27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38138" lvl="1" indent="-338138"/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negatif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dibagi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negatif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−27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−3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27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165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B974DCD-FE2A-B47D-379C-068E0E7F09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344" y="3809936"/>
                <a:ext cx="7389256" cy="813043"/>
              </a:xfrm>
              <a:prstGeom prst="rect">
                <a:avLst/>
              </a:prstGeom>
              <a:blipFill>
                <a:blip r:embed="rId9"/>
                <a:stretch>
                  <a:fillRect l="-495" b="-2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16328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4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6" grpId="0" animBg="1"/>
      <p:bldP spid="23" grpId="0" animBg="1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23" y="2419350"/>
            <a:ext cx="5278577" cy="914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BD66A16-7744-4FF0-A23E-262C641B58BC}"/>
                  </a:ext>
                </a:extLst>
              </p:cNvPr>
              <p:cNvSpPr txBox="1"/>
              <p:nvPr/>
            </p:nvSpPr>
            <p:spPr>
              <a:xfrm>
                <a:off x="1428091" y="-79883"/>
                <a:ext cx="7094063" cy="2651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ID" sz="13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dari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+(−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Seperti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ketahui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1340644">
                  <a:lnSpc>
                    <a:spcPct val="150000"/>
                  </a:lnSpc>
                </a:pPr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ID" sz="15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ID" sz="15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 </a:t>
                </a:r>
                <a14:m>
                  <m:oMath xmlns:m="http://schemas.openxmlformats.org/officeDocument/2006/math">
                    <m:r>
                      <a:rPr lang="en-US" sz="15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 × 3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4 × 3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2 × 4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 × 4</m:t>
                        </m:r>
                      </m:den>
                    </m:f>
                  </m:oMath>
                </a14:m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5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samakan</a:t>
                </a:r>
                <a:r>
                  <a:rPr lang="en-ID" sz="15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5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 </a:t>
                </a:r>
                <a14:m>
                  <m:oMath xmlns:m="http://schemas.openxmlformats.org/officeDocument/2006/math">
                    <m:r>
                      <a:rPr lang="en-US" sz="15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sz="15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BD66A16-7744-4FF0-A23E-262C641B58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091" y="-79883"/>
                <a:ext cx="7094063" cy="2651495"/>
              </a:xfrm>
              <a:prstGeom prst="rect">
                <a:avLst/>
              </a:prstGeom>
              <a:blipFill rotWithShape="1">
                <a:blip r:embed="rId4"/>
                <a:stretch>
                  <a:fillRect l="-4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00622AB-399A-2CCD-A8AF-37EE37468C0C}"/>
              </a:ext>
            </a:extLst>
          </p:cNvPr>
          <p:cNvSpPr txBox="1"/>
          <p:nvPr/>
        </p:nvSpPr>
        <p:spPr>
          <a:xfrm>
            <a:off x="402026" y="3391734"/>
            <a:ext cx="6404020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ID" sz="15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Sifat</a:t>
            </a:r>
            <a:r>
              <a:rPr lang="en-ID" sz="15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5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Asosiatif</a:t>
            </a:r>
            <a:endParaRPr lang="en-ID" sz="15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ID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memenuhi</a:t>
            </a:r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sifat</a:t>
            </a:r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asosiatif</a:t>
            </a:r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endParaRPr lang="en-ID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ID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8F4370B2-0641-1F75-A6C5-048619FF0E9B}"/>
                  </a:ext>
                </a:extLst>
              </p:cNvPr>
              <p:cNvSpPr/>
              <p:nvPr/>
            </p:nvSpPr>
            <p:spPr>
              <a:xfrm>
                <a:off x="1558637" y="3969327"/>
                <a:ext cx="5247409" cy="675752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den>
                        </m:f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</m:e>
                    </m:d>
                    <m:r>
                      <a:rPr lang="en-ID" sz="1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ID" sz="1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en-ID" sz="1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num>
                          <m:den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den>
                        </m:f>
                      </m:e>
                    </m:d>
                    <m:r>
                      <a:rPr lang="en-ID" sz="1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5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ID" sz="1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den>
                        </m:f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</m:e>
                    </m:d>
                    <m:r>
                      <a:rPr lang="en-ID" sz="1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ID" sz="1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d>
                      <m:dPr>
                        <m:ctrlP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num>
                          <m:den>
                            <m:r>
                              <a:rPr lang="en-ID" sz="1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den>
                        </m:f>
                      </m:e>
                    </m:d>
                  </m:oMath>
                </a14:m>
                <a:endParaRPr lang="en-ID" sz="1500" dirty="0"/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8F4370B2-0641-1F75-A6C5-048619FF0E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637" y="3969327"/>
                <a:ext cx="5247409" cy="675752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nip Single Corner Rectangle 10"/>
          <p:cNvSpPr/>
          <p:nvPr/>
        </p:nvSpPr>
        <p:spPr>
          <a:xfrm>
            <a:off x="217175" y="253069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73683" y="2697946"/>
            <a:ext cx="449353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2.4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Sifat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Urutan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endParaRPr lang="en-ID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7797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3" grpId="0" animBg="1"/>
      <p:bldP spid="11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BAF53B-398A-D038-055D-0F148A5AA8E3}"/>
              </a:ext>
            </a:extLst>
          </p:cNvPr>
          <p:cNvSpPr txBox="1"/>
          <p:nvPr/>
        </p:nvSpPr>
        <p:spPr>
          <a:xfrm>
            <a:off x="251138" y="249419"/>
            <a:ext cx="6293711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Sifat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Komutatif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memenuhi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sifat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komutatif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E29E20-0ACB-131F-4A43-EBF5FEE7B39B}"/>
              </a:ext>
            </a:extLst>
          </p:cNvPr>
          <p:cNvSpPr txBox="1"/>
          <p:nvPr/>
        </p:nvSpPr>
        <p:spPr>
          <a:xfrm>
            <a:off x="251138" y="1867277"/>
            <a:ext cx="736886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D" sz="15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Unsur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Identitas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unsur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identitas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ID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ID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B82B791F-B273-1FAF-413F-090407EB1916}"/>
                  </a:ext>
                </a:extLst>
              </p:cNvPr>
              <p:cNvSpPr/>
              <p:nvPr/>
            </p:nvSpPr>
            <p:spPr>
              <a:xfrm>
                <a:off x="2890804" y="909752"/>
                <a:ext cx="2038082" cy="1167428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13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ID" sz="13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ID" sz="13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ID" sz="13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3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13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ID" sz="13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ID" sz="13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3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ID" sz="13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B82B791F-B273-1FAF-413F-090407EB19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804" y="909752"/>
                <a:ext cx="2038082" cy="1167428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7C966E5C-291E-DA30-2A56-AC14B8293BF5}"/>
                  </a:ext>
                </a:extLst>
              </p:cNvPr>
              <p:cNvSpPr/>
              <p:nvPr/>
            </p:nvSpPr>
            <p:spPr>
              <a:xfrm>
                <a:off x="2987394" y="2801949"/>
                <a:ext cx="1584605" cy="500987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13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+0=</m:t>
                      </m:r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ID" sz="135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7C966E5C-291E-DA30-2A56-AC14B8293B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394" y="2801949"/>
                <a:ext cx="1584605" cy="500987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FA49B3AD-7F62-D0EF-246C-77210668AC10}"/>
                  </a:ext>
                </a:extLst>
              </p:cNvPr>
              <p:cNvSpPr/>
              <p:nvPr/>
            </p:nvSpPr>
            <p:spPr>
              <a:xfrm>
                <a:off x="2987394" y="3971929"/>
                <a:ext cx="1584605" cy="500987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135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35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35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ID" sz="135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FA49B3AD-7F62-D0EF-246C-77210668AC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394" y="3971929"/>
                <a:ext cx="1584605" cy="500987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CE29E20-0ACB-131F-4A43-EBF5FEE7B39B}"/>
              </a:ext>
            </a:extLst>
          </p:cNvPr>
          <p:cNvSpPr txBox="1"/>
          <p:nvPr/>
        </p:nvSpPr>
        <p:spPr>
          <a:xfrm>
            <a:off x="194199" y="3400504"/>
            <a:ext cx="6894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unsur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identitas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1158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2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2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 animBg="1"/>
      <p:bldP spid="4" grpId="0" animBg="1"/>
      <p:bldP spid="6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B8A670A-D86D-AD45-1B69-95726F6E1B3E}"/>
              </a:ext>
            </a:extLst>
          </p:cNvPr>
          <p:cNvSpPr txBox="1"/>
          <p:nvPr/>
        </p:nvSpPr>
        <p:spPr>
          <a:xfrm>
            <a:off x="309094" y="115911"/>
            <a:ext cx="3877985" cy="5924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 Invers</a:t>
            </a:r>
          </a:p>
          <a:p>
            <a:pPr marL="257175" indent="-257175">
              <a:buAutoNum type="arabicPeriod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/>
              <p:cNvSpPr/>
              <p:nvPr/>
            </p:nvSpPr>
            <p:spPr>
              <a:xfrm>
                <a:off x="741448" y="807271"/>
                <a:ext cx="7158860" cy="1370834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selalu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lain </a:t>
                </a:r>
                <a:r>
                  <a:rPr lang="en-ID" sz="165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ID" sz="165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en-ID" sz="165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ID" sz="165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ID" sz="165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ID" sz="165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invers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terhadap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penjumlahan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Rounded 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48" y="807271"/>
                <a:ext cx="7158860" cy="1370834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/>
              <p:cNvSpPr/>
              <p:nvPr/>
            </p:nvSpPr>
            <p:spPr>
              <a:xfrm>
                <a:off x="741448" y="2724292"/>
                <a:ext cx="6116552" cy="1752458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nol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selalu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endParaRPr lang="en-ID" sz="16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ID" sz="165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ID" sz="165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ID" sz="165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ID" sz="165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kebalikan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semula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invers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terhadap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Rounded 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48" y="2724292"/>
                <a:ext cx="6116552" cy="1752458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B8A670A-D86D-AD45-1B69-95726F6E1B3E}"/>
              </a:ext>
            </a:extLst>
          </p:cNvPr>
          <p:cNvSpPr txBox="1"/>
          <p:nvPr/>
        </p:nvSpPr>
        <p:spPr>
          <a:xfrm>
            <a:off x="309094" y="2343150"/>
            <a:ext cx="2954655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AutoNum type="arabicPeriod" startAt="2"/>
            </a:pPr>
            <a:r>
              <a:rPr lang="en-ID" sz="16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ID" sz="16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376012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9AA56C9-6E3F-01BF-7228-186E3F0B49E9}"/>
                  </a:ext>
                </a:extLst>
              </p:cNvPr>
              <p:cNvSpPr txBox="1"/>
              <p:nvPr/>
            </p:nvSpPr>
            <p:spPr>
              <a:xfrm>
                <a:off x="288779" y="165949"/>
                <a:ext cx="7483622" cy="3368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57175" indent="-257175">
                  <a:buFont typeface="Wingdings" panose="05000000000000000000" pitchFamily="2" charset="2"/>
                  <a:buChar char="Ø"/>
                </a:pP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Distibutif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/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en-US" sz="1650" b="0" i="1" smtClean="0">
                        <a:latin typeface="Cambria Math"/>
                      </a:rPr>
                      <m:t>,</m:t>
                    </m:r>
                    <m:r>
                      <a:rPr lang="en-ID" sz="165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,dan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berlaku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engan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menuliskan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ID" sz="165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 dirty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ID" sz="1650" i="1" dirty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5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distributif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</a:t>
                </a:r>
                <a:r>
                  <a:rPr lang="en-ID" sz="1650" dirty="0"/>
                  <a:t>		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50" i="1" dirty="0">
                        <a:latin typeface="Cambria Math" panose="02040503050406030204" pitchFamily="18" charset="0"/>
                      </a:rPr>
                      <m:t> × (</m:t>
                    </m:r>
                    <m:r>
                      <a:rPr lang="en-ID" sz="1650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ID" sz="1650" i="1" dirty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en-ID" sz="1650" i="1" dirty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ID" sz="1650" i="1" dirty="0"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n-ID" sz="1650" i="1" dirty="0" err="1">
                        <a:latin typeface="Cambria Math" panose="02040503050406030204" pitchFamily="18" charset="0"/>
                      </a:rPr>
                      <m:t>𝑥𝑦</m:t>
                    </m:r>
                    <m:r>
                      <a:rPr lang="en-ID" sz="1650" i="1" dirty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en-ID" sz="1650" i="1" dirty="0" err="1">
                        <a:latin typeface="Cambria Math" panose="02040503050406030204" pitchFamily="18" charset="0"/>
                      </a:rPr>
                      <m:t>𝑥𝑧</m:t>
                    </m:r>
                  </m:oMath>
                </a14:m>
                <a:r>
                  <a:rPr lang="en-ID" sz="1650" i="1" dirty="0" smtClean="0"/>
                  <a:t>.</a:t>
                </a:r>
                <a:endParaRPr lang="en-ID" sz="1650" i="1" dirty="0"/>
              </a:p>
              <a:p>
                <a:endParaRPr lang="en-ID" sz="1650" i="1" dirty="0"/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Sesuai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distributif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ID" sz="165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9AA56C9-6E3F-01BF-7228-186E3F0B4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79" y="165949"/>
                <a:ext cx="7483622" cy="3368486"/>
              </a:xfrm>
              <a:prstGeom prst="rect">
                <a:avLst/>
              </a:prstGeom>
              <a:blipFill>
                <a:blip r:embed="rId3"/>
                <a:stretch>
                  <a:fillRect l="-489" t="-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946026" y="3290492"/>
            <a:ext cx="2311774" cy="1491058"/>
            <a:chOff x="3140634" y="3865416"/>
            <a:chExt cx="3363550" cy="208967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EE16EA77-886B-A78B-A8F2-294C21C22A0C}"/>
                    </a:ext>
                  </a:extLst>
                </p:cNvPr>
                <p:cNvSpPr/>
                <p:nvPr/>
              </p:nvSpPr>
              <p:spPr>
                <a:xfrm>
                  <a:off x="3560618" y="3865418"/>
                  <a:ext cx="1911927" cy="170410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𝑥𝑦</m:t>
                        </m:r>
                      </m:oMath>
                    </m:oMathPara>
                  </a14:m>
                  <a:endParaRPr lang="en-ID" sz="15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EE16EA77-886B-A78B-A8F2-294C21C22A0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0618" y="3865418"/>
                  <a:ext cx="1911927" cy="170410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49B9B84C-D945-F132-D3A6-D2C08ADB8B07}"/>
                    </a:ext>
                  </a:extLst>
                </p:cNvPr>
                <p:cNvSpPr/>
                <p:nvPr/>
              </p:nvSpPr>
              <p:spPr>
                <a:xfrm>
                  <a:off x="5472545" y="3865416"/>
                  <a:ext cx="1031639" cy="170411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6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𝑥𝑧</m:t>
                        </m:r>
                      </m:oMath>
                    </m:oMathPara>
                  </a14:m>
                  <a:endParaRPr lang="en-ID" sz="165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49B9B84C-D945-F132-D3A6-D2C08ADB8B0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72545" y="3865416"/>
                  <a:ext cx="1031639" cy="17041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4444AFF-9386-349A-AFDF-E0B842863072}"/>
                    </a:ext>
                  </a:extLst>
                </p:cNvPr>
                <p:cNvSpPr txBox="1"/>
                <p:nvPr/>
              </p:nvSpPr>
              <p:spPr>
                <a:xfrm>
                  <a:off x="3140634" y="4478949"/>
                  <a:ext cx="51261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350" i="1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ID" sz="135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4444AFF-9386-349A-AFDF-E0B8428630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0634" y="4478949"/>
                  <a:ext cx="512619" cy="4001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0477F91-A7E2-43E2-D22D-8A34A870F329}"/>
                    </a:ext>
                  </a:extLst>
                </p:cNvPr>
                <p:cNvSpPr txBox="1"/>
                <p:nvPr/>
              </p:nvSpPr>
              <p:spPr>
                <a:xfrm>
                  <a:off x="4260273" y="5554985"/>
                  <a:ext cx="51261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350" i="1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ID" sz="135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0477F91-A7E2-43E2-D22D-8A34A870F3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0273" y="5554985"/>
                  <a:ext cx="512619" cy="4001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F149CE1-99CD-6604-1E61-05B562A68CFE}"/>
                    </a:ext>
                  </a:extLst>
                </p:cNvPr>
                <p:cNvSpPr txBox="1"/>
                <p:nvPr/>
              </p:nvSpPr>
              <p:spPr>
                <a:xfrm>
                  <a:off x="5699998" y="5528957"/>
                  <a:ext cx="51261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350" i="1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ID" sz="135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F149CE1-99CD-6604-1E61-05B562A68C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9998" y="5528957"/>
                  <a:ext cx="512619" cy="40011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4AFA9EC-4D78-A95C-1053-CF9DB9A534BC}"/>
                  </a:ext>
                </a:extLst>
              </p:cNvPr>
              <p:cNvSpPr/>
              <p:nvPr/>
            </p:nvSpPr>
            <p:spPr>
              <a:xfrm>
                <a:off x="3535507" y="1009944"/>
                <a:ext cx="2015837" cy="633846"/>
              </a:xfrm>
              <a:prstGeom prst="rect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1350" i="1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135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ID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3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D" sz="135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num>
                            <m:den>
                              <m:r>
                                <a:rPr lang="en-ID" sz="135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den>
                          </m:f>
                          <m:r>
                            <a:rPr lang="en-ID" sz="135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ID" sz="13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D" sz="135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num>
                            <m:den>
                              <m:r>
                                <a:rPr lang="en-ID" sz="135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den>
                          </m:f>
                        </m:e>
                      </m:d>
                      <m:r>
                        <a:rPr lang="en-ID" sz="135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latin typeface="Cambria Math" panose="02040503050406030204" pitchFamily="18" charset="0"/>
                            </a:rPr>
                            <m:t>𝑎𝑐</m:t>
                          </m:r>
                        </m:num>
                        <m:den>
                          <m:r>
                            <a:rPr lang="en-ID" sz="1350" i="1">
                              <a:latin typeface="Cambria Math" panose="02040503050406030204" pitchFamily="18" charset="0"/>
                            </a:rPr>
                            <m:t>𝑏𝑑</m:t>
                          </m:r>
                        </m:den>
                      </m:f>
                      <m:r>
                        <a:rPr lang="en-ID" sz="135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ID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350" i="1">
                              <a:latin typeface="Cambria Math" panose="02040503050406030204" pitchFamily="18" charset="0"/>
                            </a:rPr>
                            <m:t>𝑎𝑒</m:t>
                          </m:r>
                        </m:num>
                        <m:den>
                          <m:r>
                            <a:rPr lang="en-ID" sz="1350" i="1">
                              <a:latin typeface="Cambria Math" panose="02040503050406030204" pitchFamily="18" charset="0"/>
                            </a:rPr>
                            <m:t>𝑏𝑓</m:t>
                          </m:r>
                        </m:den>
                      </m:f>
                    </m:oMath>
                  </m:oMathPara>
                </a14:m>
                <a:endParaRPr lang="en-ID" sz="135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4AFA9EC-4D78-A95C-1053-CF9DB9A534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507" y="1009944"/>
                <a:ext cx="2015837" cy="63384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28575"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46102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53" y="97071"/>
            <a:ext cx="2558747" cy="7266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4BF4449-2095-216D-5D9B-5E07857A1348}"/>
                  </a:ext>
                </a:extLst>
              </p:cNvPr>
              <p:cNvSpPr txBox="1"/>
              <p:nvPr/>
            </p:nvSpPr>
            <p:spPr>
              <a:xfrm>
                <a:off x="222160" y="689394"/>
                <a:ext cx="8490398" cy="34825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ID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50" i="1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milik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Banyak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keseluruhan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20.</a:t>
                </a: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Banyak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milik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milik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ID" sz="165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ID" sz="1650" i="1">
                        <a:latin typeface="Cambria Math" panose="02040503050406030204" pitchFamily="18" charset="0"/>
                      </a:rPr>
                      <m:t>20=8</m:t>
                    </m:r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persentase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100.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650" i="1">
                            <a:latin typeface="Cambria Math"/>
                          </a:rPr>
                          <m:t> </m:t>
                        </m:r>
                        <m:r>
                          <a:rPr lang="en-ID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50" i="1">
                            <a:latin typeface="Cambria Math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1650" i="1">
                            <a:latin typeface="Cambria Math"/>
                          </a:rPr>
                          <m:t> </m:t>
                        </m:r>
                        <m:r>
                          <a:rPr lang="en-ID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50" i="1">
                            <a:latin typeface="Cambria Math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40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persentase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menyebut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pembilangnya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saja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40%.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4BF4449-2095-216D-5D9B-5E07857A1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160" y="689394"/>
                <a:ext cx="8490398" cy="3482556"/>
              </a:xfrm>
              <a:prstGeom prst="rect">
                <a:avLst/>
              </a:prstGeom>
              <a:blipFill>
                <a:blip r:embed="rId4"/>
                <a:stretch>
                  <a:fillRect l="-431" b="-1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9648566-E7B5-5F0B-BF92-6EC9C8A217F9}"/>
              </a:ext>
            </a:extLst>
          </p:cNvPr>
          <p:cNvSpPr/>
          <p:nvPr/>
        </p:nvSpPr>
        <p:spPr>
          <a:xfrm>
            <a:off x="1861639" y="823699"/>
            <a:ext cx="4596311" cy="75745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digunakan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menyatakan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benda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lainnya</a:t>
            </a:r>
            <a:r>
              <a:rPr lang="en-ID" sz="16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en-ID" sz="1500" dirty="0">
              <a:solidFill>
                <a:schemeClr val="tx1"/>
              </a:solidFill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339422" y="1496253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2B1EEB-6DF2-3AD7-AABD-03C24A35C986}"/>
              </a:ext>
            </a:extLst>
          </p:cNvPr>
          <p:cNvSpPr txBox="1"/>
          <p:nvPr/>
        </p:nvSpPr>
        <p:spPr>
          <a:xfrm>
            <a:off x="339422" y="275308"/>
            <a:ext cx="195512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2.5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Persentase</a:t>
            </a:r>
            <a:endParaRPr lang="en-ID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D" sz="16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756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2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2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2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2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 animBg="1"/>
      <p:bldP spid="9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6B81B7B-1B59-5F2B-A0C2-4216AF67DC49}"/>
                  </a:ext>
                </a:extLst>
              </p:cNvPr>
              <p:cNvSpPr txBox="1"/>
              <p:nvPr/>
            </p:nvSpPr>
            <p:spPr>
              <a:xfrm>
                <a:off x="1501473" y="1097265"/>
                <a:ext cx="6090129" cy="2484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0,123 + 2,71.</a:t>
                </a:r>
              </a:p>
              <a:p>
                <a:r>
                  <a:rPr lang="en-ID" sz="16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123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271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123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2710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=2,833</m:t>
                    </m:r>
                  </m:oMath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lain,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seletak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kolom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kemudian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seperti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layaknya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menjumlahkan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6B81B7B-1B59-5F2B-A0C2-4216AF67DC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1473" y="1097265"/>
                <a:ext cx="6090129" cy="2484334"/>
              </a:xfrm>
              <a:prstGeom prst="rect">
                <a:avLst/>
              </a:prstGeom>
              <a:blipFill>
                <a:blip r:embed="rId2"/>
                <a:stretch>
                  <a:fillRect l="-601" t="-735" b="-2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23" y="133351"/>
            <a:ext cx="3312111" cy="8382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85AFC41-835C-00E6-6DC0-A1BF315E3EB7}"/>
              </a:ext>
            </a:extLst>
          </p:cNvPr>
          <p:cNvSpPr txBox="1"/>
          <p:nvPr/>
        </p:nvSpPr>
        <p:spPr>
          <a:xfrm>
            <a:off x="268717" y="399888"/>
            <a:ext cx="303792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2.6 </a:t>
            </a:r>
            <a:r>
              <a:rPr lang="en-ID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Desimal</a:t>
            </a:r>
            <a:endParaRPr lang="en-ID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48679" y="2418019"/>
            <a:ext cx="4050206" cy="803564"/>
            <a:chOff x="2068820" y="2453748"/>
            <a:chExt cx="4050206" cy="8035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DA10B2A-DC2A-2FEC-5163-8AA220207DEF}"/>
                    </a:ext>
                  </a:extLst>
                </p:cNvPr>
                <p:cNvSpPr/>
                <p:nvPr/>
              </p:nvSpPr>
              <p:spPr>
                <a:xfrm>
                  <a:off x="2068820" y="2453748"/>
                  <a:ext cx="1327473" cy="803564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3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0,123</m:t>
                        </m:r>
                      </m:oMath>
                    </m:oMathPara>
                  </a14:m>
                  <a:endParaRPr lang="en-ID" sz="1350" dirty="0">
                    <a:solidFill>
                      <a:schemeClr val="tx1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3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2,710</m:t>
                        </m:r>
                      </m:oMath>
                    </m:oMathPara>
                  </a14:m>
                  <a:endParaRPr lang="en-ID" sz="135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DA10B2A-DC2A-2FEC-5163-8AA220207DE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8820" y="2453748"/>
                  <a:ext cx="1327473" cy="80356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01D8602-F35C-F786-1AF1-8361BF99FFBE}"/>
                </a:ext>
              </a:extLst>
            </p:cNvPr>
            <p:cNvCxnSpPr/>
            <p:nvPr/>
          </p:nvCxnSpPr>
          <p:spPr>
            <a:xfrm>
              <a:off x="2465855" y="3063110"/>
              <a:ext cx="4784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53F6268-96EA-A8D0-3FE5-9A3C9BF8CFD2}"/>
                    </a:ext>
                  </a:extLst>
                </p:cNvPr>
                <p:cNvSpPr txBox="1"/>
                <p:nvPr/>
              </p:nvSpPr>
              <p:spPr>
                <a:xfrm>
                  <a:off x="2929353" y="2913069"/>
                  <a:ext cx="197427" cy="3000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350" i="1" dirty="0"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ID" sz="135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53F6268-96EA-A8D0-3FE5-9A3C9BF8CF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9353" y="2913069"/>
                  <a:ext cx="197427" cy="300082"/>
                </a:xfrm>
                <a:prstGeom prst="rect">
                  <a:avLst/>
                </a:prstGeom>
                <a:blipFill>
                  <a:blip r:embed="rId6"/>
                  <a:stretch>
                    <a:fillRect r="-437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57A2845-0C70-AA30-9BED-E5C954EAE3F5}"/>
                </a:ext>
              </a:extLst>
            </p:cNvPr>
            <p:cNvCxnSpPr>
              <a:cxnSpLocks/>
            </p:cNvCxnSpPr>
            <p:nvPr/>
          </p:nvCxnSpPr>
          <p:spPr>
            <a:xfrm>
              <a:off x="3034034" y="2738921"/>
              <a:ext cx="1244649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6E7844B-AB53-AA6F-3E73-76E79DE11A77}"/>
                </a:ext>
              </a:extLst>
            </p:cNvPr>
            <p:cNvCxnSpPr>
              <a:cxnSpLocks/>
            </p:cNvCxnSpPr>
            <p:nvPr/>
          </p:nvCxnSpPr>
          <p:spPr>
            <a:xfrm>
              <a:off x="3034034" y="2912279"/>
              <a:ext cx="1244649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62EF625-5802-BCCA-200F-78FAA101C714}"/>
                </a:ext>
              </a:extLst>
            </p:cNvPr>
            <p:cNvSpPr txBox="1"/>
            <p:nvPr/>
          </p:nvSpPr>
          <p:spPr>
            <a:xfrm>
              <a:off x="4340915" y="2542269"/>
              <a:ext cx="1662545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05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Letak</a:t>
              </a:r>
              <a:r>
                <a:rPr lang="en-ID" sz="105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05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koma</a:t>
              </a:r>
              <a:r>
                <a:rPr lang="en-ID" sz="105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05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harus</a:t>
              </a:r>
              <a:r>
                <a:rPr lang="en-ID" sz="105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05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sejajar</a:t>
              </a:r>
              <a:endParaRPr lang="en-ID" sz="10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554EEA0-CAB5-AF15-932B-846542988211}"/>
                </a:ext>
              </a:extLst>
            </p:cNvPr>
            <p:cNvSpPr txBox="1"/>
            <p:nvPr/>
          </p:nvSpPr>
          <p:spPr>
            <a:xfrm>
              <a:off x="4311008" y="2792265"/>
              <a:ext cx="1808018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05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Jika</a:t>
              </a:r>
              <a:r>
                <a:rPr lang="en-ID" sz="105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05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perlu</a:t>
              </a:r>
              <a:r>
                <a:rPr lang="en-ID" sz="105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05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tambahkan</a:t>
              </a:r>
              <a:r>
                <a:rPr lang="en-ID" sz="105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05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nol</a:t>
              </a:r>
              <a:endParaRPr lang="en-ID" sz="10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36098923-DE92-F517-162B-354F803DBF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679" y="3581599"/>
            <a:ext cx="1395442" cy="797396"/>
          </a:xfrm>
          <a:prstGeom prst="rect">
            <a:avLst/>
          </a:prstGeom>
        </p:spPr>
      </p:pic>
      <p:sp>
        <p:nvSpPr>
          <p:cNvPr id="17" name="Snip Single Corner Rectangle 16"/>
          <p:cNvSpPr/>
          <p:nvPr/>
        </p:nvSpPr>
        <p:spPr>
          <a:xfrm>
            <a:off x="197609" y="1095844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501473" y="409236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Jadi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0,123 + 2,71 = 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2,883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3235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7" grpId="0" animBg="1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3AB7E0C-0C0F-4DCE-E80B-BD0B8C34B552}"/>
                  </a:ext>
                </a:extLst>
              </p:cNvPr>
              <p:cNvSpPr txBox="1"/>
              <p:nvPr/>
            </p:nvSpPr>
            <p:spPr>
              <a:xfrm>
                <a:off x="306764" y="762939"/>
                <a:ext cx="7081026" cy="2992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desimal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dibandingkan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arti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Manakah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 yang lebih besar antara 0,8 dan 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0,6.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masing-masing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desimal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maka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endParaRPr lang="en-ID" sz="165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engan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demikian, 0,8 &gt; 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0,6.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3AB7E0C-0C0F-4DCE-E80B-BD0B8C34B5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64" y="762939"/>
                <a:ext cx="7081026" cy="2992166"/>
              </a:xfrm>
              <a:prstGeom prst="rect">
                <a:avLst/>
              </a:prstGeom>
              <a:blipFill>
                <a:blip r:embed="rId3"/>
                <a:stretch>
                  <a:fillRect l="-516" t="-611" b="-1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1157400-3240-D493-E57D-101E2CA8FA37}"/>
              </a:ext>
            </a:extLst>
          </p:cNvPr>
          <p:cNvSpPr txBox="1"/>
          <p:nvPr/>
        </p:nvSpPr>
        <p:spPr>
          <a:xfrm>
            <a:off x="353291" y="270164"/>
            <a:ext cx="30237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Urutan</a:t>
            </a:r>
            <a:r>
              <a:rPr lang="en-ID" sz="16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ID" sz="16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Desimal</a:t>
            </a:r>
            <a:endParaRPr lang="en-ID" sz="16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D" sz="1650" b="1" dirty="0"/>
          </a:p>
        </p:txBody>
      </p:sp>
      <p:sp>
        <p:nvSpPr>
          <p:cNvPr id="9" name="Snip Single Corner Rectangle 8"/>
          <p:cNvSpPr/>
          <p:nvPr/>
        </p:nvSpPr>
        <p:spPr>
          <a:xfrm>
            <a:off x="353291" y="1363103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32548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215" y="864658"/>
            <a:ext cx="5971044" cy="39806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703703" y="684081"/>
            <a:ext cx="5316097" cy="744669"/>
            <a:chOff x="794029" y="545950"/>
            <a:chExt cx="3462226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794029" y="545950"/>
              <a:ext cx="3462226" cy="588958"/>
              <a:chOff x="794029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4" y="545950"/>
                <a:ext cx="2222611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94029" y="654129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 smtClean="0"/>
                  <a:t>BILANGAN RASIONAL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611105" y="555898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2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54044" y="4556482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Sumber gambar: Shutterstock.com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23" y="57150"/>
            <a:ext cx="2687777" cy="7380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BD3FE87-0E70-87D2-77FD-9A0373BB5C72}"/>
                  </a:ext>
                </a:extLst>
              </p:cNvPr>
              <p:cNvSpPr txBox="1"/>
              <p:nvPr/>
            </p:nvSpPr>
            <p:spPr>
              <a:xfrm>
                <a:off x="293753" y="1947058"/>
                <a:ext cx="5044394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Penulisan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baku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1000</m:t>
                    </m:r>
                  </m:oMath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Ketahui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1000 = 10 × 10 × 10 = 10 × 10³</m:t>
                    </m:r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BD3FE87-0E70-87D2-77FD-9A0373BB5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753" y="1947058"/>
                <a:ext cx="5044394" cy="1107996"/>
              </a:xfrm>
              <a:prstGeom prst="rect">
                <a:avLst/>
              </a:prstGeom>
              <a:blipFill>
                <a:blip r:embed="rId4"/>
                <a:stretch>
                  <a:fillRect l="-725" b="-6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9488A5-2F74-2DF6-02E8-25B0A2A799B2}"/>
                  </a:ext>
                </a:extLst>
              </p:cNvPr>
              <p:cNvSpPr txBox="1"/>
              <p:nvPr/>
            </p:nvSpPr>
            <p:spPr>
              <a:xfrm>
                <a:off x="293752" y="3036543"/>
                <a:ext cx="8316848" cy="7064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Penulisan yang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10⁰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Penulisan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ID" sz="165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5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masing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masing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sesuai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angka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nol. 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9488A5-2F74-2DF6-02E8-25B0A2A79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752" y="3036543"/>
                <a:ext cx="8316848" cy="706412"/>
              </a:xfrm>
              <a:prstGeom prst="rect">
                <a:avLst/>
              </a:prstGeom>
              <a:blipFill>
                <a:blip r:embed="rId5"/>
                <a:stretch>
                  <a:fillRect l="-440" b="-11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C0BCC138-3395-F512-4502-B24EACE603AE}"/>
                  </a:ext>
                </a:extLst>
              </p:cNvPr>
              <p:cNvSpPr/>
              <p:nvPr/>
            </p:nvSpPr>
            <p:spPr>
              <a:xfrm>
                <a:off x="1494242" y="1016113"/>
                <a:ext cx="6201958" cy="775756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D" sz="165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baku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penulisan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b="0" i="0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1650" b="0" i="0" dirty="0" smtClean="0">
                  <a:solidFill>
                    <a:schemeClr val="tx1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× </m:t>
                    </m:r>
                    <m:sSup>
                      <m:sSupPr>
                        <m:ctrlPr>
                          <a:rPr lang="en-ID" sz="165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5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ID" sz="165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ID" sz="165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dengan </a:t>
                </a:r>
                <a14:m>
                  <m:oMath xmlns:m="http://schemas.openxmlformats.org/officeDocument/2006/math"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memenuhi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≤ </a:t>
                </a:r>
                <a:r>
                  <a:rPr lang="en-ID" sz="165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&lt; 10 dan </a:t>
                </a:r>
                <a:r>
                  <a:rPr lang="en-ID" sz="165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asli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0BCC138-3395-F512-4502-B24EACE603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242" y="1016113"/>
                <a:ext cx="6201958" cy="775756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A5D830B-CE02-C79F-63DB-50726ABC07DE}"/>
              </a:ext>
            </a:extLst>
          </p:cNvPr>
          <p:cNvSpPr txBox="1"/>
          <p:nvPr/>
        </p:nvSpPr>
        <p:spPr>
          <a:xfrm>
            <a:off x="333336" y="285750"/>
            <a:ext cx="248606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2.7 </a:t>
            </a:r>
            <a:r>
              <a:rPr lang="en-ID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Baku</a:t>
            </a:r>
          </a:p>
          <a:p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25835575-AF3B-8D53-18EB-887BE726BF83}"/>
                  </a:ext>
                </a:extLst>
              </p:cNvPr>
              <p:cNvSpPr/>
              <p:nvPr/>
            </p:nvSpPr>
            <p:spPr>
              <a:xfrm>
                <a:off x="1343736" y="3915807"/>
                <a:ext cx="5730446" cy="789543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6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baku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penulisan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× </m:t>
                    </m:r>
                    <m:sSup>
                      <m:sSupPr>
                        <m:ctrlPr>
                          <a:rPr lang="en-ID" sz="165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5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ID" sz="165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ID" sz="165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 ≤ </m:t>
                    </m:r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&lt; 10 </m:t>
                    </m:r>
                  </m:oMath>
                </a14:m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ID" sz="165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asli</a:t>
                </a:r>
                <a:r>
                  <a:rPr lang="en-ID" sz="165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/>
                <a:endParaRPr lang="en-ID" sz="1350" dirty="0"/>
              </a:p>
            </p:txBody>
          </p:sp>
        </mc:Choice>
        <mc:Fallback xmlns="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25835575-AF3B-8D53-18EB-887BE726BF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736" y="3915807"/>
                <a:ext cx="5730446" cy="789543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nip Single Corner Rectangle 11"/>
          <p:cNvSpPr/>
          <p:nvPr/>
        </p:nvSpPr>
        <p:spPr>
          <a:xfrm>
            <a:off x="361958" y="1843849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12518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9" grpId="0" animBg="1"/>
      <p:bldP spid="10" grpId="0" build="p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23" y="29179"/>
            <a:ext cx="4211777" cy="111811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0813" y="412123"/>
            <a:ext cx="36297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2.1 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Pecahan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Lambangnya</a:t>
            </a:r>
            <a:endParaRPr lang="en-US" sz="2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8791" y="1123950"/>
            <a:ext cx="233350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Arti Nilai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Pecahan</a:t>
            </a:r>
            <a:endParaRPr lang="en-US" sz="165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3598737-B33D-3A82-DFF4-CA9934645AF7}"/>
                  </a:ext>
                </a:extLst>
              </p:cNvPr>
              <p:cNvSpPr txBox="1"/>
              <p:nvPr/>
            </p:nvSpPr>
            <p:spPr>
              <a:xfrm>
                <a:off x="291352" y="1929801"/>
                <a:ext cx="8624048" cy="2738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Tuti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Berapa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harus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diberikan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kepada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adiknya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5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Tuti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ingin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memberikan</a:t>
                </a:r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5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ID" sz="165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bagian?</a:t>
                </a:r>
                <a:endParaRPr lang="en-ID" sz="165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Sesuai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arti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harus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membagi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sebanyak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membagi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demikian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1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Selanjutnya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memilih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/>
                <a:endParaRPr lang="en-ID" sz="1650" dirty="0">
                  <a:solidFill>
                    <a:srgbClr val="231F20"/>
                  </a:solidFill>
                  <a:latin typeface="Arial" panose="020B0604020202020204" pitchFamily="34" charset="0"/>
                </a:endParaRPr>
              </a:p>
              <a:p>
                <a:pPr algn="ctr"/>
                <a:r>
                  <a:rPr lang="en-ID" sz="1650" dirty="0">
                    <a:solidFill>
                      <a:srgbClr val="231F20"/>
                    </a:solidFill>
                    <a:latin typeface="Arial" panose="020B0604020202020204" pitchFamily="34" charset="0"/>
                  </a:rPr>
                  <a:t>					</a:t>
                </a:r>
              </a:p>
              <a:p>
                <a:endParaRPr lang="en-ID" sz="1650" dirty="0">
                  <a:solidFill>
                    <a:srgbClr val="231F20"/>
                  </a:solidFill>
                  <a:latin typeface="Arial" panose="020B0604020202020204" pitchFamily="34" charset="0"/>
                </a:endParaRPr>
              </a:p>
              <a:p>
                <a:endParaRPr lang="en-ID" sz="1650" dirty="0">
                  <a:solidFill>
                    <a:srgbClr val="231F20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3598737-B33D-3A82-DFF4-CA9934645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52" y="1929801"/>
                <a:ext cx="8624048" cy="2738250"/>
              </a:xfrm>
              <a:prstGeom prst="rect">
                <a:avLst/>
              </a:prstGeom>
              <a:blipFill>
                <a:blip r:embed="rId3"/>
                <a:stretch>
                  <a:fillRect l="-424" t="-8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C652C2FC-98D4-B310-D535-AECE11666FBF}"/>
              </a:ext>
            </a:extLst>
          </p:cNvPr>
          <p:cNvCxnSpPr/>
          <p:nvPr/>
        </p:nvCxnSpPr>
        <p:spPr>
          <a:xfrm>
            <a:off x="4248436" y="3885547"/>
            <a:ext cx="773512" cy="248020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26574CB-A9DA-BDBE-EF87-A729CAE992D6}"/>
                  </a:ext>
                </a:extLst>
              </p:cNvPr>
              <p:cNvSpPr/>
              <p:nvPr/>
            </p:nvSpPr>
            <p:spPr>
              <a:xfrm>
                <a:off x="5157253" y="3727564"/>
                <a:ext cx="2223764" cy="752030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 </a:t>
                </a:r>
                <a:r>
                  <a:rPr lang="en-ID" sz="14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F26574CB-A9DA-BDBE-EF87-A729CAE992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253" y="3727564"/>
                <a:ext cx="2223764" cy="75203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1650429" y="3618666"/>
            <a:ext cx="2452158" cy="656925"/>
            <a:chOff x="1676400" y="3522496"/>
            <a:chExt cx="2452158" cy="6569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8CB136-7316-0B30-F39B-98F29636B403}"/>
                </a:ext>
              </a:extLst>
            </p:cNvPr>
            <p:cNvSpPr/>
            <p:nvPr/>
          </p:nvSpPr>
          <p:spPr>
            <a:xfrm>
              <a:off x="1676400" y="3522496"/>
              <a:ext cx="1044446" cy="330026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0"/>
              </a:schemeClr>
            </a:solidFill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746274" y="3575928"/>
              <a:ext cx="2382284" cy="603493"/>
              <a:chOff x="1741545" y="3485660"/>
              <a:chExt cx="2382284" cy="60349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B2DBDF2C-0796-7E1C-F6B2-5123B33FEF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41545" y="3485660"/>
                <a:ext cx="253151" cy="253151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A5050A3C-E8C1-D793-99D1-65B0D0C149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082281" y="3494368"/>
                <a:ext cx="253151" cy="25315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6F06E320-8BFF-9B72-F850-3E17A04013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395969" y="3494554"/>
                <a:ext cx="253151" cy="253151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B64233A0-8435-F6EE-4703-88C0CE51B2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261431" y="3790566"/>
                <a:ext cx="288024" cy="253151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766B510F-A073-7CA3-C9C9-1DF8BE8F1D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849226" y="3521734"/>
                <a:ext cx="253151" cy="253151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F21DF4B5-E869-884C-9505-0DD5F7542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79309" y="3836002"/>
                <a:ext cx="288024" cy="25315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0862D4F8-562D-B763-4DFF-5B39D42202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080172" y="3815749"/>
                <a:ext cx="288024" cy="253151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B9BE47E0-EE62-95DA-70C3-BCE29F4AF3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409847" y="3820554"/>
                <a:ext cx="288024" cy="253151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D627A6C6-D6CC-3F5C-C336-E234035F7B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697347" y="3815764"/>
                <a:ext cx="288024" cy="253151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88337DC1-D4F9-D90E-EC88-89ED06DC61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987588" y="3810895"/>
                <a:ext cx="288024" cy="253151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3EAF7294-ED3C-9465-ED30-41B3645751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529289" y="3814403"/>
                <a:ext cx="288024" cy="253151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6D2821D4-1BBB-6819-523A-768B13EB32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835805" y="3810849"/>
                <a:ext cx="288024" cy="253151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44CF4239-50CA-706E-6879-64B8585062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564163" y="3523198"/>
                <a:ext cx="253151" cy="253151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22AA8EC8-A5D9-CD8B-C530-BEF2199572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267508" y="3518092"/>
                <a:ext cx="253151" cy="253151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01E9153C-5944-D112-2E9E-4FADD40A24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009195" y="3518407"/>
                <a:ext cx="253151" cy="253151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1F420348-0B45-166D-834C-5B61655453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731125" y="3513442"/>
                <a:ext cx="253151" cy="253151"/>
              </a:xfrm>
              <a:prstGeom prst="rect">
                <a:avLst/>
              </a:prstGeom>
            </p:spPr>
          </p:pic>
        </p:grpSp>
      </p:grpSp>
      <p:sp>
        <p:nvSpPr>
          <p:cNvPr id="38" name="Snip Single Corner Rectangle 37"/>
          <p:cNvSpPr/>
          <p:nvPr/>
        </p:nvSpPr>
        <p:spPr>
          <a:xfrm>
            <a:off x="368791" y="1523547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4656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8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8" grpId="0"/>
      <p:bldP spid="46" grpId="0" uiExpand="1" build="p"/>
      <p:bldP spid="9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D58AF1D-0A4B-2FE2-FDD8-168C623C50E3}"/>
              </a:ext>
            </a:extLst>
          </p:cNvPr>
          <p:cNvSpPr txBox="1"/>
          <p:nvPr/>
        </p:nvSpPr>
        <p:spPr>
          <a:xfrm>
            <a:off x="331777" y="192392"/>
            <a:ext cx="234717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Senilai</a:t>
            </a:r>
            <a:endParaRPr lang="en-ID" sz="16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8E9E042-F6CF-5A1B-1202-67057186E9B7}"/>
                  </a:ext>
                </a:extLst>
              </p:cNvPr>
              <p:cNvSpPr txBox="1"/>
              <p:nvPr/>
            </p:nvSpPr>
            <p:spPr>
              <a:xfrm>
                <a:off x="331777" y="517466"/>
                <a:ext cx="7666004" cy="686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57175" indent="-257175">
                  <a:buFont typeface="+mj-lt"/>
                  <a:buAutoNum type="arabicPeriod"/>
                </a:pP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Pembilang dan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dikalikan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yang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nol.</a:t>
                </a:r>
                <a:endParaRPr lang="en-ID" sz="165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8E9E042-F6CF-5A1B-1202-67057186E9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77" y="517466"/>
                <a:ext cx="7666004" cy="686022"/>
              </a:xfrm>
              <a:prstGeom prst="rect">
                <a:avLst/>
              </a:prstGeom>
              <a:blipFill>
                <a:blip r:embed="rId2"/>
                <a:stretch>
                  <a:fillRect l="-318" r="-79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8B5CD42A-E0F5-A938-01DD-BFC3B1986DCC}"/>
                  </a:ext>
                </a:extLst>
              </p:cNvPr>
              <p:cNvSpPr/>
              <p:nvPr/>
            </p:nvSpPr>
            <p:spPr>
              <a:xfrm>
                <a:off x="3181227" y="1441714"/>
                <a:ext cx="1967102" cy="927920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21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21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.</m:t>
                          </m:r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.</m:t>
                          </m:r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ID" sz="21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ID" sz="2100" dirty="0"/>
              </a:p>
            </p:txBody>
          </p:sp>
        </mc:Choice>
        <mc:Fallback xmlns="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8B5CD42A-E0F5-A938-01DD-BFC3B1986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227" y="1441714"/>
                <a:ext cx="1967102" cy="927920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294FA599-D12F-D7F8-2AA3-C024B3BC4BA9}"/>
                  </a:ext>
                </a:extLst>
              </p:cNvPr>
              <p:cNvSpPr/>
              <p:nvPr/>
            </p:nvSpPr>
            <p:spPr>
              <a:xfrm>
                <a:off x="3181228" y="3121655"/>
                <a:ext cx="1967102" cy="927920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ID" sz="21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:</m:t>
                          </m:r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:</m:t>
                          </m:r>
                          <m:r>
                            <a:rPr lang="en-ID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ID" sz="2100" dirty="0"/>
              </a:p>
            </p:txBody>
          </p:sp>
        </mc:Choice>
        <mc:Fallback xmlns="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294FA599-D12F-D7F8-2AA3-C024B3BC4B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228" y="3121655"/>
                <a:ext cx="1967102" cy="927920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11197" y="2419128"/>
                <a:ext cx="7666003" cy="6860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Pembilang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 dibagi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ID" sz="16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≠0</m:t>
                    </m:r>
                    <m:r>
                      <a:rPr lang="en-US" sz="16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5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97" y="2419128"/>
                <a:ext cx="7666003" cy="686022"/>
              </a:xfrm>
              <a:prstGeom prst="rect">
                <a:avLst/>
              </a:prstGeom>
              <a:blipFill>
                <a:blip r:embed="rId11"/>
                <a:stretch>
                  <a:fillRect l="-477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18215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1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build="p"/>
      <p:bldP spid="5" grpId="0" uiExpand="1" build="p" animBg="1"/>
      <p:bldP spid="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33B6097-5C84-39CC-4F2C-4E7AE24A0A92}"/>
                  </a:ext>
                </a:extLst>
              </p:cNvPr>
              <p:cNvSpPr txBox="1"/>
              <p:nvPr/>
            </p:nvSpPr>
            <p:spPr>
              <a:xfrm>
                <a:off x="425002" y="520519"/>
                <a:ext cx="6432998" cy="27370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 :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menyederhanakan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membagi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pembilang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33B6097-5C84-39CC-4F2C-4E7AE24A0A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002" y="520519"/>
                <a:ext cx="6432998" cy="2737031"/>
              </a:xfrm>
              <a:prstGeom prst="rect">
                <a:avLst/>
              </a:prstGeom>
              <a:blipFill rotWithShape="1">
                <a:blip r:embed="rId2"/>
                <a:stretch>
                  <a:fillRect l="-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nip Single Corner Rectangle 14"/>
          <p:cNvSpPr/>
          <p:nvPr/>
        </p:nvSpPr>
        <p:spPr>
          <a:xfrm>
            <a:off x="521365" y="369898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981200" y="2009560"/>
                <a:ext cx="4572000" cy="245214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dirty="0" smtClean="0"/>
                  <a:t>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72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8  :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72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 :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</m:oMath>
                </a14:m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4  : 2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36  : 2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18</m:t>
                        </m:r>
                      </m:den>
                    </m:f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2  : 2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18  : 2</m:t>
                        </m:r>
                      </m:den>
                    </m:f>
                  </m:oMath>
                </a14:m>
                <a:endParaRPr lang="en-US" i="1" dirty="0">
                  <a:latin typeface="Cambria Math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dirty="0"/>
                  <a:t> 	 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2009560"/>
                <a:ext cx="4572000" cy="24521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10999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1179"/>
            <a:ext cx="4952999" cy="7610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3269513-03DA-BA21-75E2-F9E9F2B96629}"/>
                  </a:ext>
                </a:extLst>
              </p:cNvPr>
              <p:cNvSpPr txBox="1"/>
              <p:nvPr/>
            </p:nvSpPr>
            <p:spPr>
              <a:xfrm>
                <a:off x="167080" y="1429540"/>
                <a:ext cx="7605320" cy="1218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Pilihlah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lebih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D" sz="1650" i="0">
                        <a:latin typeface="Cambria Math" panose="02040503050406030204" pitchFamily="18" charset="0"/>
                      </a:rPr>
                      <m:t>dan</m:t>
                    </m:r>
                    <m:r>
                      <a:rPr lang="en-ID" sz="165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165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</a:t>
                </a:r>
              </a:p>
              <a:p>
                <a:r>
                  <a:rPr lang="en-ID" sz="16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3269513-03DA-BA21-75E2-F9E9F2B966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80" y="1429540"/>
                <a:ext cx="7605320" cy="1218410"/>
              </a:xfrm>
              <a:prstGeom prst="rect">
                <a:avLst/>
              </a:prstGeom>
              <a:blipFill rotWithShape="1">
                <a:blip r:embed="rId3"/>
                <a:stretch>
                  <a:fillRect l="-401" b="-6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F3A06EF-84AE-4710-B487-6A760CA38DD0}"/>
              </a:ext>
            </a:extLst>
          </p:cNvPr>
          <p:cNvSpPr txBox="1"/>
          <p:nvPr/>
        </p:nvSpPr>
        <p:spPr>
          <a:xfrm>
            <a:off x="202842" y="231821"/>
            <a:ext cx="5131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Membandingkan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endParaRPr lang="en-ID" sz="2000" b="1" dirty="0" smtClean="0">
              <a:solidFill>
                <a:srgbClr val="2540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54C75C-FB49-2819-C9D4-7D209896A471}"/>
                  </a:ext>
                </a:extLst>
              </p:cNvPr>
              <p:cNvSpPr txBox="1"/>
              <p:nvPr/>
            </p:nvSpPr>
            <p:spPr>
              <a:xfrm>
                <a:off x="227303" y="3571017"/>
                <a:ext cx="5853449" cy="710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 &gt; 4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6 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atau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ID" sz="165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3 </m:t>
                        </m:r>
                      </m:den>
                    </m:f>
                  </m:oMath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5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54C75C-FB49-2819-C9D4-7D209896A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03" y="3571017"/>
                <a:ext cx="5853449" cy="710579"/>
              </a:xfrm>
              <a:prstGeom prst="rect">
                <a:avLst/>
              </a:prstGeom>
              <a:blipFill>
                <a:blip r:embed="rId6"/>
                <a:stretch>
                  <a:fillRect l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nip Single Corner Rectangle 11"/>
          <p:cNvSpPr/>
          <p:nvPr/>
        </p:nvSpPr>
        <p:spPr>
          <a:xfrm>
            <a:off x="198950" y="943444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042170" y="2829629"/>
                <a:ext cx="1620957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×2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×2</m:t>
                          </m:r>
                        </m:den>
                      </m:f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2170" y="2829629"/>
                <a:ext cx="1620957" cy="6127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35644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5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DC475AC-B29C-7E64-E78E-66BE03789263}"/>
                  </a:ext>
                </a:extLst>
              </p:cNvPr>
              <p:cNvSpPr txBox="1"/>
              <p:nvPr/>
            </p:nvSpPr>
            <p:spPr>
              <a:xfrm>
                <a:off x="243509" y="643965"/>
                <a:ext cx="7909891" cy="1324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pembilangnya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cacah</a:t>
                </a:r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yang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lebih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penyebutnya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contoh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1+ 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1650" b="0" i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terakhir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menuliskan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DC475AC-B29C-7E64-E78E-66BE03789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09" y="643965"/>
                <a:ext cx="7909891" cy="1324530"/>
              </a:xfrm>
              <a:prstGeom prst="rect">
                <a:avLst/>
              </a:prstGeom>
              <a:blipFill rotWithShape="1">
                <a:blip r:embed="rId2"/>
                <a:stretch>
                  <a:fillRect l="-462" t="-1382" r="-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D60B0E1-F85C-EAE8-46FE-B557D17CF51A}"/>
                  </a:ext>
                </a:extLst>
              </p:cNvPr>
              <p:cNvSpPr txBox="1"/>
              <p:nvPr/>
            </p:nvSpPr>
            <p:spPr>
              <a:xfrm>
                <a:off x="159026" y="2118095"/>
                <a:ext cx="5934638" cy="14686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campuran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34</m:t>
                        </m:r>
                      </m:num>
                      <m:den>
                        <m:r>
                          <a:rPr lang="en-ID" sz="165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ID" sz="16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34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dibagi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memberikan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sisa</a:t>
                </a:r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5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</m:oMath>
                </a14:m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D60B0E1-F85C-EAE8-46FE-B557D17CF5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026" y="2118095"/>
                <a:ext cx="5934638" cy="1468607"/>
              </a:xfrm>
              <a:prstGeom prst="rect">
                <a:avLst/>
              </a:prstGeom>
              <a:blipFill>
                <a:blip r:embed="rId3"/>
                <a:stretch>
                  <a:fillRect l="-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4190DE2-6E0B-EF41-3B9F-51E1B7A1A7F9}"/>
              </a:ext>
            </a:extLst>
          </p:cNvPr>
          <p:cNvSpPr txBox="1"/>
          <p:nvPr/>
        </p:nvSpPr>
        <p:spPr>
          <a:xfrm>
            <a:off x="243509" y="200220"/>
            <a:ext cx="33762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ID" sz="165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16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Campuran</a:t>
            </a:r>
            <a:endParaRPr lang="en-ID" sz="16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D" sz="1350" dirty="0"/>
          </a:p>
        </p:txBody>
      </p:sp>
      <p:sp>
        <p:nvSpPr>
          <p:cNvPr id="12" name="Snip Single Corner Rectangle 11"/>
          <p:cNvSpPr/>
          <p:nvPr/>
        </p:nvSpPr>
        <p:spPr>
          <a:xfrm>
            <a:off x="159026" y="203289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458478" y="3467718"/>
                <a:ext cx="1090363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</a:rPr>
                            <m:t>34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ID" i="1">
                          <a:latin typeface="Cambria Math" panose="02040503050406030204" pitchFamily="18" charset="0"/>
                        </a:rPr>
                        <m:t>=6</m:t>
                      </m:r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8478" y="3467718"/>
                <a:ext cx="1090363" cy="6127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49762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2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3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23" y="29179"/>
            <a:ext cx="4326077" cy="7380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472523-8700-41F0-0432-B97F65261C5F}"/>
                  </a:ext>
                </a:extLst>
              </p:cNvPr>
              <p:cNvSpPr txBox="1"/>
              <p:nvPr/>
            </p:nvSpPr>
            <p:spPr>
              <a:xfrm>
                <a:off x="278125" y="1525800"/>
                <a:ext cx="3597460" cy="4163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D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 penjumlahan pecahan berikut.</a:t>
                </a:r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		</a:t>
                </a:r>
                <a:r>
                  <a:rPr lang="en-ID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5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a.  </a:t>
                </a:r>
                <a:r>
                  <a:rPr lang="en-ID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2 + 1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ID" sz="15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5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5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1500" i="1">
                        <a:latin typeface="Cambria Math"/>
                      </a:rPr>
                      <m:t>=</m:t>
                    </m:r>
                    <m:r>
                      <a:rPr lang="en-ID" sz="1500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b. </a:t>
                </a:r>
                <a14:m>
                  <m:oMath xmlns:m="http://schemas.openxmlformats.org/officeDocument/2006/math">
                    <m:r>
                      <a:rPr lang="en-US" sz="1500" b="0" i="0" smtClean="0">
                        <a:latin typeface="Cambria Math"/>
                      </a:rPr>
                      <m:t>       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ID" sz="1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500" i="1">
                                <a:latin typeface="Cambria Math" panose="02040503050406030204" pitchFamily="18" charset="0"/>
                              </a:rPr>
                              <m:t>5 × 11</m:t>
                            </m:r>
                          </m:num>
                          <m:den>
                            <m:r>
                              <a:rPr lang="en-ID" sz="1500" i="1">
                                <a:latin typeface="Cambria Math" panose="02040503050406030204" pitchFamily="18" charset="0"/>
                              </a:rPr>
                              <m:t>6 × 11</m:t>
                            </m:r>
                          </m:den>
                        </m:f>
                      </m:e>
                    </m:d>
                    <m:r>
                      <a:rPr lang="en-ID" sz="15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02406"/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  </a:t>
                </a:r>
              </a:p>
              <a:p>
                <a:pPr marL="1883569"/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55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42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02406"/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  </a:t>
                </a:r>
              </a:p>
              <a:p>
                <a:pPr marL="1883569"/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55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42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  <m:r>
                      <a:rPr lang="en-ID" sz="15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97</m:t>
                        </m:r>
                      </m:num>
                      <m:den>
                        <m:r>
                          <a:rPr lang="en-ID" sz="1500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472523-8700-41F0-0432-B97F65261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25" y="1525800"/>
                <a:ext cx="3597460" cy="4163769"/>
              </a:xfrm>
              <a:prstGeom prst="rect">
                <a:avLst/>
              </a:prstGeom>
              <a:blipFill>
                <a:blip r:embed="rId5"/>
                <a:stretch>
                  <a:fillRect l="-678" t="-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9C8E183-30AF-8E6C-A3F7-271F7A96C800}"/>
              </a:ext>
            </a:extLst>
          </p:cNvPr>
          <p:cNvSpPr txBox="1"/>
          <p:nvPr/>
        </p:nvSpPr>
        <p:spPr>
          <a:xfrm>
            <a:off x="457200" y="221218"/>
            <a:ext cx="41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 </a:t>
            </a:r>
            <a:r>
              <a:rPr lang="en-ID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ID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Hitung</a:t>
            </a:r>
            <a:r>
              <a:rPr lang="en-ID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ID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60AAA90D-32FF-827A-66BB-8E6FAB321AA7}"/>
              </a:ext>
            </a:extLst>
          </p:cNvPr>
          <p:cNvCxnSpPr>
            <a:cxnSpLocks/>
          </p:cNvCxnSpPr>
          <p:nvPr/>
        </p:nvCxnSpPr>
        <p:spPr>
          <a:xfrm>
            <a:off x="3496280" y="3932753"/>
            <a:ext cx="1326561" cy="273710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DD88EC0-3DAC-4B16-2522-9D16BFCC4F4C}"/>
              </a:ext>
            </a:extLst>
          </p:cNvPr>
          <p:cNvSpPr/>
          <p:nvPr/>
        </p:nvSpPr>
        <p:spPr>
          <a:xfrm>
            <a:off x="4987841" y="3780284"/>
            <a:ext cx="1468806" cy="84028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KPK </a:t>
            </a:r>
            <a:r>
              <a:rPr lang="en-ID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dan 11 </a:t>
            </a:r>
            <a:r>
              <a:rPr lang="en-ID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26CC32-EC32-4EF0-19EA-4CDD9251DFD2}"/>
              </a:ext>
            </a:extLst>
          </p:cNvPr>
          <p:cNvSpPr txBox="1"/>
          <p:nvPr/>
        </p:nvSpPr>
        <p:spPr>
          <a:xfrm>
            <a:off x="278124" y="767230"/>
            <a:ext cx="249405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ID" sz="16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endParaRPr lang="en-ID" sz="16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nip Single Corner Rectangle 12"/>
          <p:cNvSpPr/>
          <p:nvPr/>
        </p:nvSpPr>
        <p:spPr>
          <a:xfrm>
            <a:off x="278124" y="113256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1670" y="-1008974"/>
            <a:ext cx="4961078" cy="71852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" y="4648708"/>
            <a:ext cx="9144000" cy="47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0130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6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6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6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6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6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6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6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6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6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6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1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6" grpId="0" animBg="1"/>
      <p:bldP spid="12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827B53-0451-1CF9-13E4-CAE131D08619}"/>
              </a:ext>
            </a:extLst>
          </p:cNvPr>
          <p:cNvSpPr txBox="1"/>
          <p:nvPr/>
        </p:nvSpPr>
        <p:spPr>
          <a:xfrm>
            <a:off x="415979" y="122639"/>
            <a:ext cx="24527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Pengurangan</a:t>
            </a:r>
            <a:r>
              <a:rPr lang="en-ID" sz="16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endParaRPr lang="en-ID" sz="16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D" sz="165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2CF8E5E-E7E6-3CCE-BA38-147A8BD8A8AF}"/>
                  </a:ext>
                </a:extLst>
              </p:cNvPr>
              <p:cNvSpPr txBox="1"/>
              <p:nvPr/>
            </p:nvSpPr>
            <p:spPr>
              <a:xfrm>
                <a:off x="602994" y="1014874"/>
                <a:ext cx="4426206" cy="2904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 operasi pecahan berikut</a:t>
                </a:r>
                <a:r>
                  <a:rPr lang="en-ID" sz="1600" dirty="0" smtClean="0"/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/>
                  <a:t>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ID" sz="160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  <a:tabLst>
                    <a:tab pos="519113" algn="l"/>
                  </a:tabLst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2CF8E5E-E7E6-3CCE-BA38-147A8BD8A8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994" y="1014874"/>
                <a:ext cx="4426206" cy="2904321"/>
              </a:xfrm>
              <a:prstGeom prst="rect">
                <a:avLst/>
              </a:prstGeom>
              <a:blipFill>
                <a:blip r:embed="rId3"/>
                <a:stretch>
                  <a:fillRect l="-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73D1F89-F2E9-5ADA-632D-BBA6C80ED334}"/>
                  </a:ext>
                </a:extLst>
              </p:cNvPr>
              <p:cNvSpPr txBox="1"/>
              <p:nvPr/>
            </p:nvSpPr>
            <p:spPr>
              <a:xfrm>
                <a:off x="3264986" y="2572972"/>
                <a:ext cx="2115355" cy="2205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08410">
                  <a:lnSpc>
                    <a:spcPct val="150000"/>
                  </a:lnSpc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08410">
                  <a:lnSpc>
                    <a:spcPct val="150000"/>
                  </a:lnSpc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08410">
                  <a:lnSpc>
                    <a:spcPct val="150000"/>
                  </a:lnSpc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73D1F89-F2E9-5ADA-632D-BBA6C80ED3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986" y="2572972"/>
                <a:ext cx="2115355" cy="22057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275FD274-4126-7774-F6BD-F07749A4C0DB}"/>
              </a:ext>
            </a:extLst>
          </p:cNvPr>
          <p:cNvCxnSpPr>
            <a:cxnSpLocks/>
          </p:cNvCxnSpPr>
          <p:nvPr/>
        </p:nvCxnSpPr>
        <p:spPr>
          <a:xfrm>
            <a:off x="4959960" y="3429489"/>
            <a:ext cx="840765" cy="294398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2E96831-D8FC-4C7B-6700-842EDE497EA3}"/>
              </a:ext>
            </a:extLst>
          </p:cNvPr>
          <p:cNvSpPr/>
          <p:nvPr/>
        </p:nvSpPr>
        <p:spPr>
          <a:xfrm>
            <a:off x="5889455" y="3334291"/>
            <a:ext cx="1546578" cy="77919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3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KPK </a:t>
            </a:r>
            <a:r>
              <a:rPr lang="en-ID" sz="13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3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dan 7 </a:t>
            </a:r>
            <a:r>
              <a:rPr lang="en-ID" sz="13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3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35</a:t>
            </a:r>
          </a:p>
        </p:txBody>
      </p:sp>
      <p:sp>
        <p:nvSpPr>
          <p:cNvPr id="15" name="Snip Single Corner Rectangle 14"/>
          <p:cNvSpPr/>
          <p:nvPr/>
        </p:nvSpPr>
        <p:spPr>
          <a:xfrm>
            <a:off x="533400" y="681968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59616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8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3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8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3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400"/>
                            </p:stCondLst>
                            <p:childTnLst>
                              <p:par>
                                <p:cTn id="56" presetID="2" presetClass="entr" presetSubtype="1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build="p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2704</TotalTime>
  <Words>462</Words>
  <Application>Microsoft Office PowerPoint</Application>
  <PresentationFormat>On-screen Show (16:9)</PresentationFormat>
  <Paragraphs>227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ＭＳ Ｐゴシック</vt:lpstr>
      <vt:lpstr>Arial</vt:lpstr>
      <vt:lpstr>Arial Black</vt:lpstr>
      <vt:lpstr>Calibri</vt:lpstr>
      <vt:lpstr>Cambria Math</vt:lpstr>
      <vt:lpstr>Times New Roman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ERLBPL056</cp:lastModifiedBy>
  <cp:revision>135</cp:revision>
  <dcterms:created xsi:type="dcterms:W3CDTF">2022-01-17T01:37:52Z</dcterms:created>
  <dcterms:modified xsi:type="dcterms:W3CDTF">2023-04-02T15:05:23Z</dcterms:modified>
</cp:coreProperties>
</file>