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86" r:id="rId3"/>
    <p:sldId id="387" r:id="rId4"/>
    <p:sldId id="388" r:id="rId5"/>
    <p:sldId id="389" r:id="rId6"/>
    <p:sldId id="392" r:id="rId7"/>
    <p:sldId id="401" r:id="rId8"/>
    <p:sldId id="393" r:id="rId9"/>
    <p:sldId id="403" r:id="rId10"/>
    <p:sldId id="394" r:id="rId11"/>
    <p:sldId id="395" r:id="rId12"/>
    <p:sldId id="396" r:id="rId13"/>
    <p:sldId id="404" r:id="rId14"/>
    <p:sldId id="397" r:id="rId15"/>
    <p:sldId id="398" r:id="rId16"/>
    <p:sldId id="405" r:id="rId17"/>
    <p:sldId id="399" r:id="rId18"/>
    <p:sldId id="400" r:id="rId19"/>
    <p:sldId id="406" r:id="rId20"/>
    <p:sldId id="402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>
      <p:cViewPr varScale="1">
        <p:scale>
          <a:sx n="66" d="100"/>
          <a:sy n="66" d="100"/>
        </p:scale>
        <p:origin x="84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720391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628916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942210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256339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92244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08040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283043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06512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657623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802634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73720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22F4C-B8EE-451C-BB94-135B49F6E734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145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3.png"/><Relationship Id="rId4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13.png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13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3.pn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09DC8E8-E537-0427-DFFB-D43A547D8E8E}"/>
              </a:ext>
            </a:extLst>
          </p:cNvPr>
          <p:cNvSpPr/>
          <p:nvPr/>
        </p:nvSpPr>
        <p:spPr>
          <a:xfrm>
            <a:off x="5270703" y="1252332"/>
            <a:ext cx="5513622" cy="779733"/>
          </a:xfrm>
          <a:prstGeom prst="rect">
            <a:avLst/>
          </a:prstGeom>
          <a:noFill/>
        </p:spPr>
        <p:txBody>
          <a:bodyPr wrap="none" lIns="121887" tIns="60944" rIns="121887" bIns="60944">
            <a:spAutoFit/>
          </a:bodyPr>
          <a:lstStyle/>
          <a:p>
            <a:pPr algn="ctr"/>
            <a:r>
              <a:rPr lang="en-US" sz="4267" b="1" dirty="0">
                <a:ln w="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 </a:t>
            </a:r>
            <a:r>
              <a:rPr lang="en-US" sz="4267" b="1" dirty="0" err="1">
                <a:ln w="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Pembelajaran</a:t>
            </a:r>
            <a:endParaRPr lang="en-US" sz="4267" b="1" dirty="0">
              <a:ln w="0"/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4FCCB8F-3B9B-D4FD-1E58-9EAE43377F2A}"/>
              </a:ext>
            </a:extLst>
          </p:cNvPr>
          <p:cNvSpPr/>
          <p:nvPr/>
        </p:nvSpPr>
        <p:spPr>
          <a:xfrm>
            <a:off x="5277650" y="2370312"/>
            <a:ext cx="5615476" cy="2667301"/>
          </a:xfrm>
          <a:prstGeom prst="rect">
            <a:avLst/>
          </a:prstGeom>
          <a:noFill/>
        </p:spPr>
        <p:txBody>
          <a:bodyPr wrap="square" lIns="121887" tIns="60944" rIns="121887" bIns="60944">
            <a:spAutoFit/>
          </a:bodyPr>
          <a:lstStyle/>
          <a:p>
            <a:pPr algn="ctr"/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Pendidikan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Jasmani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Olahraga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3733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Kesehatan</a:t>
            </a:r>
            <a:endParaRPr lang="en-US" sz="3733" b="1" dirty="0">
              <a:ln w="0"/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667" b="1" dirty="0">
              <a:ln w="0"/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667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Untuk</a:t>
            </a:r>
            <a:r>
              <a:rPr lang="en-US" sz="2667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SMP/MTs </a:t>
            </a:r>
            <a:r>
              <a:rPr lang="en-US" sz="2667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Kelas</a:t>
            </a:r>
            <a:r>
              <a:rPr lang="en-US" sz="2667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VII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77D3EC2-4A0B-11ED-E86D-B668CE326471}"/>
              </a:ext>
            </a:extLst>
          </p:cNvPr>
          <p:cNvGrpSpPr/>
          <p:nvPr/>
        </p:nvGrpSpPr>
        <p:grpSpPr>
          <a:xfrm>
            <a:off x="864760" y="542637"/>
            <a:ext cx="3860800" cy="5105036"/>
            <a:chOff x="648570" y="438150"/>
            <a:chExt cx="2895600" cy="3828777"/>
          </a:xfrm>
        </p:grpSpPr>
        <p:sp>
          <p:nvSpPr>
            <p:cNvPr id="7" name="Cube 6">
              <a:extLst>
                <a:ext uri="{FF2B5EF4-FFF2-40B4-BE49-F238E27FC236}">
                  <a16:creationId xmlns:a16="http://schemas.microsoft.com/office/drawing/2014/main" id="{98160949-CF98-7040-1529-8D42B690ED18}"/>
                </a:ext>
              </a:extLst>
            </p:cNvPr>
            <p:cNvSpPr/>
            <p:nvPr/>
          </p:nvSpPr>
          <p:spPr>
            <a:xfrm>
              <a:off x="648570" y="438150"/>
              <a:ext cx="2895600" cy="3828777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87" tIns="60944" rIns="121887" bIns="60944" rtlCol="0" anchor="ctr"/>
            <a:lstStyle/>
            <a:p>
              <a:pPr algn="ctr"/>
              <a:endParaRPr lang="en-US" sz="2400" dirty="0"/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5D098C4-3AAB-121D-74F3-780220DE74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01546" y="559525"/>
              <a:ext cx="2674476" cy="36963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9180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51CFA4B-818D-7728-66E3-CB04C7C746CA}"/>
              </a:ext>
            </a:extLst>
          </p:cNvPr>
          <p:cNvSpPr/>
          <p:nvPr/>
        </p:nvSpPr>
        <p:spPr>
          <a:xfrm>
            <a:off x="152400" y="1040128"/>
            <a:ext cx="8609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Servis</a:t>
            </a:r>
            <a:r>
              <a:rPr lang="en-US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C71060-D020-CE75-049B-E941CB0491E1}"/>
              </a:ext>
            </a:extLst>
          </p:cNvPr>
          <p:cNvSpPr txBox="1"/>
          <p:nvPr/>
        </p:nvSpPr>
        <p:spPr>
          <a:xfrm>
            <a:off x="152400" y="258454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1" i="0" u="none" strike="noStrike" baseline="0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Pembelajaran</a:t>
            </a:r>
            <a:r>
              <a:rPr lang="en-ID" sz="2800" b="1" i="0" u="none" strike="noStrike" baseline="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endParaRPr lang="en-ID" sz="28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956D2-D6F6-DA0E-86A7-15722648A432}"/>
              </a:ext>
            </a:extLst>
          </p:cNvPr>
          <p:cNvSpPr txBox="1"/>
          <p:nvPr/>
        </p:nvSpPr>
        <p:spPr>
          <a:xfrm>
            <a:off x="7942396" y="5430091"/>
            <a:ext cx="325235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Gerak servis bawah</a:t>
            </a:r>
            <a:endParaRPr lang="en-US" sz="2000" dirty="0"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7E0690D-AF6F-34F9-0A2A-68D7AFA04408}"/>
              </a:ext>
            </a:extLst>
          </p:cNvPr>
          <p:cNvSpPr txBox="1"/>
          <p:nvPr/>
        </p:nvSpPr>
        <p:spPr>
          <a:xfrm>
            <a:off x="1913377" y="5506874"/>
            <a:ext cx="35814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Gerak servis atas</a:t>
            </a:r>
            <a:endParaRPr lang="en-US" sz="2000" dirty="0"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992BA4A-020F-F54F-FC99-514AD480180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38" b="11684"/>
          <a:stretch/>
        </p:blipFill>
        <p:spPr>
          <a:xfrm>
            <a:off x="6045453" y="2129579"/>
            <a:ext cx="5433713" cy="310729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6F0B606-A7CC-4309-CC1D-FB099E4182D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8" t="10541" r="6878" b="5739"/>
          <a:stretch/>
        </p:blipFill>
        <p:spPr>
          <a:xfrm>
            <a:off x="647556" y="1871126"/>
            <a:ext cx="4553362" cy="336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256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6B6F15F-81F5-8C1A-08E2-28878B362DDD}"/>
              </a:ext>
            </a:extLst>
          </p:cNvPr>
          <p:cNvSpPr/>
          <p:nvPr/>
        </p:nvSpPr>
        <p:spPr>
          <a:xfrm>
            <a:off x="216795" y="727303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 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Servis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5BDF6-A3A9-A5FF-C45E-0EDC9035519E}"/>
              </a:ext>
            </a:extLst>
          </p:cNvPr>
          <p:cNvSpPr txBox="1"/>
          <p:nvPr/>
        </p:nvSpPr>
        <p:spPr>
          <a:xfrm>
            <a:off x="5334000" y="1540202"/>
            <a:ext cx="6162540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servis atas: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Pemain berdiri dengan mengambil posisi salah satu kaki lebih ke depan dan kedua lutut agak rendah.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Tangan memegang bola dan tangan yang lain diangkat ke samping atas setinggi pelipis.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Lambungkan bola sedikit ke samping dengan tidak terlalu tinggi.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Setelah bola melambung ke atas setinggi kepala, tangan kanan dipukulkan ke bagian tengah bola.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sz="2000" dirty="0" err="1"/>
              <a:t>Pukulan</a:t>
            </a:r>
            <a:r>
              <a:rPr lang="en-ID" sz="2000" dirty="0"/>
              <a:t> </a:t>
            </a:r>
            <a:r>
              <a:rPr lang="en-ID" sz="2000" dirty="0" err="1"/>
              <a:t>dapat</a:t>
            </a:r>
            <a:r>
              <a:rPr lang="en-ID" sz="2000" dirty="0"/>
              <a:t> </a:t>
            </a:r>
            <a:r>
              <a:rPr lang="en-ID" sz="2000" dirty="0" err="1"/>
              <a:t>dilakukan</a:t>
            </a:r>
            <a:r>
              <a:rPr lang="en-ID" sz="2000" dirty="0"/>
              <a:t> </a:t>
            </a:r>
            <a:r>
              <a:rPr lang="en-ID" sz="2000" dirty="0" err="1"/>
              <a:t>dengan</a:t>
            </a:r>
            <a:r>
              <a:rPr lang="en-ID" sz="2000" dirty="0"/>
              <a:t> </a:t>
            </a:r>
            <a:r>
              <a:rPr lang="en-ID" sz="2000" dirty="0" err="1"/>
              <a:t>menggunakan</a:t>
            </a:r>
            <a:r>
              <a:rPr lang="en-ID" sz="2000" dirty="0"/>
              <a:t> </a:t>
            </a:r>
            <a:r>
              <a:rPr lang="en-ID" sz="2000" dirty="0" err="1"/>
              <a:t>telapak</a:t>
            </a:r>
            <a:r>
              <a:rPr lang="en-ID" sz="2000" dirty="0"/>
              <a:t> </a:t>
            </a:r>
            <a:r>
              <a:rPr lang="en-ID" sz="2000" dirty="0" err="1"/>
              <a:t>tangan</a:t>
            </a:r>
            <a:r>
              <a:rPr lang="en-ID" sz="2000" dirty="0"/>
              <a:t>,</a:t>
            </a:r>
            <a:r>
              <a:rPr lang="id-ID" sz="2000" dirty="0"/>
              <a:t> </a:t>
            </a:r>
            <a:r>
              <a:rPr lang="en-ID" sz="2000" dirty="0" err="1"/>
              <a:t>ibu</a:t>
            </a:r>
            <a:r>
              <a:rPr lang="en-ID" sz="2000" dirty="0"/>
              <a:t> </a:t>
            </a:r>
            <a:r>
              <a:rPr lang="en-ID" sz="2000" dirty="0" err="1"/>
              <a:t>jari</a:t>
            </a:r>
            <a:r>
              <a:rPr lang="en-ID" sz="2000" dirty="0"/>
              <a:t> </a:t>
            </a:r>
            <a:r>
              <a:rPr lang="en-ID" sz="2000" dirty="0" err="1"/>
              <a:t>dilipat</a:t>
            </a:r>
            <a:r>
              <a:rPr lang="en-ID" sz="2000" dirty="0"/>
              <a:t> </a:t>
            </a:r>
            <a:r>
              <a:rPr lang="en-ID" sz="2000" dirty="0" err="1"/>
              <a:t>ke</a:t>
            </a:r>
            <a:r>
              <a:rPr lang="en-ID" sz="2000" dirty="0"/>
              <a:t> </a:t>
            </a:r>
            <a:r>
              <a:rPr lang="en-ID" sz="2000" dirty="0" err="1"/>
              <a:t>dalam</a:t>
            </a:r>
            <a:r>
              <a:rPr lang="en-ID" sz="2000" dirty="0"/>
              <a:t> dan </a:t>
            </a:r>
            <a:r>
              <a:rPr lang="en-ID" sz="2000" dirty="0" err="1"/>
              <a:t>menempel</a:t>
            </a:r>
            <a:r>
              <a:rPr lang="en-ID" sz="2000" dirty="0"/>
              <a:t> pada </a:t>
            </a:r>
            <a:r>
              <a:rPr lang="en-ID" sz="2000" dirty="0" err="1"/>
              <a:t>telapak</a:t>
            </a:r>
            <a:r>
              <a:rPr lang="en-ID" sz="2000" dirty="0"/>
              <a:t> </a:t>
            </a:r>
            <a:r>
              <a:rPr lang="en-ID" sz="2000" dirty="0" err="1"/>
              <a:t>tangan</a:t>
            </a:r>
            <a:r>
              <a:rPr lang="en-ID" sz="2000" dirty="0"/>
              <a:t>,</a:t>
            </a:r>
            <a:r>
              <a:rPr lang="id-ID" sz="2000" dirty="0"/>
              <a:t> </a:t>
            </a:r>
            <a:r>
              <a:rPr lang="en-ID" sz="2000" dirty="0" err="1"/>
              <a:t>atau</a:t>
            </a:r>
            <a:r>
              <a:rPr lang="en-ID" sz="2000" dirty="0"/>
              <a:t> </a:t>
            </a:r>
            <a:r>
              <a:rPr lang="en-ID" sz="2000" dirty="0" err="1"/>
              <a:t>memukul</a:t>
            </a:r>
            <a:r>
              <a:rPr lang="en-ID" sz="2000" dirty="0"/>
              <a:t> </a:t>
            </a:r>
            <a:r>
              <a:rPr lang="en-ID" sz="2000" dirty="0" err="1"/>
              <a:t>dengan</a:t>
            </a:r>
            <a:r>
              <a:rPr lang="en-ID" sz="2000" dirty="0"/>
              <a:t> </a:t>
            </a:r>
            <a:r>
              <a:rPr lang="en-ID" sz="2000" dirty="0" err="1"/>
              <a:t>tangan</a:t>
            </a:r>
            <a:r>
              <a:rPr lang="en-ID" sz="2000" dirty="0"/>
              <a:t> </a:t>
            </a:r>
            <a:r>
              <a:rPr lang="en-ID" sz="2000" dirty="0" err="1"/>
              <a:t>tergenggam</a:t>
            </a:r>
            <a:r>
              <a:rPr lang="id-ID" sz="2000" dirty="0"/>
              <a:t>.</a:t>
            </a:r>
            <a:endParaRPr lang="en-ID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8685B9E-2DEC-8B70-3CB6-7CEB89F5751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4" r="10184"/>
          <a:stretch/>
        </p:blipFill>
        <p:spPr>
          <a:xfrm>
            <a:off x="695460" y="1977174"/>
            <a:ext cx="4237148" cy="3410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435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EB5C6C9-3562-B82F-E93E-F00625473EC1}"/>
              </a:ext>
            </a:extLst>
          </p:cNvPr>
          <p:cNvSpPr/>
          <p:nvPr/>
        </p:nvSpPr>
        <p:spPr>
          <a:xfrm>
            <a:off x="203916" y="693270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 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Servis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7F5BA7-16CB-D7A4-B357-C43A1DA70BE6}"/>
              </a:ext>
            </a:extLst>
          </p:cNvPr>
          <p:cNvSpPr txBox="1"/>
          <p:nvPr/>
        </p:nvSpPr>
        <p:spPr>
          <a:xfrm>
            <a:off x="5074277" y="1904596"/>
            <a:ext cx="6027312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servis bawah: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Berdiri di daerah servis dengan salah satu kaki lebih ke depan daripada kaki yang lain.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Bola dipegang dengan salah satu tangan. Bola dilambungkan tidak terlalu tinggi, tangan yang lain ditarik ke bawah belakang.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Setelah bola melambung kira-kira setinggi pinggang, lengan diayunkan lurus ke depan untuk memukul bola.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Telapak tangan menghadap bola dan tangan ditegangkan atau tangan menggenggam untuk mendapat pantulan yang sempurna.</a:t>
            </a:r>
            <a:endParaRPr lang="en-ID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D55F0A7-273B-0CD7-39C5-D8A308BEEFB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09" t="10000" r="14786"/>
          <a:stretch/>
        </p:blipFill>
        <p:spPr>
          <a:xfrm>
            <a:off x="529009" y="1904596"/>
            <a:ext cx="4339205" cy="3611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564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1548962-069A-51C9-F8A3-D09B990BAC30}"/>
              </a:ext>
            </a:extLst>
          </p:cNvPr>
          <p:cNvSpPr/>
          <p:nvPr/>
        </p:nvSpPr>
        <p:spPr>
          <a:xfrm>
            <a:off x="203915" y="683832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erak Servis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3" name="0036130190.0043.01">
            <a:hlinkClick r:id="" action="ppaction://media"/>
            <a:extLst>
              <a:ext uri="{FF2B5EF4-FFF2-40B4-BE49-F238E27FC236}">
                <a16:creationId xmlns:a16="http://schemas.microsoft.com/office/drawing/2014/main" id="{BBC46266-F0B9-484C-A019-ADB2818B8F5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24000" y="1495929"/>
            <a:ext cx="8868229" cy="4988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335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18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E849FD5-A407-9C0A-1606-280752CB27F0}"/>
              </a:ext>
            </a:extLst>
          </p:cNvPr>
          <p:cNvSpPr/>
          <p:nvPr/>
        </p:nvSpPr>
        <p:spPr>
          <a:xfrm>
            <a:off x="152400" y="1014355"/>
            <a:ext cx="8609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mes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DC0985-FECF-3535-E5A0-8FE108FE2BBC}"/>
              </a:ext>
            </a:extLst>
          </p:cNvPr>
          <p:cNvSpPr txBox="1"/>
          <p:nvPr/>
        </p:nvSpPr>
        <p:spPr>
          <a:xfrm>
            <a:off x="152400" y="258454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1" i="0" u="none" strike="noStrike" baseline="0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Pembelajaran</a:t>
            </a:r>
            <a:r>
              <a:rPr lang="id-ID" sz="2800" b="1" i="0" u="none" strike="noStrike" baseline="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  <a:endParaRPr lang="en-ID" sz="28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A3EA26-E83F-62CD-AC84-F517ACF3F58B}"/>
              </a:ext>
            </a:extLst>
          </p:cNvPr>
          <p:cNvSpPr txBox="1"/>
          <p:nvPr/>
        </p:nvSpPr>
        <p:spPr>
          <a:xfrm>
            <a:off x="5369657" y="1921911"/>
            <a:ext cx="6438246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Gerak smes dapat dilakukan dengan melangkahkan kaki paling sedikit dua langkah dan langkah terakhir lebar.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Lakukan gerak menolak dengan kedua kaki ke atas dan diikuti dengan ayunan kedua lengan ke depan atas.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Pukul bola dengan telapak tangan pada bagian atas bola bersamaan dengan pergelangan tangan diaktifkan.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Kemudian mendarat dengan kedua ujung telapak kaki dengan kedua lutut mengeper.</a:t>
            </a:r>
            <a:endParaRPr lang="en-US" sz="2000" dirty="0"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6716D54-8E06-EEAF-4AD5-5974302C3F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65" y="2017169"/>
            <a:ext cx="4715724" cy="3434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189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D9421E4-6E89-7A5E-B1B6-FEBDBADFA0D5}"/>
              </a:ext>
            </a:extLst>
          </p:cNvPr>
          <p:cNvSpPr/>
          <p:nvPr/>
        </p:nvSpPr>
        <p:spPr>
          <a:xfrm>
            <a:off x="165279" y="625499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 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Smes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3161FA-E54B-5AC8-099E-0DA37037AD87}"/>
              </a:ext>
            </a:extLst>
          </p:cNvPr>
          <p:cNvSpPr txBox="1"/>
          <p:nvPr/>
        </p:nvSpPr>
        <p:spPr>
          <a:xfrm>
            <a:off x="566561" y="1456496"/>
            <a:ext cx="6660699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gerak smes: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Berdiri kira-kira 2,5–4 m dari jatuhnya bola saat diumpan dengan posisi badan serong ke arah bola.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Langkahkan kaki ke arah bola. Dua langkah terakhir merupakan langkah yang menentukan untuk bisa berada di belakang bola pada saat melompat (</a:t>
            </a:r>
            <a:r>
              <a:rPr lang="id-ID" sz="2000" i="1" dirty="0"/>
              <a:t>take-off</a:t>
            </a:r>
            <a:r>
              <a:rPr lang="id-ID" sz="2000" dirty="0"/>
              <a:t>) sehingga badan menghadap ke net, dan kedua lengan digerakkan menjulur ke atas.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Bola dipukul saat tepat di bawah telapak tangan dengan ketinggian di atas net.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Bola dipukul di bagian atasnya. Setelah kontak dengan bola, lengan diturunkan dengan tidak sampai menyentuh net dan mendarat dengan lentur. </a:t>
            </a:r>
            <a:endParaRPr lang="en-ID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1D0E8D-945A-6144-51B8-7A939EA7E5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7261" y="2306782"/>
            <a:ext cx="4501998" cy="2947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669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1548962-069A-51C9-F8A3-D09B990BAC30}"/>
              </a:ext>
            </a:extLst>
          </p:cNvPr>
          <p:cNvSpPr/>
          <p:nvPr/>
        </p:nvSpPr>
        <p:spPr>
          <a:xfrm>
            <a:off x="203915" y="683832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erak Smes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2" name="0036130190.0046.01">
            <a:hlinkClick r:id="" action="ppaction://media"/>
            <a:extLst>
              <a:ext uri="{FF2B5EF4-FFF2-40B4-BE49-F238E27FC236}">
                <a16:creationId xmlns:a16="http://schemas.microsoft.com/office/drawing/2014/main" id="{52104468-D4B1-A9DC-E899-AF5119CB9CE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51428" y="1447047"/>
            <a:ext cx="9027886" cy="5078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50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2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C1FE7D8-DDFE-33BF-1BD4-395A2F008B31}"/>
              </a:ext>
            </a:extLst>
          </p:cNvPr>
          <p:cNvSpPr/>
          <p:nvPr/>
        </p:nvSpPr>
        <p:spPr>
          <a:xfrm>
            <a:off x="152400" y="970165"/>
            <a:ext cx="8609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Bendungan/Blok</a:t>
            </a:r>
            <a:r>
              <a:rPr lang="en-US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CD747B-64C8-1345-492F-46526280163D}"/>
              </a:ext>
            </a:extLst>
          </p:cNvPr>
          <p:cNvSpPr txBox="1"/>
          <p:nvPr/>
        </p:nvSpPr>
        <p:spPr>
          <a:xfrm>
            <a:off x="152400" y="258454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1" i="0" u="none" strike="noStrike" baseline="0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Pembelajaran</a:t>
            </a:r>
            <a:r>
              <a:rPr lang="id-ID" sz="2800" b="1" i="0" u="none" strike="noStrike" baseline="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  <a:endParaRPr lang="en-ID" sz="28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6B7C11-4EBE-B0DD-693B-A6C943595FE7}"/>
              </a:ext>
            </a:extLst>
          </p:cNvPr>
          <p:cNvSpPr txBox="1"/>
          <p:nvPr/>
        </p:nvSpPr>
        <p:spPr>
          <a:xfrm>
            <a:off x="1791044" y="4968330"/>
            <a:ext cx="9619637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Bendungan/blok adalah merintangi atau menghalangi musuh ketika sedang melakukan serangan di depan net.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Blok dapat dilakukan oleh 1, 2, atau 3 orang.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Blok dilakukan dengan mengangkat lengan tinggi-tinggi pada tempat yang menjadi arah bola setelah dipukul lawan.</a:t>
            </a:r>
            <a:endParaRPr lang="en-US" sz="2000" dirty="0"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23708AA-A2BD-F389-69E0-E8992F0CEA7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54" r="3968"/>
          <a:stretch/>
        </p:blipFill>
        <p:spPr>
          <a:xfrm>
            <a:off x="4193845" y="1564140"/>
            <a:ext cx="3358700" cy="295207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07CF7E9-6C05-88FC-DDEA-DBCB73E4AE5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8" r="20754"/>
          <a:stretch/>
        </p:blipFill>
        <p:spPr>
          <a:xfrm>
            <a:off x="7956015" y="1565637"/>
            <a:ext cx="3068300" cy="30457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AE23D49-E7AD-9157-C1F9-49DBAB921A8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12" r="11539"/>
          <a:stretch/>
        </p:blipFill>
        <p:spPr>
          <a:xfrm>
            <a:off x="1241806" y="1402910"/>
            <a:ext cx="1664548" cy="3304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280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D3B4562-71C3-633E-4F05-7DC393F3F2E6}"/>
              </a:ext>
            </a:extLst>
          </p:cNvPr>
          <p:cNvSpPr/>
          <p:nvPr/>
        </p:nvSpPr>
        <p:spPr>
          <a:xfrm>
            <a:off x="242552" y="624273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 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Bendungan/Blok</a:t>
            </a:r>
            <a:r>
              <a:rPr lang="en-US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96870ED-4F93-0219-9E73-252E329E56DF}"/>
              </a:ext>
            </a:extLst>
          </p:cNvPr>
          <p:cNvSpPr txBox="1"/>
          <p:nvPr/>
        </p:nvSpPr>
        <p:spPr>
          <a:xfrm>
            <a:off x="3643789" y="1582340"/>
            <a:ext cx="8114622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Cara melakukan gerak bendungan/blok: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Berdirilah di daerah depan net, segeralah bergerak ke posisi blok untuk melakukan </a:t>
            </a:r>
            <a:r>
              <a:rPr lang="id-ID" sz="2000" i="1" dirty="0"/>
              <a:t>take-off.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Sebelum </a:t>
            </a:r>
            <a:r>
              <a:rPr lang="id-ID" sz="2000" i="1" dirty="0"/>
              <a:t>take-off</a:t>
            </a:r>
            <a:r>
              <a:rPr lang="id-ID" sz="2000" dirty="0"/>
              <a:t>, kedua lengan agak ditekuk di depan badan dengan telapak tangan menghadap ke net.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Pada saat </a:t>
            </a:r>
            <a:r>
              <a:rPr lang="id-ID" sz="2000" i="1" dirty="0"/>
              <a:t>take-off,</a:t>
            </a:r>
            <a:r>
              <a:rPr lang="id-ID" sz="2000" dirty="0"/>
              <a:t> kedua kaki ditolakkan ke atas sampai lurus dan kedua lengan dijulurkan ke atas.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Pada saat kontak dengan bola, jari-jari tangan dibuka lebar dan kaku dengan kedua telapak tangan saling mendekat agar bola tidak menyelinap di antara keduanya.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/>
              <a:t>Setelah kontak dengan bola, mendaratlah dengan lengan diangkat ke belakang atas dengan cepat agar tidak menyentuh net dan mendarat dengan lentur.</a:t>
            </a:r>
            <a:endParaRPr lang="en-ID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1903BAE-715E-6147-970B-EFA0566029E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7" r="11566"/>
          <a:stretch/>
        </p:blipFill>
        <p:spPr>
          <a:xfrm>
            <a:off x="832834" y="1164698"/>
            <a:ext cx="2666452" cy="463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860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1548962-069A-51C9-F8A3-D09B990BAC30}"/>
              </a:ext>
            </a:extLst>
          </p:cNvPr>
          <p:cNvSpPr/>
          <p:nvPr/>
        </p:nvSpPr>
        <p:spPr>
          <a:xfrm>
            <a:off x="203915" y="683832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erak Bendungan/Blok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3" name="0036130190.0048.01">
            <a:hlinkClick r:id="" action="ppaction://media"/>
            <a:extLst>
              <a:ext uri="{FF2B5EF4-FFF2-40B4-BE49-F238E27FC236}">
                <a16:creationId xmlns:a16="http://schemas.microsoft.com/office/drawing/2014/main" id="{1A600572-59AD-3CA0-98CA-4CEC9B1C8DD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57829" y="1514829"/>
            <a:ext cx="8708571" cy="489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212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97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5B7D0903-CF38-B38E-1343-CEB316AB5CDD}"/>
              </a:ext>
            </a:extLst>
          </p:cNvPr>
          <p:cNvSpPr/>
          <p:nvPr/>
        </p:nvSpPr>
        <p:spPr>
          <a:xfrm>
            <a:off x="9714624" y="5571333"/>
            <a:ext cx="1970411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latin typeface="Arial" pitchFamily="34" charset="0"/>
                <a:cs typeface="Arial" pitchFamily="34" charset="0"/>
              </a:rPr>
              <a:t>Sumber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: </a:t>
            </a:r>
            <a:r>
              <a:rPr lang="id-ID" sz="1200" i="1" dirty="0">
                <a:latin typeface="Arial" pitchFamily="34" charset="0"/>
                <a:cs typeface="Arial" pitchFamily="34" charset="0"/>
              </a:rPr>
              <a:t>shutterstock.com</a:t>
            </a:r>
            <a:endParaRPr lang="en-US" sz="1200" i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3F6FAEA-0132-A009-ED46-ED113C2DB671}"/>
              </a:ext>
            </a:extLst>
          </p:cNvPr>
          <p:cNvGrpSpPr/>
          <p:nvPr/>
        </p:nvGrpSpPr>
        <p:grpSpPr>
          <a:xfrm>
            <a:off x="0" y="1561823"/>
            <a:ext cx="5689600" cy="3730532"/>
            <a:chOff x="0" y="1847850"/>
            <a:chExt cx="4038600" cy="2797899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CC72A31-61D8-3361-CA1D-C13465408F0E}"/>
                </a:ext>
              </a:extLst>
            </p:cNvPr>
            <p:cNvSpPr/>
            <p:nvPr/>
          </p:nvSpPr>
          <p:spPr>
            <a:xfrm>
              <a:off x="114887" y="2190750"/>
              <a:ext cx="3923713" cy="2454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Menunjukkan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kemampuan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mempraktikkan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spesifik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mengumpan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/passing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bawah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atas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Menganalisis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fakta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konsep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prosedur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melakukan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spesifik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mengumpan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/passing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bawah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atas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Menunjukkan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kemampuan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mempraktikkan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spesifik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servis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bawah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atas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Menganalisis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fakta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konsep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prosedur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melakukan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spesifik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servis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bawah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atas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FFD2C66-8CEC-CBBE-E0CB-7F6BB10E238A}"/>
                </a:ext>
              </a:extLst>
            </p:cNvPr>
            <p:cNvSpPr/>
            <p:nvPr/>
          </p:nvSpPr>
          <p:spPr>
            <a:xfrm>
              <a:off x="0" y="1847850"/>
              <a:ext cx="4038600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BA1DE567-DA1C-5C7F-36FE-182B3F68F8C3}"/>
              </a:ext>
            </a:extLst>
          </p:cNvPr>
          <p:cNvSpPr/>
          <p:nvPr/>
        </p:nvSpPr>
        <p:spPr>
          <a:xfrm>
            <a:off x="280816" y="1502400"/>
            <a:ext cx="2352054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Tujuan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 </a:t>
            </a:r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pembelajaran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: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B48EAA3-157A-0143-F8A2-3FC98965C3AF}"/>
              </a:ext>
            </a:extLst>
          </p:cNvPr>
          <p:cNvGrpSpPr/>
          <p:nvPr/>
        </p:nvGrpSpPr>
        <p:grpSpPr>
          <a:xfrm>
            <a:off x="273596" y="260776"/>
            <a:ext cx="1183247" cy="1160511"/>
            <a:chOff x="4328803" y="1954100"/>
            <a:chExt cx="1440091" cy="1447246"/>
          </a:xfrm>
        </p:grpSpPr>
        <p:pic>
          <p:nvPicPr>
            <p:cNvPr id="14" name="Picture 2" descr="E:\ELISA\ERLANGGA LISA\2017\TEMPLATE PPT\SMP Penjaskes Orkes (K13N)\untuk BAB penjas.png">
              <a:extLst>
                <a:ext uri="{FF2B5EF4-FFF2-40B4-BE49-F238E27FC236}">
                  <a16:creationId xmlns:a16="http://schemas.microsoft.com/office/drawing/2014/main" id="{E7EA96A6-C946-16A5-46EB-FD59706E92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0143" y="1954100"/>
              <a:ext cx="1428751" cy="144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E70A27F-D83A-079E-66D7-FF19F9EB7B3A}"/>
                </a:ext>
              </a:extLst>
            </p:cNvPr>
            <p:cNvSpPr/>
            <p:nvPr/>
          </p:nvSpPr>
          <p:spPr>
            <a:xfrm>
              <a:off x="4328803" y="2140542"/>
              <a:ext cx="1428752" cy="10363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BAB </a:t>
              </a:r>
            </a:p>
            <a:p>
              <a:pPr algn="ctr"/>
              <a:r>
                <a:rPr lang="id-ID" sz="2400" b="1" dirty="0">
                  <a:solidFill>
                    <a:schemeClr val="bg1"/>
                  </a:solidFill>
                </a:rPr>
                <a:t>2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74BE65CE-486A-79B3-C511-6110682F2D82}"/>
              </a:ext>
            </a:extLst>
          </p:cNvPr>
          <p:cNvSpPr txBox="1"/>
          <p:nvPr/>
        </p:nvSpPr>
        <p:spPr>
          <a:xfrm>
            <a:off x="1456843" y="241892"/>
            <a:ext cx="5376262" cy="107804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214176" tIns="107087" rIns="214176" bIns="107087" rtlCol="0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Gerak Spesifik </a:t>
            </a:r>
            <a:r>
              <a:rPr lang="en-US" sz="2800" b="1" dirty="0" err="1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Permainan</a:t>
            </a:r>
            <a:r>
              <a:rPr lang="en-US" sz="28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id-ID" sz="28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Net: Bola Voli</a:t>
            </a:r>
            <a:endParaRPr lang="en-US" sz="2800" b="1" dirty="0">
              <a:solidFill>
                <a:srgbClr val="7030A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8D95756D-6634-3420-0CF4-E7957C2C2D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5281" y="1561823"/>
            <a:ext cx="5689600" cy="38999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1622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DA16196-8BEF-5603-20B4-37C417BF296B}"/>
              </a:ext>
            </a:extLst>
          </p:cNvPr>
          <p:cNvSpPr/>
          <p:nvPr/>
        </p:nvSpPr>
        <p:spPr>
          <a:xfrm>
            <a:off x="644484" y="726548"/>
            <a:ext cx="72373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Bermain Bola Voli dalam Bentuk Pertandingan</a:t>
            </a: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F3FFE7-529C-B8F1-9DC1-F1BCB4D1F539}"/>
              </a:ext>
            </a:extLst>
          </p:cNvPr>
          <p:cNvSpPr txBox="1"/>
          <p:nvPr/>
        </p:nvSpPr>
        <p:spPr>
          <a:xfrm>
            <a:off x="4359958" y="1911707"/>
            <a:ext cx="6587084" cy="38918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/>
              <a:t>Bermain bola voli dalam bentuk pertandingan dengan peraturan yang dimodifikasi.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Setiap tim harus melakukan lemparan bola sebanyak 4 kali di daerah sendiri, kemudian harus diarahkan ke daerah lawan.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Regu yang memperoleh nilai 15 terlebih dahulu dinyatakan sebagai pemenang.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Peserta didik yang tidak ikut bermain berperan sebagai wasit, pencatat skor, dan pengambil bola.</a:t>
            </a:r>
            <a:endParaRPr lang="en-ID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70DFBFD-D7D3-FEC6-8AF2-73CCF30C0A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42155" y="1872268"/>
            <a:ext cx="2721022" cy="272102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BA20BC7-07D3-1976-B107-E10C8F8C53B7}"/>
              </a:ext>
            </a:extLst>
          </p:cNvPr>
          <p:cNvSpPr/>
          <p:nvPr/>
        </p:nvSpPr>
        <p:spPr>
          <a:xfrm>
            <a:off x="2092187" y="4362458"/>
            <a:ext cx="1620958" cy="2308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lang="en-US" sz="900" dirty="0" err="1">
                <a:latin typeface="Arial" pitchFamily="34" charset="0"/>
                <a:cs typeface="Arial" pitchFamily="34" charset="0"/>
              </a:rPr>
              <a:t>Sumber</a:t>
            </a:r>
            <a:r>
              <a:rPr lang="en-US" sz="900" dirty="0">
                <a:latin typeface="Arial" pitchFamily="34" charset="0"/>
                <a:cs typeface="Arial" pitchFamily="34" charset="0"/>
              </a:rPr>
              <a:t>: </a:t>
            </a:r>
            <a:r>
              <a:rPr lang="id-ID" sz="900" i="1" dirty="0">
                <a:latin typeface="Arial" pitchFamily="34" charset="0"/>
                <a:cs typeface="Arial" pitchFamily="34" charset="0"/>
              </a:rPr>
              <a:t>flaticon/ good ware</a:t>
            </a:r>
            <a:endParaRPr lang="en-US" sz="900" i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2110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6FEE153B-6BDE-4898-E115-CECE7A7D8DEE}"/>
              </a:ext>
            </a:extLst>
          </p:cNvPr>
          <p:cNvGrpSpPr/>
          <p:nvPr/>
        </p:nvGrpSpPr>
        <p:grpSpPr>
          <a:xfrm>
            <a:off x="1" y="1459547"/>
            <a:ext cx="5689599" cy="4120447"/>
            <a:chOff x="0" y="1847850"/>
            <a:chExt cx="3769359" cy="3090335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7F69885-469D-CDB3-1F2B-3EF4A584598A}"/>
                </a:ext>
              </a:extLst>
            </p:cNvPr>
            <p:cNvSpPr/>
            <p:nvPr/>
          </p:nvSpPr>
          <p:spPr>
            <a:xfrm>
              <a:off x="114886" y="2190750"/>
              <a:ext cx="3654473" cy="27474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Menunjukkan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kemampuan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mempraktikkan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spesifik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smes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Menganalisis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fakta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konsep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prosedur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melakukan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spesifik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smes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Menunjukkan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kemampuan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mempraktikkan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spesifik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bendungan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/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blok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Menganalisis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fakta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konsep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, dan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prosedur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melakukan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spesifik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bendungan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/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blok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Menunjukkan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kemampuan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mempraktikkan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keterampilan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gerak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permainan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bola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voli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bentuk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pertandingan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secara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sederhana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.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7FF821C-D3F7-5AEA-DB3A-2F6E74FA2260}"/>
                </a:ext>
              </a:extLst>
            </p:cNvPr>
            <p:cNvSpPr/>
            <p:nvPr/>
          </p:nvSpPr>
          <p:spPr>
            <a:xfrm>
              <a:off x="0" y="1847850"/>
              <a:ext cx="3769359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5B7D0903-CF38-B38E-1343-CEB316AB5CDD}"/>
              </a:ext>
            </a:extLst>
          </p:cNvPr>
          <p:cNvSpPr/>
          <p:nvPr/>
        </p:nvSpPr>
        <p:spPr>
          <a:xfrm>
            <a:off x="9714624" y="5571333"/>
            <a:ext cx="1970411" cy="27699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latin typeface="Arial" pitchFamily="34" charset="0"/>
                <a:cs typeface="Arial" pitchFamily="34" charset="0"/>
              </a:rPr>
              <a:t>Sumber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: </a:t>
            </a:r>
            <a:r>
              <a:rPr lang="id-ID" sz="1200" i="1" dirty="0">
                <a:latin typeface="Arial" pitchFamily="34" charset="0"/>
                <a:cs typeface="Arial" pitchFamily="34" charset="0"/>
              </a:rPr>
              <a:t>shutterstock.com</a:t>
            </a:r>
            <a:endParaRPr lang="en-US" sz="12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8897295-FE54-0AEE-AB79-3573DFFCAA8C}"/>
              </a:ext>
            </a:extLst>
          </p:cNvPr>
          <p:cNvSpPr/>
          <p:nvPr/>
        </p:nvSpPr>
        <p:spPr>
          <a:xfrm>
            <a:off x="280816" y="1502400"/>
            <a:ext cx="2352054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Tujuan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 </a:t>
            </a:r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pembelajaran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: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CE75A51-59C7-7AA5-1AAC-EDD17C9D8720}"/>
              </a:ext>
            </a:extLst>
          </p:cNvPr>
          <p:cNvGrpSpPr/>
          <p:nvPr/>
        </p:nvGrpSpPr>
        <p:grpSpPr>
          <a:xfrm>
            <a:off x="273596" y="260776"/>
            <a:ext cx="1183247" cy="1160511"/>
            <a:chOff x="4328803" y="1954100"/>
            <a:chExt cx="1440091" cy="1447246"/>
          </a:xfrm>
        </p:grpSpPr>
        <p:pic>
          <p:nvPicPr>
            <p:cNvPr id="20" name="Picture 2" descr="E:\ELISA\ERLANGGA LISA\2017\TEMPLATE PPT\SMP Penjaskes Orkes (K13N)\untuk BAB penjas.png">
              <a:extLst>
                <a:ext uri="{FF2B5EF4-FFF2-40B4-BE49-F238E27FC236}">
                  <a16:creationId xmlns:a16="http://schemas.microsoft.com/office/drawing/2014/main" id="{47190605-E626-AF7E-B799-B7A140B99E9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0143" y="1954100"/>
              <a:ext cx="1428751" cy="144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AEBC16E-5191-8BCB-425A-FB1450F62CEE}"/>
                </a:ext>
              </a:extLst>
            </p:cNvPr>
            <p:cNvSpPr/>
            <p:nvPr/>
          </p:nvSpPr>
          <p:spPr>
            <a:xfrm>
              <a:off x="4328803" y="2140542"/>
              <a:ext cx="1428752" cy="10363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BAB </a:t>
              </a:r>
            </a:p>
            <a:p>
              <a:pPr algn="ctr"/>
              <a:r>
                <a:rPr lang="id-ID" sz="2400" b="1" dirty="0">
                  <a:solidFill>
                    <a:schemeClr val="bg1"/>
                  </a:solidFill>
                </a:rPr>
                <a:t>2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71CB3F6B-DB49-E76D-7B07-208693582708}"/>
              </a:ext>
            </a:extLst>
          </p:cNvPr>
          <p:cNvSpPr txBox="1"/>
          <p:nvPr/>
        </p:nvSpPr>
        <p:spPr>
          <a:xfrm>
            <a:off x="1456843" y="241892"/>
            <a:ext cx="5376262" cy="107804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214176" tIns="107087" rIns="214176" bIns="107087" rtlCol="0">
            <a:spAutoFit/>
          </a:bodyPr>
          <a:lstStyle/>
          <a:p>
            <a:r>
              <a:rPr lang="id-ID" sz="28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Gerak Spesifik </a:t>
            </a:r>
            <a:r>
              <a:rPr lang="en-US" sz="2800" b="1" dirty="0" err="1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Permainan</a:t>
            </a:r>
            <a:r>
              <a:rPr lang="en-US" sz="28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id-ID" sz="28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Net: Bola Voli</a:t>
            </a:r>
            <a:endParaRPr lang="en-US" sz="2800" b="1" dirty="0">
              <a:solidFill>
                <a:srgbClr val="7030A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F4864A8E-01D4-6BD1-8260-988F567ADD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5281" y="1561823"/>
            <a:ext cx="5689600" cy="38999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92589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FCEABBF4-5BB8-AEE1-E03D-5EA5284D3407}"/>
              </a:ext>
            </a:extLst>
          </p:cNvPr>
          <p:cNvGrpSpPr/>
          <p:nvPr/>
        </p:nvGrpSpPr>
        <p:grpSpPr>
          <a:xfrm>
            <a:off x="609600" y="889000"/>
            <a:ext cx="10714616" cy="5479152"/>
            <a:chOff x="0" y="1847850"/>
            <a:chExt cx="4038600" cy="4109363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2552547-371E-D0BB-3BFD-9FFA8F4A29B7}"/>
                </a:ext>
              </a:extLst>
            </p:cNvPr>
            <p:cNvSpPr/>
            <p:nvPr/>
          </p:nvSpPr>
          <p:spPr>
            <a:xfrm>
              <a:off x="114887" y="2190750"/>
              <a:ext cx="3923713" cy="376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ts val="600"/>
                </a:spcBef>
              </a:pPr>
              <a:r>
                <a:rPr lang="en-US" sz="2000" b="1" dirty="0" err="1">
                  <a:latin typeface="Calibri" pitchFamily="34" charset="0"/>
                  <a:cs typeface="Calibri" pitchFamily="34" charset="0"/>
                </a:rPr>
                <a:t>Mandiri</a:t>
              </a:r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: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Kesadaran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akan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diri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situasi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yang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dihadapi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(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mengendalikan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emosi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saat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bermain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dan</a:t>
              </a:r>
              <a:r>
                <a:rPr lang="id-ID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berolahraga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membagi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bola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saat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bermain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kepada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teman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yang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memiliki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kesempatan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lebih</a:t>
              </a:r>
              <a:r>
                <a:rPr lang="id-ID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baik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bukan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berdasarkan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suka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atau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tidak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suka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).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Pengaturan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diri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yaitu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mengatur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kegiatan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beristirahat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serta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membuat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jadwal</a:t>
              </a:r>
              <a:r>
                <a:rPr lang="id-ID" sz="2000" dirty="0">
                  <a:latin typeface="Calibri" pitchFamily="34" charset="0"/>
                  <a:cs typeface="Calibri" pitchFamily="34" charset="0"/>
                </a:rPr>
                <a:t> kegiatan sehari-hari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eaLnBrk="0" hangingPunct="0">
                <a:spcBef>
                  <a:spcPts val="600"/>
                </a:spcBef>
              </a:pPr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Gotong Royong: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Berkolaborasi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baik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seperti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bekerja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bersama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kelompok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saat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pembelajaran</a:t>
              </a:r>
              <a:r>
                <a:rPr lang="id-ID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atau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bermain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Berbagi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baik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dapat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menerapkannya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seperti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menggunakan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peralatan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secara</a:t>
              </a:r>
              <a:r>
                <a:rPr lang="id-ID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bergantian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dan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berbagi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area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berlatih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eaLnBrk="0" hangingPunct="0">
                <a:spcBef>
                  <a:spcPts val="600"/>
                </a:spcBef>
              </a:pPr>
              <a:r>
                <a:rPr lang="id-ID" sz="2000" b="1" dirty="0">
                  <a:latin typeface="Calibri" pitchFamily="34" charset="0"/>
                  <a:cs typeface="Calibri" pitchFamily="34" charset="0"/>
                </a:rPr>
                <a:t>Kreatif</a:t>
              </a:r>
              <a:r>
                <a:rPr lang="en-US" sz="2000" b="1" dirty="0">
                  <a:latin typeface="Calibri" pitchFamily="34" charset="0"/>
                  <a:cs typeface="Calibri" pitchFamily="34" charset="0"/>
                </a:rPr>
                <a:t>:</a:t>
              </a:r>
            </a:p>
            <a:p>
              <a:pPr marL="317365" indent="-317365" eaLnBrk="0" hangingPunct="0"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Menghasilkan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gagasan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yang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orisinal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seperti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menemukan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 strategi </a:t>
              </a:r>
              <a:r>
                <a:rPr lang="en-US" sz="2000" dirty="0" err="1">
                  <a:latin typeface="Calibri" pitchFamily="34" charset="0"/>
                  <a:cs typeface="Calibri" pitchFamily="34" charset="0"/>
                </a:rPr>
                <a:t>bermain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endParaRPr lang="en-US" sz="1867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286B400-5A89-38C7-0E0E-E7D55F339586}"/>
                </a:ext>
              </a:extLst>
            </p:cNvPr>
            <p:cNvSpPr/>
            <p:nvPr/>
          </p:nvSpPr>
          <p:spPr>
            <a:xfrm>
              <a:off x="0" y="1847850"/>
              <a:ext cx="4038600" cy="3429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2791322E-DF5B-DE52-3130-4B9C8AEF8AD6}"/>
              </a:ext>
            </a:extLst>
          </p:cNvPr>
          <p:cNvSpPr/>
          <p:nvPr/>
        </p:nvSpPr>
        <p:spPr>
          <a:xfrm>
            <a:off x="867784" y="894795"/>
            <a:ext cx="4536035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id-ID" sz="2133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Profil Pelajar Pancasila</a:t>
            </a:r>
            <a:r>
              <a:rPr lang="en-US" sz="2133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916668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ADE0438-290C-9A7D-E881-80029E6AB97C}"/>
              </a:ext>
            </a:extLst>
          </p:cNvPr>
          <p:cNvSpPr/>
          <p:nvPr/>
        </p:nvSpPr>
        <p:spPr>
          <a:xfrm>
            <a:off x="407320" y="433625"/>
            <a:ext cx="8015463" cy="6667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3733" dirty="0">
                <a:solidFill>
                  <a:srgbClr val="7030A0"/>
                </a:solidFill>
                <a:latin typeface="Arial Rounded MT Bold" pitchFamily="34" charset="0"/>
              </a:rPr>
              <a:t>Mencari dan Menemukan Gerak</a:t>
            </a:r>
            <a:endParaRPr lang="en-US" sz="3733" dirty="0">
              <a:solidFill>
                <a:srgbClr val="7030A0"/>
              </a:solidFill>
              <a:latin typeface="Arial Rounded MT Bold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CC12F8C-B650-D869-FCE2-4D8049AB15CD}"/>
              </a:ext>
            </a:extLst>
          </p:cNvPr>
          <p:cNvSpPr/>
          <p:nvPr/>
        </p:nvSpPr>
        <p:spPr>
          <a:xfrm>
            <a:off x="675064" y="1211856"/>
            <a:ext cx="10375009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Mari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kita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awali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dengan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kegiatan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mencari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dan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menemukan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gerak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yang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ada</a:t>
            </a:r>
            <a:r>
              <a:rPr lang="id-ID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dalam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id-ID" sz="2400" dirty="0">
                <a:latin typeface="Arial" pitchFamily="34" charset="0"/>
                <a:cs typeface="Arial" pitchFamily="34" charset="0"/>
              </a:rPr>
              <a:t>bola voli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. Amati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gambar-gambar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berikut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001442-02A9-B6B5-5119-2E50ED93DEFC}"/>
              </a:ext>
            </a:extLst>
          </p:cNvPr>
          <p:cNvSpPr txBox="1"/>
          <p:nvPr/>
        </p:nvSpPr>
        <p:spPr>
          <a:xfrm>
            <a:off x="1235941" y="4913260"/>
            <a:ext cx="10853027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Lalu,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tulislah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gerakan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ada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 pada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gambar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tersebut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identifikasi</a:t>
            </a:r>
            <a:r>
              <a:rPr lang="id-ID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jenis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gerak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bagian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tubuh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digunakan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Kemudian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tulis</a:t>
            </a:r>
            <a:r>
              <a:rPr lang="en-ID" sz="2400" dirty="0">
                <a:latin typeface="Arial" panose="020B0604020202020204" pitchFamily="34" charset="0"/>
                <a:cs typeface="Arial" panose="020B0604020202020204" pitchFamily="34" charset="0"/>
              </a:rPr>
              <a:t> pada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buku</a:t>
            </a:r>
            <a:r>
              <a:rPr lang="id-ID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400" dirty="0" err="1">
                <a:latin typeface="Arial" panose="020B0604020202020204" pitchFamily="34" charset="0"/>
                <a:cs typeface="Arial" panose="020B0604020202020204" pitchFamily="34" charset="0"/>
              </a:rPr>
              <a:t>tugasmu</a:t>
            </a:r>
            <a:r>
              <a:rPr lang="id-ID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ID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7ADC107-FC03-7774-632D-11CECD2C5914}"/>
              </a:ext>
            </a:extLst>
          </p:cNvPr>
          <p:cNvGrpSpPr/>
          <p:nvPr/>
        </p:nvGrpSpPr>
        <p:grpSpPr>
          <a:xfrm>
            <a:off x="459073" y="2581933"/>
            <a:ext cx="11326986" cy="2325378"/>
            <a:chOff x="459073" y="2581933"/>
            <a:chExt cx="11326986" cy="2325378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E0B1CF63-4ADC-9355-6974-37E434D317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4031"/>
            <a:stretch/>
          </p:blipFill>
          <p:spPr>
            <a:xfrm>
              <a:off x="9293674" y="2599828"/>
              <a:ext cx="2492385" cy="192023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32C9EB90-68E1-9A17-B6CB-A11A44758B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073" y="2581933"/>
              <a:ext cx="2912418" cy="192900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CF73D1C-729C-E597-254A-61ED223C6E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023"/>
            <a:stretch/>
          </p:blipFill>
          <p:spPr>
            <a:xfrm>
              <a:off x="3575150" y="2591058"/>
              <a:ext cx="2649639" cy="192900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41C43624-F9F9-30E5-E0A4-600CD20669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19"/>
            <a:stretch/>
          </p:blipFill>
          <p:spPr>
            <a:xfrm>
              <a:off x="6402690" y="2599828"/>
              <a:ext cx="2713083" cy="192023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5BBCCF5-FE91-94E0-6A56-16AFB76047FE}"/>
                </a:ext>
              </a:extLst>
            </p:cNvPr>
            <p:cNvSpPr/>
            <p:nvPr/>
          </p:nvSpPr>
          <p:spPr>
            <a:xfrm>
              <a:off x="9751528" y="4630312"/>
              <a:ext cx="2034531" cy="276999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</p:spPr>
          <p:txBody>
            <a:bodyPr wrap="none">
              <a:spAutoFit/>
            </a:bodyPr>
            <a:lstStyle/>
            <a:p>
              <a:pPr algn="r"/>
              <a:r>
                <a:rPr lang="en-US" sz="1200" dirty="0" err="1">
                  <a:latin typeface="Arial" pitchFamily="34" charset="0"/>
                  <a:cs typeface="Arial" pitchFamily="34" charset="0"/>
                </a:rPr>
                <a:t>Sumber</a:t>
              </a:r>
              <a:r>
                <a:rPr lang="en-US" sz="1200" dirty="0">
                  <a:latin typeface="Arial" pitchFamily="34" charset="0"/>
                  <a:cs typeface="Arial" pitchFamily="34" charset="0"/>
                </a:rPr>
                <a:t>: </a:t>
              </a:r>
              <a:r>
                <a:rPr lang="id-ID" sz="1200" i="1" dirty="0">
                  <a:latin typeface="Arial" pitchFamily="34" charset="0"/>
                  <a:cs typeface="Arial" pitchFamily="34" charset="0"/>
                </a:rPr>
                <a:t>dokumen penerbit</a:t>
              </a:r>
              <a:endParaRPr lang="en-US" sz="1200" i="1" dirty="0"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1697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3384B60D-36C2-6F66-A1A8-72E7AA160ED0}"/>
              </a:ext>
            </a:extLst>
          </p:cNvPr>
          <p:cNvSpPr/>
          <p:nvPr/>
        </p:nvSpPr>
        <p:spPr>
          <a:xfrm>
            <a:off x="152400" y="989042"/>
            <a:ext cx="92234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Keterampilan Gerak Spesifik Mengumpan Bola (</a:t>
            </a:r>
            <a:r>
              <a:rPr lang="nb-NO" sz="2400" b="1" i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Passing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0908473-9D08-4830-0E1E-B47B0092EFBB}"/>
              </a:ext>
            </a:extLst>
          </p:cNvPr>
          <p:cNvSpPr txBox="1"/>
          <p:nvPr/>
        </p:nvSpPr>
        <p:spPr>
          <a:xfrm>
            <a:off x="152400" y="258454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800" b="1" i="0" u="none" strike="noStrike" baseline="0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Pembelajaran</a:t>
            </a:r>
            <a:r>
              <a:rPr lang="en-ID" sz="2800" b="1" i="0" u="none" strike="noStrike" baseline="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endParaRPr lang="en-ID" sz="28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CB29BF0-62E4-3377-43E7-99D7A1B37732}"/>
              </a:ext>
            </a:extLst>
          </p:cNvPr>
          <p:cNvSpPr txBox="1"/>
          <p:nvPr/>
        </p:nvSpPr>
        <p:spPr>
          <a:xfrm>
            <a:off x="6694325" y="5358955"/>
            <a:ext cx="350843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Gerak mengumpan</a:t>
            </a:r>
            <a:r>
              <a:rPr lang="en-US" sz="2000" dirty="0">
                <a:latin typeface="Arial" panose="020B0604020202020204" pitchFamily="34" charset="0"/>
                <a:cs typeface="Arial" pitchFamily="34" charset="0"/>
              </a:rPr>
              <a:t> bola d</a:t>
            </a:r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ari bawah (</a:t>
            </a:r>
            <a:r>
              <a:rPr lang="id-ID" sz="2000" i="1" dirty="0">
                <a:latin typeface="Arial" panose="020B0604020202020204" pitchFamily="34" charset="0"/>
                <a:cs typeface="Arial" pitchFamily="34" charset="0"/>
              </a:rPr>
              <a:t>passing</a:t>
            </a:r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 bawah)</a:t>
            </a:r>
            <a:endParaRPr lang="en-US" sz="2000" dirty="0"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6B73EB-D921-D461-5FBF-0863254E2B04}"/>
              </a:ext>
            </a:extLst>
          </p:cNvPr>
          <p:cNvSpPr txBox="1"/>
          <p:nvPr/>
        </p:nvSpPr>
        <p:spPr>
          <a:xfrm>
            <a:off x="2675575" y="5410128"/>
            <a:ext cx="305146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Gerak mengumpan</a:t>
            </a:r>
            <a:r>
              <a:rPr lang="en-US" sz="2000" dirty="0">
                <a:latin typeface="Arial" panose="020B0604020202020204" pitchFamily="34" charset="0"/>
                <a:cs typeface="Arial" pitchFamily="34" charset="0"/>
              </a:rPr>
              <a:t> bola </a:t>
            </a:r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dari atas (</a:t>
            </a:r>
            <a:r>
              <a:rPr lang="id-ID" sz="2000" i="1" dirty="0">
                <a:latin typeface="Arial" panose="020B0604020202020204" pitchFamily="34" charset="0"/>
                <a:cs typeface="Arial" pitchFamily="34" charset="0"/>
              </a:rPr>
              <a:t>passing</a:t>
            </a:r>
            <a:r>
              <a:rPr lang="id-ID" sz="2000" dirty="0">
                <a:latin typeface="Arial" panose="020B0604020202020204" pitchFamily="34" charset="0"/>
                <a:cs typeface="Arial" pitchFamily="34" charset="0"/>
              </a:rPr>
              <a:t> atas)</a:t>
            </a:r>
            <a:endParaRPr lang="en-US" sz="2000" dirty="0"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882DF3BB-C4CE-3BE1-8D1B-A49BD043FCA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98" t="14001"/>
          <a:stretch/>
        </p:blipFill>
        <p:spPr>
          <a:xfrm flipH="1">
            <a:off x="2971789" y="1940894"/>
            <a:ext cx="2108916" cy="3437135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1D16546F-E9B9-71B1-6335-8C0C91557A6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4001" r="12782"/>
          <a:stretch/>
        </p:blipFill>
        <p:spPr>
          <a:xfrm>
            <a:off x="7111297" y="1982400"/>
            <a:ext cx="2108916" cy="3308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31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8C22683-9FC9-E58D-7754-E6B3F9504B77}"/>
              </a:ext>
            </a:extLst>
          </p:cNvPr>
          <p:cNvSpPr/>
          <p:nvPr/>
        </p:nvSpPr>
        <p:spPr>
          <a:xfrm>
            <a:off x="332704" y="667539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Mengumpan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Bola</a:t>
            </a:r>
            <a:r>
              <a:rPr lang="en-US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FC1F48-EDE1-E909-56FD-1EF50EB01D1D}"/>
              </a:ext>
            </a:extLst>
          </p:cNvPr>
          <p:cNvSpPr txBox="1"/>
          <p:nvPr/>
        </p:nvSpPr>
        <p:spPr>
          <a:xfrm>
            <a:off x="4411014" y="1742320"/>
            <a:ext cx="6175420" cy="3737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000" dirty="0"/>
              <a:t>Cara mengumpan</a:t>
            </a:r>
            <a:r>
              <a:rPr lang="en-ID" sz="2000" dirty="0"/>
              <a:t> bola </a:t>
            </a:r>
            <a:r>
              <a:rPr lang="id-ID" sz="2000" dirty="0"/>
              <a:t>dari atas: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Sikap badan agak jongkok dengan lutut sedikit ditekuk.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Badan sedikit condong ke depan, siku ditekuk, jari-jari terbuka membentuk lengkungan setengah bola.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Ibu jari dan jari saling berdekatan membentuk segitiga.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Bola didorong dengan semua jari dan luruskan kedua tangan. Gunakan gerakan kaki untuk menambah tenaga.</a:t>
            </a:r>
            <a:endParaRPr lang="en-ID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B36A109-8704-999D-532D-28CEF89155B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98" t="14001"/>
          <a:stretch/>
        </p:blipFill>
        <p:spPr>
          <a:xfrm flipH="1">
            <a:off x="1468192" y="1848974"/>
            <a:ext cx="2511380" cy="409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478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1548962-069A-51C9-F8A3-D09B990BAC30}"/>
              </a:ext>
            </a:extLst>
          </p:cNvPr>
          <p:cNvSpPr/>
          <p:nvPr/>
        </p:nvSpPr>
        <p:spPr>
          <a:xfrm>
            <a:off x="203915" y="683832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Menganalisis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Gerak Spesifik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Mengumpan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Bola</a:t>
            </a:r>
            <a:r>
              <a:rPr lang="en-US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37CE656-BF74-D589-680D-E03CDF1040F7}"/>
              </a:ext>
            </a:extLst>
          </p:cNvPr>
          <p:cNvSpPr txBox="1"/>
          <p:nvPr/>
        </p:nvSpPr>
        <p:spPr>
          <a:xfrm>
            <a:off x="1584102" y="2185738"/>
            <a:ext cx="5844082" cy="2352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000" dirty="0"/>
              <a:t>Cara mengumpan</a:t>
            </a:r>
            <a:r>
              <a:rPr lang="en-ID" sz="2000" dirty="0"/>
              <a:t> bola </a:t>
            </a:r>
            <a:r>
              <a:rPr lang="id-ID" sz="2000" dirty="0"/>
              <a:t>dari bawah: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Sikap badan agak jongkok dan lutut sedikit ditekuk.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Kedua tangan dirapatkan dan digenggam.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d-ID" sz="2000" dirty="0"/>
              <a:t>Gerakan/ayunan kedua lengan disesuaikan dengan keras/lemahnya kecepatan bola.</a:t>
            </a:r>
            <a:endParaRPr lang="en-ID" sz="20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CABAA1F-2144-AD0E-E3AD-DC1E990D4BF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4001" r="12782"/>
          <a:stretch/>
        </p:blipFill>
        <p:spPr>
          <a:xfrm>
            <a:off x="7276565" y="1514829"/>
            <a:ext cx="2650414" cy="415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175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1548962-069A-51C9-F8A3-D09B990BAC30}"/>
              </a:ext>
            </a:extLst>
          </p:cNvPr>
          <p:cNvSpPr/>
          <p:nvPr/>
        </p:nvSpPr>
        <p:spPr>
          <a:xfrm>
            <a:off x="203915" y="683832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Mengumpan</a:t>
            </a:r>
            <a:r>
              <a:rPr lang="id-ID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Bola</a:t>
            </a:r>
            <a:r>
              <a:rPr lang="en-US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endParaRPr lang="id-ID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7030A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2" name="0036130190.0040.01">
            <a:hlinkClick r:id="" action="ppaction://media"/>
            <a:extLst>
              <a:ext uri="{FF2B5EF4-FFF2-40B4-BE49-F238E27FC236}">
                <a16:creationId xmlns:a16="http://schemas.microsoft.com/office/drawing/2014/main" id="{4EA5D53B-5D45-36EC-54DA-96FDCBF8FF1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09485" y="1514829"/>
            <a:ext cx="8606972" cy="4841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809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56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1067</Words>
  <Application>Microsoft Office PowerPoint</Application>
  <PresentationFormat>Widescreen</PresentationFormat>
  <Paragraphs>102</Paragraphs>
  <Slides>20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Arial Rounded MT Bold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Muhammad Baihaqi</dc:creator>
  <cp:lastModifiedBy>Hadi</cp:lastModifiedBy>
  <cp:revision>25</cp:revision>
  <dcterms:created xsi:type="dcterms:W3CDTF">2022-05-10T01:11:12Z</dcterms:created>
  <dcterms:modified xsi:type="dcterms:W3CDTF">2022-06-29T01:28:41Z</dcterms:modified>
</cp:coreProperties>
</file>